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slides/slide22.xml" ContentType="application/vnd.openxmlformats-officedocument.presentationml.slide+xml"/>
  <Override PartName="/ppt/notesSlides/notesSlide24.xml" ContentType="application/vnd.openxmlformats-officedocument.presentationml.notes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s/slide6.xml" ContentType="application/vnd.openxmlformats-officedocument.presentationml.slide+xml"/>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51" r:id="rId1"/>
  </p:sldMasterIdLst>
  <p:notesMasterIdLst>
    <p:notesMasterId r:id="rId29"/>
  </p:notesMasterIdLst>
  <p:handoutMasterIdLst>
    <p:handoutMasterId r:id="rId30"/>
  </p:handoutMasterIdLst>
  <p:sldIdLst>
    <p:sldId id="345" r:id="rId2"/>
    <p:sldId id="323" r:id="rId3"/>
    <p:sldId id="324" r:id="rId4"/>
    <p:sldId id="348" r:id="rId5"/>
    <p:sldId id="363" r:id="rId6"/>
    <p:sldId id="330" r:id="rId7"/>
    <p:sldId id="365" r:id="rId8"/>
    <p:sldId id="335" r:id="rId9"/>
    <p:sldId id="355" r:id="rId10"/>
    <p:sldId id="337" r:id="rId11"/>
    <p:sldId id="354" r:id="rId12"/>
    <p:sldId id="359" r:id="rId13"/>
    <p:sldId id="360" r:id="rId14"/>
    <p:sldId id="356" r:id="rId15"/>
    <p:sldId id="370" r:id="rId16"/>
    <p:sldId id="371" r:id="rId17"/>
    <p:sldId id="372" r:id="rId18"/>
    <p:sldId id="373" r:id="rId19"/>
    <p:sldId id="374" r:id="rId20"/>
    <p:sldId id="338" r:id="rId21"/>
    <p:sldId id="375" r:id="rId22"/>
    <p:sldId id="342" r:id="rId23"/>
    <p:sldId id="344" r:id="rId24"/>
    <p:sldId id="364" r:id="rId25"/>
    <p:sldId id="376" r:id="rId26"/>
    <p:sldId id="339" r:id="rId27"/>
    <p:sldId id="369"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00FF00"/>
    <a:srgbClr val="FFCC00"/>
    <a:srgbClr val="4133B1"/>
    <a:srgbClr val="000099"/>
    <a:srgbClr val="6464C8"/>
    <a:srgbClr val="C86464"/>
    <a:srgbClr val="6A85B4"/>
    <a:srgbClr val="D46D62"/>
    <a:srgbClr val="A7AEB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94" autoAdjust="0"/>
    <p:restoredTop sz="82496" autoAdjust="0"/>
  </p:normalViewPr>
  <p:slideViewPr>
    <p:cSldViewPr>
      <p:cViewPr varScale="1">
        <p:scale>
          <a:sx n="85" d="100"/>
          <a:sy n="85" d="100"/>
        </p:scale>
        <p:origin x="-912" y="-104"/>
      </p:cViewPr>
      <p:guideLst>
        <p:guide orient="horz" pos="2160"/>
        <p:guide pos="2880"/>
      </p:guideLst>
    </p:cSldViewPr>
  </p:slideViewPr>
  <p:outlineViewPr>
    <p:cViewPr>
      <p:scale>
        <a:sx n="33" d="100"/>
        <a:sy n="33" d="100"/>
      </p:scale>
      <p:origin x="0" y="544"/>
    </p:cViewPr>
  </p:outlineViewPr>
  <p:notesTextViewPr>
    <p:cViewPr>
      <p:scale>
        <a:sx n="100" d="100"/>
        <a:sy n="100" d="100"/>
      </p:scale>
      <p:origin x="0" y="0"/>
    </p:cViewPr>
  </p:notesTextViewPr>
  <p:notesViewPr>
    <p:cSldViewPr>
      <p:cViewPr varScale="1">
        <p:scale>
          <a:sx n="66" d="100"/>
          <a:sy n="66" d="100"/>
        </p:scale>
        <p:origin x="1769171298" y="1818558464"/>
      </p:cViewPr>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D82A306-4859-8645-AB54-C7B711289B19}"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vl1pPr>
          </a:lstStyle>
          <a:p>
            <a:pPr>
              <a:defRPr/>
            </a:pPr>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vl1pPr>
          </a:lstStyle>
          <a:p>
            <a:pPr>
              <a:defRPr/>
            </a:pPr>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322C73-AF0C-9449-83E3-F10A79C4691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There is increasing demand for innovative health-care interventions. The number of individuals requiring intense, personalized care is quickly outpacing the number of trained clinicians. A novel approach to remedying this problem comes from human-robot interaction (HRI). A subcategory of HRI applications focuses on using robots to provide interventions through hands-off, social interaction—this field is known as socially assistive robotics (SAR) [1]. The goal of SAR is to provide populations suffering from social and/or cognitive deficits with assistance through non-contact interaction, such as verbalization and gestures.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 group that stands to benefit significantly from SAR is the stroke population. In the US alone, over 800,000 people suffer from stroke each year. Of these, 400,000 go on to live with motor task deficits of some sort [2]. A large percentage of this population remains unable to voluntarily use the paretic arm, even though the ability to do so was identified as the most important outcome of self-reported recovery [3, 4, 5]. Task-oriented training (TOT) has been considered the primary approach to motor restoration for people post-stroke [6]. TOT is a treatment approach that addresses activity limitations by introducing practical daily activities to regain mobility and re-acquire skills [6]. The first nationwide, single-blind, randomized clinical trial of an intensive CIMT (a special class of TOT) training program demonstrated the beneficial effect on voluntary arm use for the patients with hemiparesis [7], but it may not be realistic for an individual therapist to administer CIMT for the suggested six hours per day in the current clinical setting [6]. Socially assistive robots may help to fill this gap in care by enabling patients post-stroke to practice supervised TOT at clinics or at home.</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(1) INTERJECTION: Head nod, shake, or tilt co–occurring with these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yes, no, well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(1) NEGATION: Head shakes and brow frown throughout the whole sentence 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phrase these words occur: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no, not, nothing, can’t, cannot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(2) AFFIRMATION: Head nods and brow raise throughout the whole sentence or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phrase these words occur: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yes, yeah, I do, I am, We have, We do, You have, true, OK</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(3) ASSUMPTION / POSSIBILITY: Head nods throughout the sentence or phrase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and brow frown when these words occur: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I guess, I suppose, I think, maybe, perhaps, could, probably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(3) OBLIGATION: Head nod once co–occurring with these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have to, need to, ought to</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(4) CONTRAST: Head moved to the side (lateral movement) and brow raise</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co–occurring with these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but, however</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(4) INCLUSIVITY: Lateral head sweep co–occurring on these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everything, all, whole, several, plenty, full</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(4) INTENSIFICATION: Head nod and brow frown co–occurring with these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really, very, quite, completely, wonderful, great, absolutely, gorgeous, huge, fantastic,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so, amazing, just, quite, important,</a:t>
            </a:r>
            <a:r>
              <a:rPr lang="en-US" sz="2200" baseline="0" dirty="0" smtClean="0">
                <a:latin typeface="Calibri"/>
                <a:cs typeface="Calibri"/>
              </a:rPr>
              <a:t> …</a:t>
            </a:r>
            <a:endParaRPr lang="en-US" sz="2200" dirty="0" smtClean="0">
              <a:latin typeface="Calibri"/>
              <a:cs typeface="Calibri"/>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(4) LISTING: Head moved to the side (lateral movement) and to the other before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after the word ‘and’: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X and 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(4) RESPONSE REQUEST: Head moved to the side and brow raise co-occurring with</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these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you know</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(4) WORD SEARCH: Head tilt, brow raise, gaze away co-occurring with these words: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2200" dirty="0" smtClean="0">
                <a:latin typeface="Calibri"/>
                <a:cs typeface="Calibri"/>
              </a:rPr>
              <a:t>- um, uh, well</a:t>
            </a:r>
            <a:endParaRPr lang="en-US" sz="2200" dirty="0">
              <a:latin typeface="Calibri"/>
              <a:cs typeface="Calibri"/>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Calibri"/>
              </a:rPr>
              <a:t>User and world activities communicated by the servers often trigger requests (by the task manager) for robot actions from “verbal” and “nonverbal” robot activity servers (V-RAS and NV-RAS, respectively) in the form of task-inspired conversational feedback. For this implementation, a collection of over 400 phrases were carefully scripted (based on the task, user status, robot personality, etc.) and recorded (by a human voice actor). Each phrase was considered to have a valence—for our purposes, an intrinsic positive, negative, or neutral attitude/meaning—associated with it. For example, a positive valence phrase we used was “Great job! Continue to work this hard and you’ll recover faster.” Conversely, a negative valence phrase we used was “Do not throw the book onto the shelf.” Phrases with neutral or no valence were also used, such as “The new exercise consists of lifting a book from a desktop to a raised shelf.” The method for extracting phrase valence is discussed below.</a:t>
            </a:r>
            <a:endParaRPr kumimoji="0" lang="en-US" sz="1200" b="0" i="0" u="none" strike="noStrike" kern="1200" cap="none" spc="0" normalizeH="0" baseline="0" noProof="0" dirty="0" smtClean="0">
              <a:ln>
                <a:noFill/>
              </a:ln>
              <a:solidFill>
                <a:schemeClr val="tx1"/>
              </a:solidFill>
              <a:effectLst/>
              <a:uLnTx/>
              <a:uFillTx/>
              <a:latin typeface="Calibri"/>
              <a:ea typeface="ＭＳ Ｐゴシック" charset="-128"/>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Calibri"/>
                <a:ea typeface="ＭＳ Ｐゴシック" charset="-128"/>
                <a:cs typeface="Calibri"/>
              </a:rPr>
              <a:t>The second of these nonverbal actions—coverbal behaviors—attempt to synchronize robot gestures to the verbal output (i.e., the NV-RAS was also a client of the V-RAS). To determine which gestures correspond to verbal content, we parsed the scripts that were used for the audio recordings using the NonVerbal Behavior Generator (NVBG) rules described in [16]. These rules are based on specific keywords/structures and behavior priorities learned from user activity modeling. This approach is simple to implement; however, its reliance on individual words or structure in the phrase means that the each word in the phrase must be time-annotated. In our initial implementation, this information was not available. As an alternative, we determined the duration of the entire length of a phrase (stored as an audio file) and generate an overall “phrase valence”, which each dictated the duration and type of nonverbal behavior exhibited by the robot for that particular phrase utterance, respectively.</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74D40-6568-2644-A696-DA4116424309}" type="slidenum">
              <a:rPr lang="en-US"/>
              <a:pPr/>
              <a:t>13</a:t>
            </a:fld>
            <a:endParaRPr lang="en-US" dirty="0"/>
          </a:p>
        </p:txBody>
      </p:sp>
      <p:sp>
        <p:nvSpPr>
          <p:cNvPr id="26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sz="1200" kern="1200" dirty="0" smtClean="0">
              <a:solidFill>
                <a:schemeClr val="tx1"/>
              </a:solidFill>
              <a:latin typeface="Times" charset="0"/>
              <a:ea typeface="ＭＳ Ｐゴシック" charset="-128"/>
              <a:cs typeface="ＭＳ Ｐゴシック" charset="-128"/>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The overall valence of a phrase is determined based on all of the NVBG rules that have been applied to that phrase. For the purposes of this study, a single NVBG rule, </a:t>
            </a:r>
            <a:r>
              <a:rPr lang="en-US" sz="1200" i="1" kern="1200" dirty="0" smtClean="0">
                <a:solidFill>
                  <a:schemeClr val="tx1"/>
                </a:solidFill>
                <a:latin typeface="Times" charset="0"/>
                <a:ea typeface="ＭＳ Ｐゴシック" charset="-128"/>
                <a:cs typeface="ＭＳ Ｐゴシック" charset="-128"/>
              </a:rPr>
              <a:t>R</a:t>
            </a:r>
            <a:r>
              <a:rPr lang="en-US" sz="1200" kern="1200" dirty="0" smtClean="0">
                <a:solidFill>
                  <a:schemeClr val="tx1"/>
                </a:solidFill>
                <a:latin typeface="Times" charset="0"/>
                <a:ea typeface="ＭＳ Ｐゴシック" charset="-128"/>
                <a:cs typeface="ＭＳ Ｐゴシック" charset="-128"/>
              </a:rPr>
              <a:t>, contains a label, </a:t>
            </a:r>
            <a:r>
              <a:rPr lang="en-US" sz="1200" i="1" kern="1200" dirty="0" smtClean="0">
                <a:solidFill>
                  <a:schemeClr val="tx1"/>
                </a:solidFill>
                <a:latin typeface="Times" charset="0"/>
                <a:ea typeface="ＭＳ Ｐゴシック" charset="-128"/>
                <a:cs typeface="ＭＳ Ｐゴシック" charset="-128"/>
              </a:rPr>
              <a:t>L</a:t>
            </a:r>
            <a:r>
              <a:rPr lang="en-US" sz="1200" kern="1200" dirty="0" smtClean="0">
                <a:solidFill>
                  <a:schemeClr val="tx1"/>
                </a:solidFill>
                <a:latin typeface="Times" charset="0"/>
                <a:ea typeface="ＭＳ Ｐゴシック" charset="-128"/>
                <a:cs typeface="ＭＳ Ｐゴシック" charset="-128"/>
              </a:rPr>
              <a:t>; a list of keywords, </a:t>
            </a:r>
            <a:r>
              <a:rPr lang="en-US" sz="1200" i="1" kern="1200" dirty="0" smtClean="0">
                <a:solidFill>
                  <a:schemeClr val="tx1"/>
                </a:solidFill>
                <a:latin typeface="Times" charset="0"/>
                <a:ea typeface="ＭＳ Ｐゴシック" charset="-128"/>
                <a:cs typeface="ＭＳ Ｐゴシック" charset="-128"/>
              </a:rPr>
              <a:t>K</a:t>
            </a:r>
            <a:r>
              <a:rPr lang="en-US" sz="1200" kern="1200" dirty="0" smtClean="0">
                <a:solidFill>
                  <a:schemeClr val="tx1"/>
                </a:solidFill>
                <a:latin typeface="Times" charset="0"/>
                <a:ea typeface="ＭＳ Ｐゴシック" charset="-128"/>
                <a:cs typeface="ＭＳ Ｐゴシック" charset="-128"/>
              </a:rPr>
              <a:t>; a priority (from [16]; lower value = higher priority), </a:t>
            </a:r>
            <a:r>
              <a:rPr lang="en-US" sz="1200" i="1" kern="1200" dirty="0" smtClean="0">
                <a:solidFill>
                  <a:schemeClr val="tx1"/>
                </a:solidFill>
                <a:latin typeface="Times" charset="0"/>
                <a:ea typeface="ＭＳ Ｐゴシック" charset="-128"/>
                <a:cs typeface="ＭＳ Ｐゴシック" charset="-128"/>
              </a:rPr>
              <a:t>P</a:t>
            </a:r>
            <a:r>
              <a:rPr lang="en-US" sz="1200" kern="1200" dirty="0" smtClean="0">
                <a:solidFill>
                  <a:schemeClr val="tx1"/>
                </a:solidFill>
                <a:latin typeface="Times" charset="0"/>
                <a:ea typeface="ＭＳ Ｐゴシック" charset="-128"/>
                <a:cs typeface="ＭＳ Ｐゴシック" charset="-128"/>
              </a:rPr>
              <a:t>; and a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The valence parameter augments the standard definition of an NVBG rule described in [16], providing a sense of emotion in the nonverbal display. The suggested output behavior of each rule affects a certain number of words,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(1 ≤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where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is the number of words in the phrase); in most cases, the nonverbal behavior is demonstrated either throughout the entirety of the phrase (i.e.,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or co-occurring with the keyword(s) associated with the rule (i.e.,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 1 or 2…). If </a:t>
            </a:r>
            <a:r>
              <a:rPr lang="en-US" sz="1200" i="1" kern="1200" dirty="0" smtClean="0">
                <a:solidFill>
                  <a:schemeClr val="tx1"/>
                </a:solidFill>
                <a:latin typeface="Times" charset="0"/>
                <a:ea typeface="ＭＳ Ｐゴシック" charset="-128"/>
                <a:cs typeface="ＭＳ Ｐゴシック" charset="-128"/>
              </a:rPr>
              <a:t>m</a:t>
            </a:r>
            <a:r>
              <a:rPr lang="en-US" sz="1200" kern="1200" dirty="0" smtClean="0">
                <a:solidFill>
                  <a:schemeClr val="tx1"/>
                </a:solidFill>
                <a:latin typeface="Times" charset="0"/>
                <a:ea typeface="ＭＳ Ｐゴシック" charset="-128"/>
                <a:cs typeface="ＭＳ Ｐゴシック" charset="-128"/>
              </a:rPr>
              <a:t> NVBG rules are applied to a phrase, then the weighted valence, </a:t>
            </a:r>
            <a:r>
              <a:rPr lang="en-US" sz="1200" i="1" kern="1200" dirty="0" smtClean="0">
                <a:solidFill>
                  <a:schemeClr val="tx1"/>
                </a:solidFill>
                <a:latin typeface="Times" charset="0"/>
                <a:ea typeface="ＭＳ Ｐゴシック" charset="-128"/>
                <a:cs typeface="ＭＳ Ｐゴシック" charset="-128"/>
              </a:rPr>
              <a:t>v</a:t>
            </a:r>
            <a:r>
              <a:rPr lang="en-US" sz="1200" i="1" kern="1200" baseline="-25000" dirty="0" smtClean="0">
                <a:solidFill>
                  <a:schemeClr val="tx1"/>
                </a:solidFill>
                <a:latin typeface="Times" charset="0"/>
                <a:ea typeface="ＭＳ Ｐゴシック" charset="-128"/>
                <a:cs typeface="ＭＳ Ｐゴシック" charset="-128"/>
              </a:rPr>
              <a:t>i</a:t>
            </a:r>
            <a:r>
              <a:rPr lang="en-US" sz="1200" kern="1200" dirty="0" smtClean="0">
                <a:solidFill>
                  <a:schemeClr val="tx1"/>
                </a:solidFill>
                <a:latin typeface="Times" charset="0"/>
                <a:ea typeface="ＭＳ Ｐゴシック" charset="-128"/>
                <a:cs typeface="ＭＳ Ｐゴシック" charset="-128"/>
              </a:rPr>
              <a:t> (based on the proportion of words affected), of the </a:t>
            </a:r>
            <a:r>
              <a:rPr lang="en-US" sz="1200" i="1" kern="1200" dirty="0" smtClean="0">
                <a:solidFill>
                  <a:schemeClr val="tx1"/>
                </a:solidFill>
                <a:latin typeface="Times" charset="0"/>
                <a:ea typeface="ＭＳ Ｐゴシック" charset="-128"/>
                <a:cs typeface="ＭＳ Ｐゴシック" charset="-128"/>
              </a:rPr>
              <a:t>i</a:t>
            </a:r>
            <a:r>
              <a:rPr lang="en-US" sz="1200" i="1" kern="1200" baseline="30000" dirty="0" smtClean="0">
                <a:solidFill>
                  <a:schemeClr val="tx1"/>
                </a:solidFill>
                <a:latin typeface="Times" charset="0"/>
                <a:ea typeface="ＭＳ Ｐゴシック" charset="-128"/>
                <a:cs typeface="ＭＳ Ｐゴシック" charset="-128"/>
              </a:rPr>
              <a:t>th</a:t>
            </a:r>
            <a:r>
              <a:rPr lang="en-US" sz="1200" kern="1200" dirty="0" smtClean="0">
                <a:solidFill>
                  <a:schemeClr val="tx1"/>
                </a:solidFill>
                <a:latin typeface="Times" charset="0"/>
                <a:ea typeface="ＭＳ Ｐゴシック" charset="-128"/>
                <a:cs typeface="ＭＳ Ｐゴシック" charset="-128"/>
              </a:rPr>
              <a:t> rule (1 ≤ </a:t>
            </a:r>
            <a:r>
              <a:rPr lang="en-US" sz="1200" i="1" kern="1200" dirty="0" smtClean="0">
                <a:solidFill>
                  <a:schemeClr val="tx1"/>
                </a:solidFill>
                <a:latin typeface="Times" charset="0"/>
                <a:ea typeface="ＭＳ Ｐゴシック" charset="-128"/>
                <a:cs typeface="ＭＳ Ｐゴシック" charset="-128"/>
              </a:rPr>
              <a:t>i</a:t>
            </a:r>
            <a:r>
              <a:rPr lang="en-US" sz="1200" kern="1200" dirty="0" smtClean="0">
                <a:solidFill>
                  <a:schemeClr val="tx1"/>
                </a:solidFill>
                <a:latin typeface="Times" charset="0"/>
                <a:ea typeface="ＭＳ Ｐゴシック" charset="-128"/>
                <a:cs typeface="ＭＳ Ｐゴシック" charset="-128"/>
              </a:rPr>
              <a:t> ≤ </a:t>
            </a:r>
            <a:r>
              <a:rPr lang="en-US" sz="1200" i="1" kern="1200" dirty="0" smtClean="0">
                <a:solidFill>
                  <a:schemeClr val="tx1"/>
                </a:solidFill>
                <a:latin typeface="Times" charset="0"/>
                <a:ea typeface="ＭＳ Ｐゴシック" charset="-128"/>
                <a:cs typeface="ＭＳ Ｐゴシック" charset="-128"/>
              </a:rPr>
              <a:t>m</a:t>
            </a:r>
            <a:r>
              <a:rPr lang="en-US" sz="1200" kern="1200" dirty="0" smtClean="0">
                <a:solidFill>
                  <a:schemeClr val="tx1"/>
                </a:solidFill>
                <a:latin typeface="Times" charset="0"/>
                <a:ea typeface="ＭＳ Ｐゴシック" charset="-128"/>
                <a:cs typeface="ＭＳ Ｐゴシック" charset="-128"/>
              </a:rPr>
              <a:t>) applied to the phrase can be written as:</a:t>
            </a:r>
            <a:r>
              <a:rPr lang="en-US" sz="1200" kern="1200" baseline="0" dirty="0" smtClean="0">
                <a:solidFill>
                  <a:schemeClr val="tx1"/>
                </a:solidFill>
                <a:latin typeface="Times" charset="0"/>
                <a:ea typeface="ＭＳ Ｐゴシック" charset="-128"/>
                <a:cs typeface="ＭＳ Ｐゴシック" charset="-128"/>
              </a:rPr>
              <a:t> [Eq.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Thus, the weighted valence of each NVBG rule applied to the phrase can then be accumulated to determine the overall phrase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[Eq.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For phrases with positive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&gt; 0), the robot nods its head with a valence-proportional amplitude at regular intervals throughout the entire phrase. For phrases with negative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&lt; 0), the robot shakes its head with a valence-proportional amplitude at regular intervals throughout the entire phrase. There is no head movement for phrases with neutral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 0). For all phrases, the hands are shown palms-up with a “beat” gesture [16]. Such nonverbal/affect behaviors will be extended (primarily based on time) in our continuing and future work.</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baseline="0" dirty="0" smtClean="0">
                <a:solidFill>
                  <a:schemeClr val="tx1"/>
                </a:solidFill>
                <a:latin typeface="Times" charset="0"/>
                <a:ea typeface="ＭＳ Ｐゴシック" charset="-128"/>
                <a:cs typeface="ＭＳ Ｐゴシック" charset="-128"/>
              </a:rPr>
              <a:t>Notice the part in the video that says “context shift” – this is the moment when the interaction manager hands control over to a task-oriented controller.</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In the development of the post-stroke rehabilitation SAR system, we collaborated with physical therapists at USC’s Health Sciences Campus (USC-HSC). The therapists evaluated the usability of the system; subsequently, based on their recommendations, we selected a series of tasks to evaluate the efficacy of the TOT architecture for motor-task rehabilitation with stroke patients. We were interested in comparing the relative efficacy and psychometric characteristics of a physically embodied robot to a 3D simulation [Fig. 2]. Other than their physical embodiments, the robot and simulation agents were identical. The tasks that the study participants performed, under the supervision of one of the agents, were: (1) lifting books from a desktop to a raised shelf, (2) moving pencils from one bin to another, and (3) opening and closing a jar.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In the pilot study, three post-stroke individuals in the chronic stage of recovery practiced the book-shelving task using our SAR architecture. The upper extremity functional motor ability of the participants was characterized using the Fugl-Meyer Assessment (FMA). The participants had FMA scores of 48, 45, and 46. They came to the USC-HSC Health Sciences Campus for a 2–session experiment. The first session consisted of assessments administered by our team clinicians, and the second consisted of the task practice. During the task practice, the participants interacted with and received feedback from one of the two different SAR agents—a physically embodied robot and a simulated robot [Fig. 2], all participants experienced both agents. In both cases, the SAR agent monitored the participant through the sensors described in Section III-C, and used those inputs to verbalize and gesture in response to user performance.</a:t>
            </a:r>
            <a:endPar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Notice what triggers feedback from the robot:</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will first give instructional information</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will respond to objects being lifted from the scale (object transfer WAS) on the shelf</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will respond to objects being delivered to another scale (another object transfer WAS) off-screen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 The robot also comments on the quality of the motion.</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schemeClr val="tx1"/>
                </a:solidFill>
                <a:effectLst/>
                <a:uLnTx/>
                <a:uFillTx/>
                <a:latin typeface="Times" charset="0"/>
                <a:ea typeface="ＭＳ Ｐゴシック" charset="-128"/>
                <a:cs typeface="ＭＳ Ｐゴシック" charset="-128"/>
              </a:rPr>
              <a:t>Pay attention to where the participant is looking in this interaction:</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Times" charset="0"/>
                <a:ea typeface="ＭＳ Ｐゴシック" charset="-128"/>
                <a:cs typeface="ＭＳ Ｐゴシック" charset="-128"/>
              </a:rPr>
              <a:t>after instructed, she looks for the appropriate wand (the green wand, in this case)</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Times" charset="0"/>
                <a:ea typeface="ＭＳ Ｐゴシック" charset="-128"/>
                <a:cs typeface="ＭＳ Ｐゴシック" charset="-128"/>
              </a:rPr>
              <a:t>she then looks to the robot for further instructions</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schemeClr val="tx1"/>
                </a:solidFill>
                <a:effectLst/>
                <a:uLnTx/>
                <a:uFillTx/>
                <a:latin typeface="Times" charset="0"/>
                <a:ea typeface="ＭＳ Ｐゴシック" charset="-128"/>
                <a:cs typeface="ＭＳ Ｐゴシック" charset="-128"/>
              </a:rPr>
              <a:t>upon receiving those instructions, her focus turns completely to the task (the wire puzzle)</a:t>
            </a:r>
            <a:endPar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One important outcome of our pilot study was an empirical determination of the robustness of our architecture. Due to the multiplicity of its interacting subsystems, it is critical that unforeseen occurrences in one part of the system do not cause the entire system to shut down. We were able to observe the architecture’s ability to continue functioning despite failure on three occasions.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In one instance, the motion suit cable was pulled out by a participant's vigorous motion, causing the motion suit’s I2C communication bus to drop. This resulted in the controller receiving symbols that indicated the participant was no longer moving. However, because the scale continued to provide accurate data (registering the occasional shelving of magazines), the SAR agent continued to provide appropriate feedback, and the interaction continued without the participant noticing any drastic changes.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In another instance, the serial cable that connected the robot Bandit to the nonverbal robot activity server was not adequately secured and the robot lost its ability to perform physical gestures. However, it maintained its ability to provide verbal feedback to the participant. The activity continued for the allotted session time. Afterwards, the participant did notice that the robot “seemed stiff,” but otherwise thought the interaction was normal.</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Finally, in another instance, the scale shut down unexpectedly during an experiment. In this case, the architecture could no longer recognize the magazines being shelved, but did recognize that the user was moving. This allowed for the continued provision of feedback regarding motion (but less congratulatory feedback).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In each of these cases, the interaction session continued as the architecture continued to function. While some redundancy of sensing is required (in this case, both the scale and motion suit being used to monitor performance), the key observation based on these errors is that the architecture is capable of maintaining the interaction in spite of individual subsystem failures.</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Again, look at where the participant is looking:</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she is confused by the robot’s instructions</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she focuses her attention on the robot (a social cue) instead of the task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Notice that she is not providing any other input:</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her right arm is not moving</a:t>
            </a:r>
          </a:p>
          <a:p>
            <a:pPr marL="800100" marR="0" lvl="1"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the Wiimote (wand UAS) is not moving either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After a timeout, the robot repeats the instructions, with further motivation.</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The user’s attention then focuses back to the task.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This is what motivated the use of the head pose UAS, which will be used in subsequent studies.</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In the pilot study, three post-stroke individuals in the chronic stage of recovery practiced the book-shelving task using our SAR architecture. The upper extremity functional motor ability of the participants was characterized using the Fugl-Meyer Assessment (FMA). The participants had FMA scores of 48, 45, and 46. They came to the USC-HSC Health Sciences Campus for a 2–session experiment. The first session consisted of assessments administered by our team clinicians, and the second consisted of the task practice. During the task practice, the participants interacted with and received feedback from one of the two different SAR agents—a physically embodied robot and a simulated robot [Fig. 2], all participants experienced both agents. In both cases, the SAR agent monitored the participant through the sensors described in Section III-C, and used those inputs to verbalize and gesture in response to user performance.</a:t>
            </a:r>
            <a:endPar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1"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Be done by 2 minutes!!!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SAR focuses on using robots to provide interventions through hands-off, social interaction, such as speech and gesture (Feil-Seifer &amp; Matarić, 2005).</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smtClean="0"/>
              <a:t>In previous work, we showed that stroke patients demonstrate an improvement in time-on-task, even a non-anthropomorphic one (Eriksson et al., 2005; Gockley &amp; Matarić, 2006; Tapus &amp; Matarić, 2006)…</a:t>
            </a:r>
            <a:r>
              <a:rPr lang="en-US" sz="1200" dirty="0" smtClean="0"/>
              <a:t>We showed that stroke patients engage in longer time-on-task with a SAR system, even an </a:t>
            </a:r>
            <a:r>
              <a:rPr lang="en-US" sz="1200" b="1" dirty="0" smtClean="0"/>
              <a:t>non-anthropomorphic</a:t>
            </a:r>
            <a:r>
              <a:rPr lang="en-US" sz="1200" dirty="0" smtClean="0"/>
              <a:t> one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Two crucial components of TOT are the responsiveness to the patient and the reliance on varied activity of daily living (ADL) tasks. Thus, our SAR architecture design requires: (1) the ability to accommodate varied ADL-inspired tasks without significant reconfiguration and (2) the provision of real-time task-dependent feedback to the patient/user. While these requirements are specific to our architecture, inspiration can be taken from related work. Robot Operating System (ROS; http://www.ros.org/wiki/) is an open-source framework for device intercommunication, utilizing distributed nodes interacting via a publish/subscribe paradigm to provide ease of use and portability. The Player project (http://playerstage.sourceforge.net/) shares this approach for device communication. Similarly, we have determined that a distributed architecture would be ideal for task-oriented training scenarios, considering the variability of inputs, tasks, and interaction modalities required for TOT. B3IA is a behavior-based SAR architecture designed for social skills intervention in children with autism; the hallmark of the architecture is its ability to monitor user activity over time to provide more meaningful interaction behaviors [8]. Likewise, we must manage constantly evolving user information during each interaction to better address the challenges of task-oriented training.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In the following, we describe our architecture and system in detail, present the results of a validation pilot study with post-stroke participants, and discuss continuing research.</a:t>
            </a:r>
            <a:endParaRPr lang="en-US" sz="1200" dirty="0" smtClean="0"/>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In addition to demonstrating the technical feasibility of our task practice architecture, the pilot study also provided a number of valuable insights that have led us to refine our experimental design. This has necessitated further expansion in the number and type of sensors employed in the current framework for monitoring user and world activity.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The robot dialogue has also been streamlined via the integration of a commercial text-to-speech engine (http://www.neospeech.com/). This simplifies subsequent implementations of verbal utterances and eliminates the dependence on prerecorded human speech, while keeping the flexibility of the current verbal activity system.</a:t>
            </a:r>
            <a:endParaRPr kumimoji="0" lang="en-US" sz="2400" b="0" i="0" u="none" strike="noStrike" kern="1200" cap="none" spc="0" normalizeH="0" baseline="0" noProof="0" dirty="0" smtClean="0">
              <a:ln>
                <a:noFill/>
              </a:ln>
              <a:solidFill>
                <a:schemeClr val="tx1"/>
              </a:solidFill>
              <a:effectLst/>
              <a:uLnTx/>
              <a:uFillTx/>
              <a:latin typeface="Times" charset="0"/>
              <a:ea typeface="ＭＳ Ｐゴシック" charset="-128"/>
              <a:cs typeface="ＭＳ Ｐゴシック" charset="-128"/>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kern="1200" baseline="0" dirty="0" smtClean="0">
                <a:solidFill>
                  <a:schemeClr val="tx1"/>
                </a:solidFill>
                <a:latin typeface="Times" charset="0"/>
                <a:ea typeface="ＭＳ Ｐゴシック" charset="-128"/>
                <a:cs typeface="ＭＳ Ｐゴシック" charset="-128"/>
              </a:rPr>
              <a:t>Some new and modified User Activity Servers that we are planning on developing or obtaining through collaborations with other labs are: hand and arm tracking for natural gesture recognition, object tracking from stereo or laser point clouds, and head pose estimation from a frontal camera, which will not require the large ARTags or a ceiling-mounted camera.</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2400" kern="1200" baseline="0" dirty="0" smtClean="0">
                <a:solidFill>
                  <a:schemeClr val="tx1"/>
                </a:solidFill>
                <a:latin typeface="Times" charset="0"/>
                <a:ea typeface="ＭＳ Ｐゴシック" charset="-128"/>
                <a:cs typeface="ＭＳ Ｐゴシック" charset="-128"/>
              </a:rPr>
              <a:t>Also, up to this point our task-oriented controllers were all individually and carefully designed to guide the user through a specific task while handling error cases. We are currently investigating more general representations for some classes of human-robot collaboration tasks with the goal of enabling a robot to estimate progress on-line and guide a user to task-completion given a compact task description. This would allow the system to extend to new tasks more easily and could allow for varying feedback strategies to more effectively communicate goals to the users without requiring a redesigned controller.</a:t>
            </a:r>
            <a:endPar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D. Feil-Seifer and M. J. Matarić, “Defining socially assistive robotics,” </a:t>
            </a:r>
            <a:r>
              <a:rPr lang="en-US" sz="1200" i="1" dirty="0" smtClean="0">
                <a:latin typeface="Times New Roman"/>
                <a:ea typeface="Times New Roman"/>
                <a:cs typeface="Times New Roman"/>
              </a:rPr>
              <a:t>Proceedings of the International Conference on Rehabilitation Robotics (ICORR-05)</a:t>
            </a:r>
            <a:r>
              <a:rPr lang="en-US" sz="1200" dirty="0" smtClean="0">
                <a:latin typeface="Times New Roman"/>
                <a:ea typeface="Times New Roman"/>
                <a:cs typeface="Times New Roman"/>
              </a:rPr>
              <a:t>, Chicago, Illinois, 2005.</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AHA Statistical Update, </a:t>
            </a:r>
            <a:r>
              <a:rPr lang="en-US" sz="1200" i="1" dirty="0" smtClean="0">
                <a:latin typeface="Times New Roman"/>
                <a:ea typeface="Times New Roman"/>
                <a:cs typeface="Times New Roman"/>
              </a:rPr>
              <a:t>Circulation</a:t>
            </a:r>
            <a:r>
              <a:rPr lang="en-US" sz="1200" dirty="0" smtClean="0">
                <a:latin typeface="Times New Roman"/>
                <a:ea typeface="Times New Roman"/>
                <a:cs typeface="Times New Roman"/>
              </a:rPr>
              <a:t>. 2009; 119:e21-e181.</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R. N. Barker R.N. and S.G. Brauer, “Upper limb recovery after stroke: the stroke survivors perspective,” </a:t>
            </a:r>
            <a:r>
              <a:rPr lang="en-US" sz="1200" i="1" dirty="0" smtClean="0">
                <a:latin typeface="Times New Roman"/>
                <a:ea typeface="Times New Roman"/>
                <a:cs typeface="Times New Roman"/>
              </a:rPr>
              <a:t>Disability &amp; Rehabilitation</a:t>
            </a:r>
            <a:r>
              <a:rPr lang="en-US" sz="1200" dirty="0" smtClean="0">
                <a:latin typeface="Times New Roman"/>
                <a:ea typeface="Times New Roman"/>
                <a:cs typeface="Times New Roman"/>
              </a:rPr>
              <a:t>. Vol. 27, 2005, pp. 1213-1223.</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R. N. Barker, T. J. Gill, and S. G. Brauer. “Factors contributing to upper limb recovery after stroke: a survey of stroke survivors.” </a:t>
            </a:r>
            <a:r>
              <a:rPr lang="en-US" sz="1200" i="1" dirty="0" smtClean="0">
                <a:latin typeface="Times New Roman"/>
                <a:ea typeface="Times New Roman"/>
                <a:cs typeface="Times New Roman"/>
              </a:rPr>
              <a:t>Disability &amp; Rehabilitation.</a:t>
            </a:r>
            <a:r>
              <a:rPr lang="en-US" sz="1200" dirty="0" smtClean="0">
                <a:latin typeface="Times New Roman"/>
                <a:ea typeface="Times New Roman"/>
                <a:cs typeface="Times New Roman"/>
              </a:rPr>
              <a:t> Vol. 29, 2007, pp. 981-989.</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N. E. Mayo, S. Wood-Dauphinee, R. Côté, L. Durcan, and J. Carlton. “Activity, participation, and quality of life 6 months poststroke.” </a:t>
            </a:r>
            <a:r>
              <a:rPr lang="en-US" sz="1200" i="1" dirty="0" smtClean="0">
                <a:latin typeface="Times New Roman"/>
                <a:ea typeface="Times New Roman"/>
                <a:cs typeface="Times New Roman"/>
              </a:rPr>
              <a:t>Archives of Physical Medicine and Rehabilitation</a:t>
            </a:r>
            <a:r>
              <a:rPr lang="en-US" sz="1200" dirty="0" smtClean="0">
                <a:latin typeface="Times New Roman"/>
                <a:ea typeface="Times New Roman"/>
                <a:cs typeface="Times New Roman"/>
              </a:rPr>
              <a:t> - August 2002 (Vol. 83, Issue 8, Pages 1035-1042, DOI: 10.1053/apmr.2002.33984).</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N. Schweighofer, C. E. Han, S. L. Wolf, M. A. Arbib, and C. J. Winstein, “A functional threshold for long-term use of hand and arm function can be determined: predictions from a computational model and supporting data from the Extremity Constraint-Induced Therapy Evaluation (EXCITE) Trial.” </a:t>
            </a:r>
            <a:r>
              <a:rPr lang="en-US" sz="1200" i="1" dirty="0" smtClean="0">
                <a:latin typeface="Times New Roman"/>
                <a:ea typeface="Times New Roman"/>
                <a:cs typeface="Times New Roman"/>
              </a:rPr>
              <a:t>Phys Ther</a:t>
            </a:r>
            <a:r>
              <a:rPr lang="en-US" sz="1200" dirty="0" smtClean="0">
                <a:latin typeface="Times New Roman"/>
                <a:ea typeface="Times New Roman"/>
                <a:cs typeface="Times New Roman"/>
              </a:rPr>
              <a:t>. 2009 Dec;89(12):1327-36. Epub, Oct 2009.</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S. L. Wolf, C. J. Winstein, J. P. Miller, E. Taub, G. Uswatte, D. Morris, C. Giuliani, K. E. Light, and D. Nichols-Larsen.“Effect of constraint-induced movement therapy on Upper Extremity Function 3 to 9 Months After Stroke: The EXCITE Randomized Clinical Trial.” </a:t>
            </a:r>
            <a:r>
              <a:rPr lang="en-US" sz="1200" i="1" dirty="0" smtClean="0">
                <a:latin typeface="Times New Roman"/>
                <a:ea typeface="Times New Roman"/>
                <a:cs typeface="Times New Roman"/>
              </a:rPr>
              <a:t>JAMA</a:t>
            </a:r>
            <a:r>
              <a:rPr lang="en-US" sz="1200" dirty="0" smtClean="0">
                <a:latin typeface="Times New Roman"/>
                <a:ea typeface="Times New Roman"/>
                <a:cs typeface="Times New Roman"/>
              </a:rPr>
              <a:t>. 2006;296:2095-2104.</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D. J. Feil-Seifer and M. J. Matarić, "B3IA: an architecture for autonomous robot-assisted behavior intervention for children with autism spectrum disorders," </a:t>
            </a:r>
            <a:r>
              <a:rPr lang="en-US" sz="1200" i="1" dirty="0" smtClean="0">
                <a:latin typeface="Times New Roman"/>
                <a:ea typeface="Times New Roman"/>
                <a:cs typeface="Times New Roman"/>
              </a:rPr>
              <a:t>Proceedings of the IEEE International Workshop on Robot and Human Interactive Communication</a:t>
            </a:r>
            <a:r>
              <a:rPr lang="en-US" sz="1200" dirty="0" smtClean="0">
                <a:latin typeface="Times New Roman"/>
                <a:ea typeface="Times New Roman"/>
                <a:cs typeface="Times New Roman"/>
              </a:rPr>
              <a:t>, Munich, Germany, Aug 2008.</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S. Kiesler, “Fostering common ground in human-robot interaction,” </a:t>
            </a:r>
            <a:r>
              <a:rPr lang="en-US" sz="1200" i="1" dirty="0" smtClean="0">
                <a:latin typeface="Times New Roman"/>
                <a:ea typeface="Times New Roman"/>
                <a:cs typeface="Times New Roman"/>
              </a:rPr>
              <a:t>Proceedings of the 14th IEEE International Workshop in Robots and Human Interactive Communication (RO-MAN ‘05)</a:t>
            </a:r>
            <a:r>
              <a:rPr lang="en-US" sz="1200" dirty="0" smtClean="0">
                <a:latin typeface="Times New Roman"/>
                <a:ea typeface="Times New Roman"/>
                <a:cs typeface="Times New Roman"/>
              </a:rPr>
              <a:t>, pp. 729-734, IEEE Press, 2005.</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M. L. Knapp and J. A. Hall, </a:t>
            </a:r>
            <a:r>
              <a:rPr lang="en-US" sz="1200" i="1" dirty="0" smtClean="0">
                <a:latin typeface="Times New Roman"/>
                <a:ea typeface="Times New Roman"/>
                <a:cs typeface="Times New Roman"/>
              </a:rPr>
              <a:t>Nonverbal Communication in Human Interaction, 7</a:t>
            </a:r>
            <a:r>
              <a:rPr lang="en-US" sz="1200" i="1" baseline="30000" dirty="0" smtClean="0">
                <a:latin typeface="Times New Roman"/>
                <a:ea typeface="Times New Roman"/>
                <a:cs typeface="Times New Roman"/>
              </a:rPr>
              <a:t>th</a:t>
            </a:r>
            <a:r>
              <a:rPr lang="en-US" sz="1200" i="1" dirty="0" smtClean="0">
                <a:latin typeface="Times New Roman"/>
                <a:ea typeface="Times New Roman"/>
                <a:cs typeface="Times New Roman"/>
              </a:rPr>
              <a:t> edition,</a:t>
            </a:r>
            <a:r>
              <a:rPr lang="en-US" sz="1200" dirty="0" smtClean="0">
                <a:latin typeface="Times New Roman"/>
                <a:ea typeface="Times New Roman"/>
                <a:cs typeface="Times New Roman"/>
              </a:rPr>
              <a:t> Boston, Massachusetts: Wadsworth Publishing, 2009.</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J. Eriksson, M. J. Matarić, and C. Winstein, “Hands-off assistive robotics for post-stroke arm rehabilitation,” </a:t>
            </a:r>
            <a:r>
              <a:rPr lang="en-US" sz="1200" i="1" dirty="0" smtClean="0">
                <a:latin typeface="Times New Roman"/>
                <a:ea typeface="Times New Roman"/>
                <a:cs typeface="Times New Roman"/>
              </a:rPr>
              <a:t>Proceedings of the IEEE International Conference on Rehabilitation Robotics (ICORR-05)</a:t>
            </a:r>
            <a:r>
              <a:rPr lang="en-US" sz="1200" dirty="0" smtClean="0">
                <a:latin typeface="Times New Roman"/>
                <a:ea typeface="Times New Roman"/>
                <a:cs typeface="Times New Roman"/>
              </a:rPr>
              <a:t>, Chicago, Illinois, 2005.</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R. Gockley and M. J. Matarić, “Encouraging physical therapy compliance with a hands-off mobile robot,” </a:t>
            </a:r>
            <a:r>
              <a:rPr lang="en-US" sz="1200" i="1" dirty="0" smtClean="0">
                <a:latin typeface="Times New Roman"/>
                <a:ea typeface="Times New Roman"/>
                <a:cs typeface="Times New Roman"/>
              </a:rPr>
              <a:t>Proceedings of the First International Conference on Human Robot Interaction (HRI-06)</a:t>
            </a:r>
            <a:r>
              <a:rPr lang="en-US" sz="1200" dirty="0" smtClean="0">
                <a:latin typeface="Times New Roman"/>
                <a:ea typeface="Times New Roman"/>
                <a:cs typeface="Times New Roman"/>
              </a:rPr>
              <a:t>, Salt Lake City, Utah, 2006.</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A. Tapus and M. J. Matarić, “Towards socially assistive robotics,” </a:t>
            </a:r>
            <a:r>
              <a:rPr lang="en-US" sz="1200" i="1" dirty="0" smtClean="0">
                <a:latin typeface="Times New Roman"/>
                <a:ea typeface="Times New Roman"/>
                <a:cs typeface="Times New Roman"/>
              </a:rPr>
              <a:t>International Journal of the Robotics Society of Japan (JRSJ)</a:t>
            </a:r>
            <a:r>
              <a:rPr lang="en-US" sz="1200" dirty="0" smtClean="0">
                <a:latin typeface="Times New Roman"/>
                <a:ea typeface="Times New Roman"/>
                <a:cs typeface="Times New Roman"/>
              </a:rPr>
              <a:t>, vol. 24, no. 5, 2006, pp. 576-578.</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A. Tapus and M. J. Matarić, “User personality matching with hands-off robot for post-stroke rehabilitation therapy,” </a:t>
            </a:r>
            <a:r>
              <a:rPr lang="en-US" sz="1200" i="1" dirty="0" smtClean="0">
                <a:latin typeface="Times New Roman"/>
                <a:ea typeface="Times New Roman"/>
                <a:cs typeface="Times New Roman"/>
              </a:rPr>
              <a:t>Proceedings of the 10th International Symposium on Experimental Robotics (ISER)</a:t>
            </a:r>
            <a:r>
              <a:rPr lang="en-US" sz="1200" dirty="0" smtClean="0">
                <a:latin typeface="Times New Roman"/>
                <a:ea typeface="Times New Roman"/>
                <a:cs typeface="Times New Roman"/>
              </a:rPr>
              <a:t>, Rio de Janeiro, Brazil, 2006.</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E. Wade and M. J. Matarić. "Design and testing of lightweight inexpensive motion-capture devices with application to clinical gait analysis". </a:t>
            </a:r>
            <a:r>
              <a:rPr lang="en-US" sz="1200" i="1" dirty="0" smtClean="0">
                <a:latin typeface="Times New Roman"/>
                <a:ea typeface="Times New Roman"/>
                <a:cs typeface="Times New Roman"/>
              </a:rPr>
              <a:t>In Proceedings of the International Conference on Pervasive Computing</a:t>
            </a:r>
            <a:r>
              <a:rPr lang="en-US" sz="1200" dirty="0" smtClean="0">
                <a:latin typeface="Times New Roman"/>
                <a:ea typeface="Times New Roman"/>
                <a:cs typeface="Times New Roman"/>
              </a:rPr>
              <a:t>, pages 1 - 7, Aug 2009.</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J. Lee and S. Marsella, “Nonverbal behavior generator for embodied conversational agents,” </a:t>
            </a:r>
            <a:r>
              <a:rPr lang="en-US" sz="1200" i="1" dirty="0" smtClean="0">
                <a:latin typeface="Times New Roman"/>
                <a:ea typeface="Times New Roman"/>
                <a:cs typeface="Times New Roman"/>
              </a:rPr>
              <a:t>6</a:t>
            </a:r>
            <a:r>
              <a:rPr lang="en-US" sz="1200" i="1" baseline="30000" dirty="0" smtClean="0">
                <a:latin typeface="Times New Roman"/>
                <a:ea typeface="Times New Roman"/>
                <a:cs typeface="Times New Roman"/>
              </a:rPr>
              <a:t>th</a:t>
            </a:r>
            <a:r>
              <a:rPr lang="en-US" sz="1200" i="1" dirty="0" smtClean="0">
                <a:latin typeface="Times New Roman"/>
                <a:ea typeface="Times New Roman"/>
                <a:cs typeface="Times New Roman"/>
              </a:rPr>
              <a:t> International Conference on Intelligent Virtual Agents</a:t>
            </a:r>
            <a:r>
              <a:rPr lang="en-US" sz="1200" dirty="0" smtClean="0">
                <a:latin typeface="Times New Roman"/>
                <a:ea typeface="Times New Roman"/>
                <a:cs typeface="Times New Roman"/>
              </a:rPr>
              <a:t>, Marina del Rey, California, 2006.</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D. Wagner and D. Schmalstieg, “ARToolKitPlus for pose tracking on mobile devices,” </a:t>
            </a:r>
            <a:r>
              <a:rPr lang="en-US" sz="1200" i="1" dirty="0" smtClean="0">
                <a:latin typeface="Times New Roman"/>
                <a:ea typeface="Times New Roman"/>
                <a:cs typeface="Times New Roman"/>
              </a:rPr>
              <a:t>Proceedings of 12th Computer Vision Winter Workshop (CVWW'07)</a:t>
            </a:r>
            <a:r>
              <a:rPr lang="en-US" sz="1200" dirty="0" smtClean="0">
                <a:latin typeface="Times New Roman"/>
                <a:ea typeface="Times New Roman"/>
                <a:cs typeface="Times New Roman"/>
              </a:rPr>
              <a:t>, 2007, pp. 139-146.</a:t>
            </a:r>
            <a:endParaRPr lang="en-US" sz="1600" dirty="0" smtClean="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This work was supported in part by the National Science Foundation (NSF) Graduate Research Fellowship Program, as well as NSF Grants CNS-0709296 and IIS-0713697.</a:t>
            </a:r>
            <a:endPar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The authors would like to thank Dr. Adriana Tapus for her preliminary work on the architecture, Cynthia Kushi for her help in administering the pilot study, and Jina Lee and Dr. Stacy Marsella for their cooperation in working with NVBG.</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Our socially assistive human-robot interaction architecture guides a user through a series of rehabilitative tasks. It processes data from distributed user/world/robot activity servers and, upon recognizing a particular event or pattern within the context of the current task, requests the appropriate robot feedback action [Fig.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 manager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is the entry point and main system client of the rehabilitation task practice architecture. It provides the necessary interfaces (sockets) for all activity servers, and handles the context-switch between tasks, passing control to the appropriate task-oriented controller.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By default, the manager contains robot behaviors for the introductory phase of an interaction between the robot and the human user, and utilizes logged user data to adapt the way the robot communicates with the user in subsequent interactions. Task metadata are also used to provide ties between tasks and produce context for task transitions.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In addition, the manager is responsible for maintaining 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state</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This state is treated as common across all tasks.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controller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guides the user through a single rehabilitation scenario, and is defined by metadata, user and robot states, and task-inspired conversational feedback.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 metadata</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refer to communicative content that the manager uses to introduce or transition in-to/out-of the task. This information aims to provide the user with a common ground context for the scenario [9].</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objective of a particular task is defined by a desired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user state</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in a finite state machine. State transitions are governed by the appropriately specified user activities passed-in by the task manager. Similarly,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robot states</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represent collaborative human-robot objectives, as well as interaction monitoring and response modes of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robot provides</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task-inspired conversational feedback</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to the user in response to task-oriented user activities and transitions. The communicative content is situated in the social context, allowing for “natural” interactions.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specification of this information is designed to be simple and efficient. An extensible collection of task-oriented controllers has been developed (discussed in Section III-C). Controllers can be reordered within a program, allowing for dynamic interactions with the user.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rehabilitation task practice architecture interacts with three layers of activity: (1)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robot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(2)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user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and (3)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[Fig. 2]. Each layer consists of any number of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activity servers</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which provide subsystem input (e.g., user gestures, location of an object, etc.) and/or output (e.g., robot verbal/nonverbal feedback).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robot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(RAS) in the robot activity layer provides both request and response services. An RAS can communicate robot sensor information to a client process and/or can accept commands from the task manager for task-inspired conversational feedback from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user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(UAS) in the user activity layer communicates data from a user-wearable, environmental, or robot sensor to a client process. The task manager uses this information to model the state and progression of the user within the context of the current task. Additionally, a UAS can provide input to other UAS’s for more complex user monitoring, such as nonverbal clusters, coverbal communication, and higher-level multimodal social interaction [10]. Changes in user activity often trigger transitions in task-oriented user state, thus, prompting task-inspired conversational feedback from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Processed information that does not directly pertain to the robot or the user is maintained by 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(WAS) in the world activity layer. The task manager uses communicated world activities to maintain a consistent world state. This is particularly important in the context of post-stroke rehabilitation and TOT, as domain tasks often require the user to manipulate the environment. Monitored changes in world activities usually provide the most drastic events in an interaction, often signifying task completion and/or context shifts.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logger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maintains a history of all interactions with activity servers and task-oriented controllers. This information is used for performance analysis, as well as to influence subsequent communicative behaviors with the user. For example, a robot that has interacted with a specific user before need not reintroduce itself. Such user history is vital to developing persistent and meaningful relationships between humans and robots.</a:t>
            </a:r>
          </a:p>
        </p:txBody>
      </p:sp>
      <p:sp>
        <p:nvSpPr>
          <p:cNvPr id="4" name="Slide Number Placeholder 3"/>
          <p:cNvSpPr>
            <a:spLocks noGrp="1"/>
          </p:cNvSpPr>
          <p:nvPr>
            <p:ph type="sldNum" sz="quarter" idx="10"/>
          </p:nvPr>
        </p:nvSpPr>
        <p:spPr/>
        <p:txBody>
          <a:bodyPr/>
          <a:lstStyle/>
          <a:p>
            <a:fld id="{E532E3C6-6F98-1B4C-9CFA-485FDB485E2B}"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B74D40-6568-2644-A696-DA4116424309}" type="slidenum">
              <a:rPr lang="en-US"/>
              <a:pPr/>
              <a:t>25</a:t>
            </a:fld>
            <a:endParaRPr lang="en-US" dirty="0"/>
          </a:p>
        </p:txBody>
      </p:sp>
      <p:sp>
        <p:nvSpPr>
          <p:cNvPr id="2600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00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The overall valence of a phrase is determined based on all of the NVBG rules that have been applied to that phrase. For the purposes of this study, a single NVBG rule, </a:t>
            </a:r>
            <a:r>
              <a:rPr lang="en-US" sz="1200" i="1" kern="1200" dirty="0" smtClean="0">
                <a:solidFill>
                  <a:schemeClr val="tx1"/>
                </a:solidFill>
                <a:latin typeface="Times" charset="0"/>
                <a:ea typeface="ＭＳ Ｐゴシック" charset="-128"/>
                <a:cs typeface="ＭＳ Ｐゴシック" charset="-128"/>
              </a:rPr>
              <a:t>R</a:t>
            </a:r>
            <a:r>
              <a:rPr lang="en-US" sz="1200" kern="1200" dirty="0" smtClean="0">
                <a:solidFill>
                  <a:schemeClr val="tx1"/>
                </a:solidFill>
                <a:latin typeface="Times" charset="0"/>
                <a:ea typeface="ＭＳ Ｐゴシック" charset="-128"/>
                <a:cs typeface="ＭＳ Ｐゴシック" charset="-128"/>
              </a:rPr>
              <a:t>, contains a label, </a:t>
            </a:r>
            <a:r>
              <a:rPr lang="en-US" sz="1200" i="1" kern="1200" dirty="0" smtClean="0">
                <a:solidFill>
                  <a:schemeClr val="tx1"/>
                </a:solidFill>
                <a:latin typeface="Times" charset="0"/>
                <a:ea typeface="ＭＳ Ｐゴシック" charset="-128"/>
                <a:cs typeface="ＭＳ Ｐゴシック" charset="-128"/>
              </a:rPr>
              <a:t>L</a:t>
            </a:r>
            <a:r>
              <a:rPr lang="en-US" sz="1200" kern="1200" dirty="0" smtClean="0">
                <a:solidFill>
                  <a:schemeClr val="tx1"/>
                </a:solidFill>
                <a:latin typeface="Times" charset="0"/>
                <a:ea typeface="ＭＳ Ｐゴシック" charset="-128"/>
                <a:cs typeface="ＭＳ Ｐゴシック" charset="-128"/>
              </a:rPr>
              <a:t>; a list of keywords, </a:t>
            </a:r>
            <a:r>
              <a:rPr lang="en-US" sz="1200" i="1" kern="1200" dirty="0" smtClean="0">
                <a:solidFill>
                  <a:schemeClr val="tx1"/>
                </a:solidFill>
                <a:latin typeface="Times" charset="0"/>
                <a:ea typeface="ＭＳ Ｐゴシック" charset="-128"/>
                <a:cs typeface="ＭＳ Ｐゴシック" charset="-128"/>
              </a:rPr>
              <a:t>K</a:t>
            </a:r>
            <a:r>
              <a:rPr lang="en-US" sz="1200" kern="1200" dirty="0" smtClean="0">
                <a:solidFill>
                  <a:schemeClr val="tx1"/>
                </a:solidFill>
                <a:latin typeface="Times" charset="0"/>
                <a:ea typeface="ＭＳ Ｐゴシック" charset="-128"/>
                <a:cs typeface="ＭＳ Ｐゴシック" charset="-128"/>
              </a:rPr>
              <a:t>; a priority (from [16]; lower value = higher priority), </a:t>
            </a:r>
            <a:r>
              <a:rPr lang="en-US" sz="1200" i="1" kern="1200" dirty="0" smtClean="0">
                <a:solidFill>
                  <a:schemeClr val="tx1"/>
                </a:solidFill>
                <a:latin typeface="Times" charset="0"/>
                <a:ea typeface="ＭＳ Ｐゴシック" charset="-128"/>
                <a:cs typeface="ＭＳ Ｐゴシック" charset="-128"/>
              </a:rPr>
              <a:t>P</a:t>
            </a:r>
            <a:r>
              <a:rPr lang="en-US" sz="1200" kern="1200" dirty="0" smtClean="0">
                <a:solidFill>
                  <a:schemeClr val="tx1"/>
                </a:solidFill>
                <a:latin typeface="Times" charset="0"/>
                <a:ea typeface="ＭＳ Ｐゴシック" charset="-128"/>
                <a:cs typeface="ＭＳ Ｐゴシック" charset="-128"/>
              </a:rPr>
              <a:t>; and a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The valence parameter augments the standard definition of an NVBG rule described in [16], providing a sense of emotion in the nonverbal display. The suggested output behavior of each rule affects a certain number of words,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(1 ≤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where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is the number of words in the phrase); in most cases, the nonverbal behavior is demonstrated either throughout the entirety of the phrase (i.e.,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or co-occurring with the keyword(s) associated with the rule (i.e., </a:t>
            </a:r>
            <a:r>
              <a:rPr lang="en-US" sz="1200" i="1" kern="1200" dirty="0" smtClean="0">
                <a:solidFill>
                  <a:schemeClr val="tx1"/>
                </a:solidFill>
                <a:latin typeface="Times" charset="0"/>
                <a:ea typeface="ＭＳ Ｐゴシック" charset="-128"/>
                <a:cs typeface="ＭＳ Ｐゴシック" charset="-128"/>
              </a:rPr>
              <a:t>n</a:t>
            </a:r>
            <a:r>
              <a:rPr lang="en-US" sz="1200" kern="1200" dirty="0" smtClean="0">
                <a:solidFill>
                  <a:schemeClr val="tx1"/>
                </a:solidFill>
                <a:latin typeface="Times" charset="0"/>
                <a:ea typeface="ＭＳ Ｐゴシック" charset="-128"/>
                <a:cs typeface="ＭＳ Ｐゴシック" charset="-128"/>
              </a:rPr>
              <a:t> = 1 or 2…). If </a:t>
            </a:r>
            <a:r>
              <a:rPr lang="en-US" sz="1200" i="1" kern="1200" dirty="0" smtClean="0">
                <a:solidFill>
                  <a:schemeClr val="tx1"/>
                </a:solidFill>
                <a:latin typeface="Times" charset="0"/>
                <a:ea typeface="ＭＳ Ｐゴシック" charset="-128"/>
                <a:cs typeface="ＭＳ Ｐゴシック" charset="-128"/>
              </a:rPr>
              <a:t>m</a:t>
            </a:r>
            <a:r>
              <a:rPr lang="en-US" sz="1200" kern="1200" dirty="0" smtClean="0">
                <a:solidFill>
                  <a:schemeClr val="tx1"/>
                </a:solidFill>
                <a:latin typeface="Times" charset="0"/>
                <a:ea typeface="ＭＳ Ｐゴシック" charset="-128"/>
                <a:cs typeface="ＭＳ Ｐゴシック" charset="-128"/>
              </a:rPr>
              <a:t> NVBG rules are applied to a phrase, then the weighted valence, </a:t>
            </a:r>
            <a:r>
              <a:rPr lang="en-US" sz="1200" i="1" kern="1200" dirty="0" smtClean="0">
                <a:solidFill>
                  <a:schemeClr val="tx1"/>
                </a:solidFill>
                <a:latin typeface="Times" charset="0"/>
                <a:ea typeface="ＭＳ Ｐゴシック" charset="-128"/>
                <a:cs typeface="ＭＳ Ｐゴシック" charset="-128"/>
              </a:rPr>
              <a:t>v</a:t>
            </a:r>
            <a:r>
              <a:rPr lang="en-US" sz="1200" i="1" kern="1200" baseline="-25000" dirty="0" smtClean="0">
                <a:solidFill>
                  <a:schemeClr val="tx1"/>
                </a:solidFill>
                <a:latin typeface="Times" charset="0"/>
                <a:ea typeface="ＭＳ Ｐゴシック" charset="-128"/>
                <a:cs typeface="ＭＳ Ｐゴシック" charset="-128"/>
              </a:rPr>
              <a:t>i</a:t>
            </a:r>
            <a:r>
              <a:rPr lang="en-US" sz="1200" kern="1200" dirty="0" smtClean="0">
                <a:solidFill>
                  <a:schemeClr val="tx1"/>
                </a:solidFill>
                <a:latin typeface="Times" charset="0"/>
                <a:ea typeface="ＭＳ Ｐゴシック" charset="-128"/>
                <a:cs typeface="ＭＳ Ｐゴシック" charset="-128"/>
              </a:rPr>
              <a:t> (based on the proportion of words affected), of the </a:t>
            </a:r>
            <a:r>
              <a:rPr lang="en-US" sz="1200" i="1" kern="1200" dirty="0" smtClean="0">
                <a:solidFill>
                  <a:schemeClr val="tx1"/>
                </a:solidFill>
                <a:latin typeface="Times" charset="0"/>
                <a:ea typeface="ＭＳ Ｐゴシック" charset="-128"/>
                <a:cs typeface="ＭＳ Ｐゴシック" charset="-128"/>
              </a:rPr>
              <a:t>i</a:t>
            </a:r>
            <a:r>
              <a:rPr lang="en-US" sz="1200" i="1" kern="1200" baseline="30000" dirty="0" smtClean="0">
                <a:solidFill>
                  <a:schemeClr val="tx1"/>
                </a:solidFill>
                <a:latin typeface="Times" charset="0"/>
                <a:ea typeface="ＭＳ Ｐゴシック" charset="-128"/>
                <a:cs typeface="ＭＳ Ｐゴシック" charset="-128"/>
              </a:rPr>
              <a:t>th</a:t>
            </a:r>
            <a:r>
              <a:rPr lang="en-US" sz="1200" kern="1200" dirty="0" smtClean="0">
                <a:solidFill>
                  <a:schemeClr val="tx1"/>
                </a:solidFill>
                <a:latin typeface="Times" charset="0"/>
                <a:ea typeface="ＭＳ Ｐゴシック" charset="-128"/>
                <a:cs typeface="ＭＳ Ｐゴシック" charset="-128"/>
              </a:rPr>
              <a:t> rule (1 ≤ </a:t>
            </a:r>
            <a:r>
              <a:rPr lang="en-US" sz="1200" i="1" kern="1200" dirty="0" smtClean="0">
                <a:solidFill>
                  <a:schemeClr val="tx1"/>
                </a:solidFill>
                <a:latin typeface="Times" charset="0"/>
                <a:ea typeface="ＭＳ Ｐゴシック" charset="-128"/>
                <a:cs typeface="ＭＳ Ｐゴシック" charset="-128"/>
              </a:rPr>
              <a:t>i</a:t>
            </a:r>
            <a:r>
              <a:rPr lang="en-US" sz="1200" kern="1200" dirty="0" smtClean="0">
                <a:solidFill>
                  <a:schemeClr val="tx1"/>
                </a:solidFill>
                <a:latin typeface="Times" charset="0"/>
                <a:ea typeface="ＭＳ Ｐゴシック" charset="-128"/>
                <a:cs typeface="ＭＳ Ｐゴシック" charset="-128"/>
              </a:rPr>
              <a:t> ≤ </a:t>
            </a:r>
            <a:r>
              <a:rPr lang="en-US" sz="1200" i="1" kern="1200" dirty="0" smtClean="0">
                <a:solidFill>
                  <a:schemeClr val="tx1"/>
                </a:solidFill>
                <a:latin typeface="Times" charset="0"/>
                <a:ea typeface="ＭＳ Ｐゴシック" charset="-128"/>
                <a:cs typeface="ＭＳ Ｐゴシック" charset="-128"/>
              </a:rPr>
              <a:t>m</a:t>
            </a:r>
            <a:r>
              <a:rPr lang="en-US" sz="1200" kern="1200" dirty="0" smtClean="0">
                <a:solidFill>
                  <a:schemeClr val="tx1"/>
                </a:solidFill>
                <a:latin typeface="Times" charset="0"/>
                <a:ea typeface="ＭＳ Ｐゴシック" charset="-128"/>
                <a:cs typeface="ＭＳ Ｐゴシック" charset="-128"/>
              </a:rPr>
              <a:t>) applied to the phrase can be written as:</a:t>
            </a:r>
            <a:r>
              <a:rPr lang="en-US" sz="1200" kern="1200" baseline="0" dirty="0" smtClean="0">
                <a:solidFill>
                  <a:schemeClr val="tx1"/>
                </a:solidFill>
                <a:latin typeface="Times" charset="0"/>
                <a:ea typeface="ＭＳ Ｐゴシック" charset="-128"/>
                <a:cs typeface="ＭＳ Ｐゴシック" charset="-128"/>
              </a:rPr>
              <a:t> [Eq.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Thus, the weighted valence of each NVBG rule applied to the phrase can then be accumulated to determine the overall phrase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[Eq.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For phrases with positive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&gt; 0), the robot nods its head with a valence-proportional amplitude at regular intervals throughout the entire phrase. For phrases with negative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&lt; 0), the robot shakes its head with a valence-proportional amplitude at regular intervals throughout the entire phrase. There is no head movement for phrases with neutral valence (</a:t>
            </a:r>
            <a:r>
              <a:rPr lang="en-US" sz="1200" i="1" kern="1200" dirty="0" smtClean="0">
                <a:solidFill>
                  <a:schemeClr val="tx1"/>
                </a:solidFill>
                <a:latin typeface="Times" charset="0"/>
                <a:ea typeface="ＭＳ Ｐゴシック" charset="-128"/>
                <a:cs typeface="ＭＳ Ｐゴシック" charset="-128"/>
              </a:rPr>
              <a:t>V</a:t>
            </a:r>
            <a:r>
              <a:rPr lang="en-US" sz="1200" kern="1200" dirty="0" smtClean="0">
                <a:solidFill>
                  <a:schemeClr val="tx1"/>
                </a:solidFill>
                <a:latin typeface="Times" charset="0"/>
                <a:ea typeface="ＭＳ Ｐゴシック" charset="-128"/>
                <a:cs typeface="ＭＳ Ｐゴシック" charset="-128"/>
              </a:rPr>
              <a:t> = 0). For all phrases, the hands are shown palms-up with a “beat” gesture [16]. Such nonverbal/affect behaviors will be extended (primarily based on time) in our continuing and future work.</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At the end of the final session, we administered a 12-item, likeability/preference questionnaire that elicited user feedback regarding the quality, quantity, and content of the SAR system behavior. The survey also included questions regarding the participant’s previous exposure to technology, preference of agent embodiment, and perception of the agents’ gestures. The analysis of the questionnaire data revealed that the participants preferred the physical robot. Of the six questions regarding preference, 2 participants rated the physical robot more highly for 5 questions, and had no preference on the sixth. The third participant had no preference. Because the task was identical with both SAR agents, we suspect the embodiment was the cause of the preference for the physical robot. However, with the small sample size, we cannot be conclusive about what characteristic of the embodiment was preferred by the participants. In Section V we discuss how the questionnaire results provide insights for subsequent studies.</a:t>
            </a:r>
            <a:endPar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D. Feil-Seifer and M. J. Matarić, “Defining socially assistive robotics,” </a:t>
            </a:r>
            <a:r>
              <a:rPr lang="en-US" sz="1200" i="1" dirty="0" smtClean="0">
                <a:latin typeface="Times New Roman"/>
                <a:ea typeface="Times New Roman"/>
                <a:cs typeface="Times New Roman"/>
              </a:rPr>
              <a:t>Proceedings of the International Conference on Rehabilitation Robotics (ICORR-05)</a:t>
            </a:r>
            <a:r>
              <a:rPr lang="en-US" sz="1200" dirty="0" smtClean="0">
                <a:latin typeface="Times New Roman"/>
                <a:ea typeface="Times New Roman"/>
                <a:cs typeface="Times New Roman"/>
              </a:rPr>
              <a:t>, Chicago, Illinois, 2005.</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AHA Statistical Update, </a:t>
            </a:r>
            <a:r>
              <a:rPr lang="en-US" sz="1200" i="1" dirty="0" smtClean="0">
                <a:latin typeface="Times New Roman"/>
                <a:ea typeface="Times New Roman"/>
                <a:cs typeface="Times New Roman"/>
              </a:rPr>
              <a:t>Circulation</a:t>
            </a:r>
            <a:r>
              <a:rPr lang="en-US" sz="1200" dirty="0" smtClean="0">
                <a:latin typeface="Times New Roman"/>
                <a:ea typeface="Times New Roman"/>
                <a:cs typeface="Times New Roman"/>
              </a:rPr>
              <a:t>. 2009; 119:e21-e181.</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R. N. Barker R.N. and S.G. Brauer, “Upper limb recovery after stroke: the stroke survivors perspective,” </a:t>
            </a:r>
            <a:r>
              <a:rPr lang="en-US" sz="1200" i="1" dirty="0" smtClean="0">
                <a:latin typeface="Times New Roman"/>
                <a:ea typeface="Times New Roman"/>
                <a:cs typeface="Times New Roman"/>
              </a:rPr>
              <a:t>Disability &amp; Rehabilitation</a:t>
            </a:r>
            <a:r>
              <a:rPr lang="en-US" sz="1200" dirty="0" smtClean="0">
                <a:latin typeface="Times New Roman"/>
                <a:ea typeface="Times New Roman"/>
                <a:cs typeface="Times New Roman"/>
              </a:rPr>
              <a:t>. Vol. 27, 2005, pp. 1213-1223.</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R. N. Barker, T. J. Gill, and S. G. Brauer. “Factors contributing to upper limb recovery after stroke: a survey of stroke survivors.” </a:t>
            </a:r>
            <a:r>
              <a:rPr lang="en-US" sz="1200" i="1" dirty="0" smtClean="0">
                <a:latin typeface="Times New Roman"/>
                <a:ea typeface="Times New Roman"/>
                <a:cs typeface="Times New Roman"/>
              </a:rPr>
              <a:t>Disability &amp; Rehabilitation.</a:t>
            </a:r>
            <a:r>
              <a:rPr lang="en-US" sz="1200" dirty="0" smtClean="0">
                <a:latin typeface="Times New Roman"/>
                <a:ea typeface="Times New Roman"/>
                <a:cs typeface="Times New Roman"/>
              </a:rPr>
              <a:t> Vol. 29, 2007, pp. 981-989.</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N. E. Mayo, S. Wood-Dauphinee, R. Côté, L. Durcan, and J. Carlton. “Activity, participation, and quality of life 6 months poststroke.” </a:t>
            </a:r>
            <a:r>
              <a:rPr lang="en-US" sz="1200" i="1" dirty="0" smtClean="0">
                <a:latin typeface="Times New Roman"/>
                <a:ea typeface="Times New Roman"/>
                <a:cs typeface="Times New Roman"/>
              </a:rPr>
              <a:t>Archives of Physical Medicine and Rehabilitation</a:t>
            </a:r>
            <a:r>
              <a:rPr lang="en-US" sz="1200" dirty="0" smtClean="0">
                <a:latin typeface="Times New Roman"/>
                <a:ea typeface="Times New Roman"/>
                <a:cs typeface="Times New Roman"/>
              </a:rPr>
              <a:t> - August 2002 (Vol. 83, Issue 8, Pages 1035-1042, DOI: 10.1053/apmr.2002.33984).</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N. Schweighofer, C. E. Han, S. L. Wolf, M. A. Arbib, and C. J. Winstein, “A functional threshold for long-term use of hand and arm function can be determined: predictions from a computational model and supporting data from the Extremity Constraint-Induced Therapy Evaluation (EXCITE) Trial.” </a:t>
            </a:r>
            <a:r>
              <a:rPr lang="en-US" sz="1200" i="1" dirty="0" smtClean="0">
                <a:latin typeface="Times New Roman"/>
                <a:ea typeface="Times New Roman"/>
                <a:cs typeface="Times New Roman"/>
              </a:rPr>
              <a:t>Phys Ther</a:t>
            </a:r>
            <a:r>
              <a:rPr lang="en-US" sz="1200" dirty="0" smtClean="0">
                <a:latin typeface="Times New Roman"/>
                <a:ea typeface="Times New Roman"/>
                <a:cs typeface="Times New Roman"/>
              </a:rPr>
              <a:t>. 2009 Dec;89(12):1327-36. Epub, Oct 2009.</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S. L. Wolf, C. J. Winstein, J. P. Miller, E. Taub, G. Uswatte, D. Morris, C. Giuliani, K. E. Light, and D. Nichols-Larsen.“Effect of constraint-induced movement therapy on Upper Extremity Function 3 to 9 Months After Stroke: The EXCITE Randomized Clinical Trial.” </a:t>
            </a:r>
            <a:r>
              <a:rPr lang="en-US" sz="1200" i="1" dirty="0" smtClean="0">
                <a:latin typeface="Times New Roman"/>
                <a:ea typeface="Times New Roman"/>
                <a:cs typeface="Times New Roman"/>
              </a:rPr>
              <a:t>JAMA</a:t>
            </a:r>
            <a:r>
              <a:rPr lang="en-US" sz="1200" dirty="0" smtClean="0">
                <a:latin typeface="Times New Roman"/>
                <a:ea typeface="Times New Roman"/>
                <a:cs typeface="Times New Roman"/>
              </a:rPr>
              <a:t>. 2006;296:2095-2104.</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D. J. Feil-Seifer and M. J. Matarić, "B3IA: an architecture for autonomous robot-assisted behavior intervention for children with autism spectrum disorders," </a:t>
            </a:r>
            <a:r>
              <a:rPr lang="en-US" sz="1200" i="1" dirty="0" smtClean="0">
                <a:latin typeface="Times New Roman"/>
                <a:ea typeface="Times New Roman"/>
                <a:cs typeface="Times New Roman"/>
              </a:rPr>
              <a:t>Proceedings of the IEEE International Workshop on Robot and Human Interactive Communication</a:t>
            </a:r>
            <a:r>
              <a:rPr lang="en-US" sz="1200" dirty="0" smtClean="0">
                <a:latin typeface="Times New Roman"/>
                <a:ea typeface="Times New Roman"/>
                <a:cs typeface="Times New Roman"/>
              </a:rPr>
              <a:t>, Munich, Germany, Aug 2008.</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S. Kiesler, “Fostering common ground in human-robot interaction,” </a:t>
            </a:r>
            <a:r>
              <a:rPr lang="en-US" sz="1200" i="1" dirty="0" smtClean="0">
                <a:latin typeface="Times New Roman"/>
                <a:ea typeface="Times New Roman"/>
                <a:cs typeface="Times New Roman"/>
              </a:rPr>
              <a:t>Proceedings of the 14th IEEE International Workshop in Robots and Human Interactive Communication (RO-MAN ‘05)</a:t>
            </a:r>
            <a:r>
              <a:rPr lang="en-US" sz="1200" dirty="0" smtClean="0">
                <a:latin typeface="Times New Roman"/>
                <a:ea typeface="Times New Roman"/>
                <a:cs typeface="Times New Roman"/>
              </a:rPr>
              <a:t>, pp. 729-734, IEEE Press, 2005.</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M. L. Knapp and J. A. Hall, </a:t>
            </a:r>
            <a:r>
              <a:rPr lang="en-US" sz="1200" i="1" dirty="0" smtClean="0">
                <a:latin typeface="Times New Roman"/>
                <a:ea typeface="Times New Roman"/>
                <a:cs typeface="Times New Roman"/>
              </a:rPr>
              <a:t>Nonverbal Communication in Human Interaction, 7</a:t>
            </a:r>
            <a:r>
              <a:rPr lang="en-US" sz="1200" i="1" baseline="30000" dirty="0" smtClean="0">
                <a:latin typeface="Times New Roman"/>
                <a:ea typeface="Times New Roman"/>
                <a:cs typeface="Times New Roman"/>
              </a:rPr>
              <a:t>th</a:t>
            </a:r>
            <a:r>
              <a:rPr lang="en-US" sz="1200" i="1" dirty="0" smtClean="0">
                <a:latin typeface="Times New Roman"/>
                <a:ea typeface="Times New Roman"/>
                <a:cs typeface="Times New Roman"/>
              </a:rPr>
              <a:t> edition,</a:t>
            </a:r>
            <a:r>
              <a:rPr lang="en-US" sz="1200" dirty="0" smtClean="0">
                <a:latin typeface="Times New Roman"/>
                <a:ea typeface="Times New Roman"/>
                <a:cs typeface="Times New Roman"/>
              </a:rPr>
              <a:t> Boston, Massachusetts: Wadsworth Publishing, 2009.</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J. Eriksson, M. J. Matarić, and C. Winstein, “Hands-off assistive robotics for post-stroke arm rehabilitation,” </a:t>
            </a:r>
            <a:r>
              <a:rPr lang="en-US" sz="1200" i="1" dirty="0" smtClean="0">
                <a:latin typeface="Times New Roman"/>
                <a:ea typeface="Times New Roman"/>
                <a:cs typeface="Times New Roman"/>
              </a:rPr>
              <a:t>Proceedings of the IEEE International Conference on Rehabilitation Robotics (ICORR-05)</a:t>
            </a:r>
            <a:r>
              <a:rPr lang="en-US" sz="1200" dirty="0" smtClean="0">
                <a:latin typeface="Times New Roman"/>
                <a:ea typeface="Times New Roman"/>
                <a:cs typeface="Times New Roman"/>
              </a:rPr>
              <a:t>, Chicago, Illinois, 2005.</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R. Gockley and M. J. Matarić, “Encouraging physical therapy compliance with a hands-off mobile robot,” </a:t>
            </a:r>
            <a:r>
              <a:rPr lang="en-US" sz="1200" i="1" dirty="0" smtClean="0">
                <a:latin typeface="Times New Roman"/>
                <a:ea typeface="Times New Roman"/>
                <a:cs typeface="Times New Roman"/>
              </a:rPr>
              <a:t>Proceedings of the First International Conference on Human Robot Interaction (HRI-06)</a:t>
            </a:r>
            <a:r>
              <a:rPr lang="en-US" sz="1200" dirty="0" smtClean="0">
                <a:latin typeface="Times New Roman"/>
                <a:ea typeface="Times New Roman"/>
                <a:cs typeface="Times New Roman"/>
              </a:rPr>
              <a:t>, Salt Lake City, Utah, 2006.</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A. Tapus and M. J. Matarić, “Towards socially assistive robotics,” </a:t>
            </a:r>
            <a:r>
              <a:rPr lang="en-US" sz="1200" i="1" dirty="0" smtClean="0">
                <a:latin typeface="Times New Roman"/>
                <a:ea typeface="Times New Roman"/>
                <a:cs typeface="Times New Roman"/>
              </a:rPr>
              <a:t>International Journal of the Robotics Society of Japan (JRSJ)</a:t>
            </a:r>
            <a:r>
              <a:rPr lang="en-US" sz="1200" dirty="0" smtClean="0">
                <a:latin typeface="Times New Roman"/>
                <a:ea typeface="Times New Roman"/>
                <a:cs typeface="Times New Roman"/>
              </a:rPr>
              <a:t>, vol. 24, no. 5, 2006, pp. 576-578.</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A. Tapus and M. J. Matarić, “User personality matching with hands-off robot for post-stroke rehabilitation therapy,” </a:t>
            </a:r>
            <a:r>
              <a:rPr lang="en-US" sz="1200" i="1" dirty="0" smtClean="0">
                <a:latin typeface="Times New Roman"/>
                <a:ea typeface="Times New Roman"/>
                <a:cs typeface="Times New Roman"/>
              </a:rPr>
              <a:t>Proceedings of the 10th International Symposium on Experimental Robotics (ISER)</a:t>
            </a:r>
            <a:r>
              <a:rPr lang="en-US" sz="1200" dirty="0" smtClean="0">
                <a:latin typeface="Times New Roman"/>
                <a:ea typeface="Times New Roman"/>
                <a:cs typeface="Times New Roman"/>
              </a:rPr>
              <a:t>, Rio de Janeiro, Brazil, 2006.</a:t>
            </a:r>
            <a:endParaRPr lang="en-US" sz="1600" dirty="0" smtClean="0">
              <a:latin typeface="Times New Roman"/>
              <a:ea typeface="Times New Roman"/>
              <a:cs typeface="Times New Roman"/>
            </a:endParaRPr>
          </a:p>
          <a:p>
            <a:pPr marL="342900" marR="0" lvl="0" indent="-342900" algn="just">
              <a:spcBef>
                <a:spcPts val="0"/>
              </a:spcBef>
              <a:spcAft>
                <a:spcPts val="0"/>
              </a:spcAft>
              <a:buFont typeface="+mj-lt"/>
              <a:buAutoNum type="arabicPeriod"/>
              <a:tabLst>
                <a:tab pos="228600" algn="l"/>
              </a:tabLst>
            </a:pPr>
            <a:r>
              <a:rPr lang="en-US" sz="1200" dirty="0" smtClean="0">
                <a:latin typeface="Times New Roman"/>
                <a:ea typeface="Times New Roman"/>
                <a:cs typeface="Times New Roman"/>
              </a:rPr>
              <a:t>E. Wade and M. J. Matarić. "Design and testing of lightweight inexpensive motion-capture devices with application to clinical gait analysis". </a:t>
            </a:r>
            <a:r>
              <a:rPr lang="en-US" sz="1200" i="1" dirty="0" smtClean="0">
                <a:latin typeface="Times New Roman"/>
                <a:ea typeface="Times New Roman"/>
                <a:cs typeface="Times New Roman"/>
              </a:rPr>
              <a:t>In Proceedings of the International Conference on Pervasive Computing</a:t>
            </a:r>
            <a:r>
              <a:rPr lang="en-US" sz="1200" dirty="0" smtClean="0">
                <a:latin typeface="Times New Roman"/>
                <a:ea typeface="Times New Roman"/>
                <a:cs typeface="Times New Roman"/>
              </a:rPr>
              <a:t>, pages 1 - 7, Aug 2009.</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J. Lee and S. Marsella, “Nonverbal behavior generator for embodied conversational agents,” </a:t>
            </a:r>
            <a:r>
              <a:rPr lang="en-US" sz="1200" i="1" dirty="0" smtClean="0">
                <a:latin typeface="Times New Roman"/>
                <a:ea typeface="Times New Roman"/>
                <a:cs typeface="Times New Roman"/>
              </a:rPr>
              <a:t>6</a:t>
            </a:r>
            <a:r>
              <a:rPr lang="en-US" sz="1200" i="1" baseline="30000" dirty="0" smtClean="0">
                <a:latin typeface="Times New Roman"/>
                <a:ea typeface="Times New Roman"/>
                <a:cs typeface="Times New Roman"/>
              </a:rPr>
              <a:t>th</a:t>
            </a:r>
            <a:r>
              <a:rPr lang="en-US" sz="1200" i="1" dirty="0" smtClean="0">
                <a:latin typeface="Times New Roman"/>
                <a:ea typeface="Times New Roman"/>
                <a:cs typeface="Times New Roman"/>
              </a:rPr>
              <a:t> International Conference on Intelligent Virtual Agents</a:t>
            </a:r>
            <a:r>
              <a:rPr lang="en-US" sz="1200" dirty="0" smtClean="0">
                <a:latin typeface="Times New Roman"/>
                <a:ea typeface="Times New Roman"/>
                <a:cs typeface="Times New Roman"/>
              </a:rPr>
              <a:t>, Marina del Rey, California, 2006.</a:t>
            </a:r>
            <a:endParaRPr lang="en-US" sz="1600" dirty="0" smtClean="0">
              <a:latin typeface="Times New Roman"/>
              <a:ea typeface="Times New Roman"/>
              <a:cs typeface="Times New Roman"/>
            </a:endParaRPr>
          </a:p>
          <a:p>
            <a:pPr marL="342900" marR="0" lvl="0" indent="-342900" algn="just">
              <a:spcBef>
                <a:spcPts val="10"/>
              </a:spcBef>
              <a:spcAft>
                <a:spcPts val="10"/>
              </a:spcAft>
              <a:buFont typeface="+mj-lt"/>
              <a:buAutoNum type="arabicPeriod"/>
              <a:tabLst>
                <a:tab pos="228600" algn="l"/>
              </a:tabLst>
            </a:pPr>
            <a:r>
              <a:rPr lang="en-US" sz="1200" dirty="0" smtClean="0">
                <a:latin typeface="Times New Roman"/>
                <a:ea typeface="Times New Roman"/>
                <a:cs typeface="Times New Roman"/>
              </a:rPr>
              <a:t>D. Wagner and D. Schmalstieg, “ARToolKitPlus for pose tracking on mobile devices,” </a:t>
            </a:r>
            <a:r>
              <a:rPr lang="en-US" sz="1200" i="1" dirty="0" smtClean="0">
                <a:latin typeface="Times New Roman"/>
                <a:ea typeface="Times New Roman"/>
                <a:cs typeface="Times New Roman"/>
              </a:rPr>
              <a:t>Proceedings of 12th Computer Vision Winter Workshop (CVWW'07)</a:t>
            </a:r>
            <a:r>
              <a:rPr lang="en-US" sz="1200" dirty="0" smtClean="0">
                <a:latin typeface="Times New Roman"/>
                <a:ea typeface="Times New Roman"/>
                <a:cs typeface="Times New Roman"/>
              </a:rPr>
              <a:t>, 2007, pp. 139-146.</a:t>
            </a:r>
            <a:endParaRPr lang="en-US" sz="1600" dirty="0" smtClean="0">
              <a:latin typeface="Times New Roman"/>
              <a:ea typeface="Times New Roman"/>
              <a:cs typeface="Times New Roman"/>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1" i="0" u="none" strike="noStrike" kern="1200" cap="none" spc="0" normalizeH="0" baseline="0" noProof="0" dirty="0" smtClean="0">
                <a:ln>
                  <a:noFill/>
                </a:ln>
                <a:solidFill>
                  <a:prstClr val="black"/>
                </a:solidFill>
                <a:effectLst/>
                <a:uLnTx/>
                <a:uFillTx/>
                <a:latin typeface="+mn-lt"/>
                <a:ea typeface="+mn-ea"/>
                <a:cs typeface="+mn-cs"/>
              </a:rPr>
              <a:t>Be do</a:t>
            </a:r>
            <a:r>
              <a:rPr kumimoji="0" lang="en-US" sz="3200" b="1"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ne by </a:t>
            </a:r>
            <a:r>
              <a:rPr kumimoji="0" lang="en-US" sz="3200" b="1" i="0" u="none" strike="noStrike" kern="1200" cap="none" spc="0" normalizeH="0" baseline="0" noProof="0" dirty="0" smtClean="0">
                <a:ln>
                  <a:noFill/>
                </a:ln>
                <a:solidFill>
                  <a:prstClr val="black"/>
                </a:solidFill>
                <a:effectLst/>
                <a:uLnTx/>
                <a:uFillTx/>
                <a:latin typeface="+mn-lt"/>
                <a:ea typeface="+mn-ea"/>
                <a:cs typeface="+mn-cs"/>
              </a:rPr>
              <a:t>6 mi</a:t>
            </a:r>
            <a:r>
              <a:rPr kumimoji="0" lang="en-US" sz="3200" b="1"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nutes!!!</a:t>
            </a:r>
            <a:endParaRPr kumimoji="0" lang="en-US" sz="3200" b="1"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Establish entities that we are trying to model: the world, the user, and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Acknowledge that there are unmodeled activities between these entities.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Our entry point and main system client is the interaction manager.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interaction manager contains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session metadata</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which contain robot behaviors for the introductory phase of an interaction between the robot and the human user.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Session metadata utilize logged user data to adapt the way the robot communicates with the user in subsequent interactions.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Session metadata are also used to provide ties between tasks and produce context for task transitions between task-oriented controllers.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interaction manager contains a set of these task-oriented controllers, which can rearranged in any order.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controller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guides the user through a single rehabilitation scenario, and is defined by task metadata, task-inspired conversational feedback, and task-oriented user and robot states.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 metadata</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refer to communicative content that the manager uses to introduce or transition in-to/out-of the task. This information aims to provide the user with a common ground context for the scenario [9].</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robot provides</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task-inspired conversational feedback</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to the user in response to task-oriented user activities and transitions.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objective of a particular task is defined by a desired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user state</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in a finite state machine. State transitions are governed by the modeled user activities passed-in by the interaction manager (and we will discuss where this information comes from shortly).</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Similarly,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robot states</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represent collaborative human-robot objectives, as well as interaction monitoring and response modes of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We tie user states and robot states together to model communication dynamics.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In addition, the interaction manager is responsible for maintaining 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states</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which are treated as common across all tasks.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architecture interacts with three layers of activity: (1)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(2)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user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and (3)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robot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[Fig. 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layer consists of any number of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activity servers</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Processed information that does not directly pertain to the robot or the user is maintained by 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(WAS) in the world activity layer. The interaction manager uses communicated world activities to maintain consistent world states.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user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(UAS) in the user activity layer communicates data from a user-wearable, environmental, or robot sensor to a client process. The interaction manager uses this information to model the state and progression of the user within the context of the current task. Additionally, a UAS can provide input to other UAS’s for more complex user monitoring, such as nonverbal clusters, coverbal communication, and higher-level multimodal social interaction [10].</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Changes in user activity often trigger transitions in task-oriented user state, thus, prompting task-inspired conversational feedback from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robot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(RAS) in the robot activity layer provides both request and response services. An RAS can communicate robot sensor information to a client process and/or can accept commands from the interaction manager for task-inspired conversational feedback from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logger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maintains a history of all interactions with activity servers and task-oriented controllers. This information is used for performance analysis, as well as to influence subsequent communicative behaviors with the user. For example, a robot that has interacted with a specific user before need not reintroduce itself. Such user history is vital to developing persistent and meaningful relationships between humans and robots.</a:t>
            </a: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3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mn-lt"/>
                <a:ea typeface="+mn-ea"/>
                <a:cs typeface="+mn-cs"/>
              </a:rPr>
              <a:t>Our socially assistive human-robot interaction architecture guides a user through a series of rehabilitative tasks. It processes data from distributed user/world/robot activity servers and, upon recognizing a particular event or pattern within the context of the current task, requests the appropriate robot feedback action [Fig. 1].</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 manager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is the entry point and main system client of the rehabilitation task practice architecture. It provides the necessary interfaces (sockets) for all activity servers, and handles the context-switch between tasks, passing control to the appropriate task-oriented controller.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By default, the manager contains robot behaviors for the introductory phase of an interaction between the robot and the human user, and utilizes logged user data to adapt the way the robot communicates with the user in subsequent interactions. Task metadata are also used to provide ties between tasks and produce context for task transitions.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In addition, the manager is responsible for maintaining 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state</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This state is treated as common across all tasks.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controller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guides the user through a single rehabilitation scenario, and is defined by metadata, user and robot states, and task-inspired conversational feedback.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 metadata</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refer to communicative content that the manager uses to introduce or transition in-to/out-of the task. This information aims to provide the user with a common ground context for the scenario [9].</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objective of a particular task is defined by a desired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user state</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in a finite state machine. State transitions are governed by the appropriately specified user activities passed-in by the task manager. Similarly,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task-oriented robot states</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represent collaborative human-robot objectives, as well as interaction monitoring and response modes of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robot provides</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task-inspired conversational feedback</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to the user in response to task-oriented user activities and transitions. The communicative content is situated in the social context, allowing for “natural” interactions.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specification of this information is designed to be simple and efficient. An extensible collection of task-oriented controllers has been developed (discussed in Section III-C). Controllers can be reordered within a program, allowing for dynamic interactions with the user.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rehabilitation task practice architecture interacts with three layers of activity: (1)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robot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(2)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user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and (3) 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activity layer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[Fig. 2]. Each layer consists of any number of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activity servers</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which provide subsystem input (e.g., user gestures, location of an object, etc.) and/or output (e.g., robot verbal/nonverbal feedback).</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robot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(RAS) in the robot activity layer provides both request and response services. An RAS can communicate robot sensor information to a client process and/or can accept commands from the task manager for task-inspired conversational feedback from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Each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user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(UAS) in the user activity layer communicates data from a user-wearable, environmental, or robot sensor to a client process. The task manager uses this information to model the state and progression of the user within the context of the current task. Additionally, a UAS can provide input to other UAS’s for more complex user monitoring, such as nonverbal clusters, coverbal communication, and higher-level multimodal social interaction [10]. Changes in user activity often trigger transitions in task-oriented user state, thus, prompting task-inspired conversational feedback from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Processed information that does not directly pertain to the robot or the user is maintained by a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world activity server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(WAS) in the world activity layer. The task manager uses communicated world activities to maintain a consistent world state. This is particularly important in the context of post-stroke rehabilitation and TOT, as domain tasks often require the user to manipulate the environment. Monitored changes in world activities usually provide the most drastic events in an interaction, often signifying task completion and/or context shifts.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a:t>
            </a:r>
            <a:r>
              <a:rPr kumimoji="0" lang="en-US" sz="3200" b="0" i="1"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logger</a:t>
            </a: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 maintains a history of all interactions with activity servers and task-oriented controllers. This information is used for performance analysis, as well as to influence subsequent communicative behaviors with the user. For example, a robot that has interacted with a specific user before need not reintroduce itself. Such user history is vital to developing persistent and meaningful relationships between humans and robots.</a:t>
            </a:r>
          </a:p>
        </p:txBody>
      </p:sp>
      <p:sp>
        <p:nvSpPr>
          <p:cNvPr id="4" name="Slide Number Placeholder 3"/>
          <p:cNvSpPr>
            <a:spLocks noGrp="1"/>
          </p:cNvSpPr>
          <p:nvPr>
            <p:ph type="sldNum" sz="quarter" idx="10"/>
          </p:nvPr>
        </p:nvSpPr>
        <p:spPr/>
        <p:txBody>
          <a:bodyPr/>
          <a:lstStyle/>
          <a:p>
            <a:fld id="{E532E3C6-6F98-1B4C-9CFA-485FDB485E2B}"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In the development of the post-stroke rehabilitation SAR system, we collaborated with physical therapists at USC’s Health Sciences Campus (USC-HSC). The therapists evaluated the usability of the system; subsequently, based on their recommendations, we selected a series of tasks to evaluate the efficacy of the TOT architecture for motor-task rehabilitation with stroke patients. We were interested in comparing the relative efficacy and psychometric characteristics of a physically embodied robot to a 3D simulation [Fig. 2]. Other than their physical embodiments, the robot and simulation agents were identical. The tasks that the study participants performed, under the supervision of one of the agents, were: (1) lifting books from a desktop to a raised shelf, (2) moving pencils from one bin to another, and (3) opening and closing a jar.</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In the pilot study, three post-stroke individuals in the chronic stage of recovery practiced the book-shelving task using our SAR architecture. The upper extremity functional motor ability of the participants was characterized using the Fugl-Meyer Assessment (FMA). The participants had FMA scores of 48, 45, and 46. They came to the USC-HSC Health Sciences Campus for a 2–session experiment. The first session consisted of assessments administered by our team clinicians, and the second consisted of the task practice. During the task practice, the participants interacted with and received feedback from one of the two different SAR agents—a physically embodied robot and a simulated robot [Fig. 2], all participants experienced both agents. In both cases, the SAR agent monitored the participant through the sensors described in Section III-C, and used those inputs to verbalize and gesture in response to user performance.</a:t>
            </a:r>
            <a:endPar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mn-lt"/>
                <a:ea typeface="+mn-ea"/>
                <a:cs typeface="+mn-cs"/>
              </a:rPr>
              <a:t>We have implemented the described architecture in a SAR framework for experimental analysis within the context of post-stroke rehabilitation. We used Player device interfaces (http://playerstage.sourceforge.net/) to interact with all hardware discussed below. We used Google’s Protocol Buffers (http://code.google.com/p/protobuf/) for safe-socket communication between the task manager and all subsequent activity servers.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The experimental test-bed used in this work was the Bandit III robot platform developed in USC’s Interaction Lab, both physically and in simulation [Fig. 2]. Bandit is an upper-torso humanoid robot with 19 degrees of freedom: 7 in each arm (shoulder forward and backward, shoulder in and out, elbow tilt, elbow twist, wrist twist, wrist tilt, grabber open and close; left and right arms), 2 in the head (pan and tilt), 2 in the lips (upper and lower), and 1 in the eyebrows. These high degrees of freedom allow the robot to be expressive by using individual and combined motions of the head, face, and arms. An extensive gesture and facial expression library has been developed to enhance the interactive experience. We are particularly interested in utilizing Bandit’s anthropomorphic—but not highly realistic—appearance as a means of establishing user engagement, and comparing its impact to our prior work with non-anthropomorphic robot test-beds [11, 12, 13, 14]. The robot is more to scale with respect to human users than many other humanoid platforms; mounted atop a Pioneer P2 base, the entire robot is one meter tall, making it well suited for interaction. (For safety reasons, the robot was placed outside of the experiment workspace. In addition, a large ‘kill-switch’ button is built into the robot for use in case of any emergency.)</a:t>
            </a:r>
          </a:p>
        </p:txBody>
      </p:sp>
      <p:sp>
        <p:nvSpPr>
          <p:cNvPr id="4" name="Slide Number Placeholder 3"/>
          <p:cNvSpPr>
            <a:spLocks noGrp="1"/>
          </p:cNvSpPr>
          <p:nvPr>
            <p:ph type="sldNum" sz="quarter" idx="10"/>
          </p:nvPr>
        </p:nvSpPr>
        <p:spPr/>
        <p:txBody>
          <a:bodyPr/>
          <a:lstStyle/>
          <a:p>
            <a:fld id="{E532E3C6-6F98-1B4C-9CFA-485FDB485E2B}"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Times" charset="0"/>
                <a:ea typeface="ＭＳ Ｐゴシック" charset="-128"/>
                <a:cs typeface="ＭＳ Ｐゴシック" charset="-128"/>
              </a:rPr>
              <a:t>To facilitate tasks that require manipulation of multiple objects, we have implemented an overhead, camera-based tracking system as an “object pose” world activity server (OP-WAS). To simplify the segmentation and tracking problem, tracked objects are augmented with one or more fiducial markers, which are then tracked using ARToolKitPlus [17] to accurately identify and detect the poses of each marker in the scene. The OP-WAS then supplies a unique identification number and pose information, consisting of a 3D position and yaw/pitch/roll for each detected tag. The presence or absence of a tag at a particular instant in time can be used by the system to make inferences regarding the occlusion characteristics of the current object configuration (e.g., has an object been stacked atop another object).</a:t>
            </a:r>
            <a:endParaRPr kumimoji="0" lang="en-US" sz="1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 United Nuclear UN-6000 digital scale (http://unitednuclear.com/) was used to detect when a participant interacted with the physical environment within the context of a particular task (e.g., the placement of a book on a shelf or pencil in a bin). This device provides a continuous data stream to an “object transfer” world action server (OT-WAS) over a USB-to-Serial connection. When an item (e.g., a book) is appropriately placed on the scale, the OT-WAS reports the change to the task manager, prompting task-inspired conversational feedback from the robot.</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The ongoing follow-up experiment examines the importance of maintaining challenge level in post-stroke rehabilitation by using a custom-built wire puzzle (a piece of heavy-gauge wire and assorted ring-shaped wands). Subjects are instructed to pass the ring along the wire without making contact between the two. The wand and the wire puzzle are connected to the digital inputs of a USB Phidget Interface Kit allowing for the system to monitor user progress. The Phidget Kit controller (http://www.phidgets.com/) functions as a data acquisition board. In addition, we have added sensors for more precise monitoring of the participant. The current mocap system is combined with a 6-IMU data glove (http://www.acceleglove.com/) that will allow analysis of finger(s), hand, and arm motion; a Wiimote™ with MotionPlus™ attachment will be used to derive precise wand movements. These sensors are being incorporated into User Activity Servers that will derive the kinematics and dynamics of the affected limb in rehabilitation exercises and allow for appropriate corrective action by the robot and fine-grained data logging.</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Times" charset="0"/>
                <a:ea typeface="ＭＳ Ｐゴシック" charset="-128"/>
                <a:cs typeface="ＭＳ Ｐゴシック" charset="-128"/>
              </a:rPr>
              <a:t>A Nintendo Wiimote™ was used to remotely start, pause, change, and stop an interaction, as well as monitor task-oriented button presses. Wiimote™ data is communicated via Bluetooth to a “Wiimote” world activity server (WM-WAS), which passed information to the task manager for input and logging.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A Wiimote™ with MotionPlus™ attachment will be used to derive precise wand movements. These sensors are being incorporated into user activity servers that will derive the kinematics and dynamics of the affected limb in rehabilitation exercises and allow for appropriate corrective action by the robot and fine-grained data logging.</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Using inertial measurement units (IMUs), we developed a user-wearable motion capture system to monitor three-dimensional arm and trunk (torso) kinematic information [15]. The system consists of a 3-axis accelerometer, three single-axis rate gyros (one for each axis: x, y, and z), and a 3-axis magnetometer; it provides nine channels of 10-bit motion data over an I2C bus at 40 Hz per channel. The hardware is enclosed in a custom-molded, lightweight plastic casing attached to an adjustable Velcro armband. User motion data were windowed and processed “on-board” by a small user-wearable computer system—a Gumstix-Robostix-Wifi pack, a battery, and power regulation components (http://www.gumstix.com/). Processed motion of the user is converted into one of a series of learned task-relative gesture symbols (e.g., “arm lifting”, “arm lowering”, “arm moving too slow”, “trunk leaning forward”, “trunk twisting”, etc.) and communicated wirelessly to the robot via the task manager. The entire mocap system is small, lightweight, and inexpensive, and is considered a non-invasive and non-significant-risk device.</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0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A “mocap gesture” user activity server (MG-UAS) was developed that provides task-related gesture symbols [15]. When the task manager receives a gesture symbol (from the MG-UAS) that is valid within the context of the current task, it generates task-inspired conversational feedback (scripted in this implementation), attempting to motivate and/or improve user performance. It is, however, easy to “cheat” the mocap system alone (e.g., by moving the arm without lifting a book) and, thus, these symbols are fused with data from the OT-WAS to produce appropriate robot actions.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32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rPr>
              <a:t>A similar system is also employed as a “head pose” user activity server (HP-UAS), where a hat tagged with a marker is used to estimate the head position and orientation of the user. This can be combined with object tracking to estimate the scope of visual attention from the user's current point of view.</a:t>
            </a:r>
            <a:endParaRPr kumimoji="0" lang="en-US" sz="3000" b="0" i="0" u="none" strike="noStrike" kern="1200" cap="none" spc="0" normalizeH="0" baseline="0" noProof="0" dirty="0" smtClean="0">
              <a:ln>
                <a:noFill/>
              </a:ln>
              <a:solidFill>
                <a:prstClr val="black"/>
              </a:solidFill>
              <a:effectLst/>
              <a:uLnTx/>
              <a:uFillTx/>
              <a:latin typeface="Calibri"/>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D6AE32-D67A-D343-9A11-172A8FF5003B}" type="slidenum">
              <a:rPr lang="en-US"/>
              <a:pPr/>
              <a:t>9</a:t>
            </a:fld>
            <a:endParaRPr lang="en-US"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ＭＳ Ｐゴシック" charset="-128"/>
                <a:cs typeface="Calibri"/>
              </a:rPr>
              <a:t>The controller can request one of two types of nonverbal robot actions from the NV-RAS: speech-independent gestures (illustrators) and speech-dependent (coverbal) behaviors [10]. The first of these nonverbal actions—illustrators—were hard-coded, and were used to provide task instruction or motivation to the user by demonstration from the robot. For example, if the robot detects (through feedback from the MG-UAS) that the user is not moving his/her arm sufficiently for the task, it acts out the task itself at the proper speed, thus, attempting to encourage the user to match the rate of movement activity of the robot.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2200" b="0" i="0" u="none" strike="noStrike" kern="1200" cap="none" spc="0" normalizeH="0" baseline="0" noProof="0" dirty="0" smtClean="0">
                <a:ln>
                  <a:noFill/>
                </a:ln>
                <a:solidFill>
                  <a:prstClr val="black"/>
                </a:solidFill>
                <a:effectLst/>
                <a:uLnTx/>
                <a:uFillTx/>
                <a:latin typeface="Calibri"/>
                <a:ea typeface="ＭＳ Ｐゴシック" charset="-128"/>
                <a:cs typeface="Calibri"/>
              </a:rPr>
              <a:t>User and world activities communicated by the servers often trigger requests (by the task manager) for robot actions from “verbal” and “nonverbal” robot activity servers (V-RAS and NV-RAS, respectively) in the form of task-inspired conversational feedback. For this implementation, a collection of over 400 phrases were carefully scripted (based on the task, user status, robot personality, etc.) and recorded (by a human voice actor). Each phrase was considered to have a valence—for our purposes, an intrinsic positive, negative, or neutral attitude/meaning—associated with it. For example, a positive valence phrase we used was “Great job! Continue to work this hard and you’ll recover faster.” Conversely, a negative valence phrase we used was “Do not throw the book onto the shelf.” Phrases with neutral or no valence were also used, such as “The new exercise consists of lifting a book from a desktop to a raised shelf.” The method for extracting phrase valence is discussed below.</a:t>
            </a:r>
            <a:endParaRPr kumimoji="0" lang="en-US" sz="1200" b="0" i="0" u="none" strike="noStrike" kern="1200" cap="none" spc="0" normalizeH="0" baseline="0" noProof="0" dirty="0" smtClean="0">
              <a:ln>
                <a:noFill/>
              </a:ln>
              <a:solidFill>
                <a:schemeClr val="tx1"/>
              </a:solidFill>
              <a:effectLst/>
              <a:uLnTx/>
              <a:uFillTx/>
              <a:latin typeface="Calibri"/>
              <a:ea typeface="ＭＳ Ｐゴシック" charset="-128"/>
              <a:cs typeface="Calibri"/>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sz="1200" kern="1200" dirty="0" smtClean="0">
                <a:solidFill>
                  <a:schemeClr val="tx1"/>
                </a:solidFill>
                <a:latin typeface="Calibri"/>
                <a:ea typeface="ＭＳ Ｐゴシック" charset="-128"/>
                <a:cs typeface="Calibri"/>
              </a:rPr>
              <a:t>The second of these nonverbal actions—coverbal behaviors—attempt to synchronize robot gestures to the verbal output (i.e., the NV-RAS was also a client of the V-RAS). To determine which gestures correspond to verbal content, we parsed the scripts that were used for the audio recordings using the NonVerbal Behavior Generator (NVBG) rules described in [16]. These rules are based on specific keywords/structures and behavior priorities learned from user activity modeling. This approach is simple to implement; however, its reliance on individual words or structure in the phrase means that the each word in the phrase must be time-annotated. In our initial implementation, this information was not available. As an alternative, we determined the duration of the entire length of a phrase (stored as an audio file) and generate an overall “phrase valence”, which each dictated the duration and type of nonverbal behavior exhibited by the robot for that particular phrase utterance, respectively.</a:t>
            </a:r>
          </a:p>
        </p:txBody>
      </p:sp>
      <p:sp>
        <p:nvSpPr>
          <p:cNvPr id="4" name="Slide Number Placeholder 3"/>
          <p:cNvSpPr>
            <a:spLocks noGrp="1"/>
          </p:cNvSpPr>
          <p:nvPr>
            <p:ph type="sldNum" sz="quarter" idx="10"/>
          </p:nvPr>
        </p:nvSpPr>
        <p:spPr/>
        <p:txBody>
          <a:bodyPr/>
          <a:lstStyle/>
          <a:p>
            <a:pPr>
              <a:defRPr/>
            </a:pPr>
            <a:fld id="{9D322C73-AF0C-9449-83E3-F10A79C4691F}"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3930650" y="0"/>
            <a:ext cx="5213350" cy="6858000"/>
          </a:xfrm>
          <a:prstGeom prst="rect">
            <a:avLst/>
          </a:prstGeom>
          <a:solidFill>
            <a:srgbClr val="FFCC00"/>
          </a:solidFill>
          <a:ln w="9525">
            <a:noFill/>
            <a:miter lim="800000"/>
            <a:headEnd/>
            <a:tailEnd/>
          </a:ln>
          <a:effectLst/>
        </p:spPr>
        <p:txBody>
          <a:bodyPr wrap="none" anchor="ctr">
            <a:prstTxWarp prst="textNoShape">
              <a:avLst/>
            </a:prstTxWarp>
          </a:bodyPr>
          <a:lstStyle/>
          <a:p>
            <a:pPr>
              <a:defRPr/>
            </a:pPr>
            <a:endParaRPr lang="en-US" dirty="0"/>
          </a:p>
        </p:txBody>
      </p:sp>
      <p:pic>
        <p:nvPicPr>
          <p:cNvPr id="5" name="Picture 11"/>
          <p:cNvPicPr>
            <a:picLocks noChangeAspect="1" noChangeArrowheads="1"/>
          </p:cNvPicPr>
          <p:nvPr userDrawn="1"/>
        </p:nvPicPr>
        <p:blipFill>
          <a:blip r:embed="rId2"/>
          <a:srcRect/>
          <a:stretch>
            <a:fillRect/>
          </a:stretch>
        </p:blipFill>
        <p:spPr bwMode="auto">
          <a:xfrm>
            <a:off x="4125913" y="2108200"/>
            <a:ext cx="5018087" cy="4749800"/>
          </a:xfrm>
          <a:prstGeom prst="rect">
            <a:avLst/>
          </a:prstGeom>
          <a:noFill/>
          <a:ln w="9525">
            <a:noFill/>
            <a:miter lim="800000"/>
            <a:headEnd/>
            <a:tailEnd/>
          </a:ln>
        </p:spPr>
      </p:pic>
      <p:sp>
        <p:nvSpPr>
          <p:cNvPr id="6" name="Rectangle 9"/>
          <p:cNvSpPr>
            <a:spLocks noChangeArrowheads="1"/>
          </p:cNvSpPr>
          <p:nvPr/>
        </p:nvSpPr>
        <p:spPr bwMode="auto">
          <a:xfrm>
            <a:off x="0" y="0"/>
            <a:ext cx="4022725" cy="68580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dirty="0"/>
          </a:p>
        </p:txBody>
      </p:sp>
      <p:sp>
        <p:nvSpPr>
          <p:cNvPr id="7" name="Text Box 3"/>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dirty="0"/>
          </a:p>
        </p:txBody>
      </p:sp>
      <p:sp>
        <p:nvSpPr>
          <p:cNvPr id="8" name="Text Box 4"/>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dirty="0"/>
          </a:p>
        </p:txBody>
      </p:sp>
      <p:pic>
        <p:nvPicPr>
          <p:cNvPr id="9" name="Picture 12"/>
          <p:cNvPicPr>
            <a:picLocks noChangeAspect="1" noChangeArrowheads="1"/>
          </p:cNvPicPr>
          <p:nvPr/>
        </p:nvPicPr>
        <p:blipFill>
          <a:blip r:embed="rId3"/>
          <a:srcRect/>
          <a:stretch>
            <a:fillRect/>
          </a:stretch>
        </p:blipFill>
        <p:spPr bwMode="auto">
          <a:xfrm>
            <a:off x="4114800" y="228600"/>
            <a:ext cx="1298575" cy="838200"/>
          </a:xfrm>
          <a:prstGeom prst="rect">
            <a:avLst/>
          </a:prstGeom>
          <a:noFill/>
          <a:ln w="9525">
            <a:noFill/>
            <a:miter lim="800000"/>
            <a:headEnd/>
            <a:tailEnd/>
          </a:ln>
        </p:spPr>
      </p:pic>
      <p:pic>
        <p:nvPicPr>
          <p:cNvPr id="10" name="Picture 13"/>
          <p:cNvPicPr>
            <a:picLocks noChangeAspect="1" noChangeArrowheads="1"/>
          </p:cNvPicPr>
          <p:nvPr/>
        </p:nvPicPr>
        <p:blipFill>
          <a:blip r:embed="rId4"/>
          <a:srcRect/>
          <a:stretch>
            <a:fillRect/>
          </a:stretch>
        </p:blipFill>
        <p:spPr bwMode="auto">
          <a:xfrm>
            <a:off x="1450975" y="228600"/>
            <a:ext cx="2359025" cy="835025"/>
          </a:xfrm>
          <a:prstGeom prst="rect">
            <a:avLst/>
          </a:prstGeom>
          <a:noFill/>
          <a:ln w="9525">
            <a:noFill/>
            <a:miter lim="800000"/>
            <a:headEnd/>
            <a:tailEnd/>
          </a:ln>
        </p:spPr>
      </p:pic>
      <p:sp>
        <p:nvSpPr>
          <p:cNvPr id="58375" name="Rectangle 7"/>
          <p:cNvSpPr>
            <a:spLocks noGrp="1" noChangeArrowheads="1"/>
          </p:cNvSpPr>
          <p:nvPr>
            <p:ph type="ctrTitle"/>
          </p:nvPr>
        </p:nvSpPr>
        <p:spPr>
          <a:xfrm>
            <a:off x="109538" y="2576513"/>
            <a:ext cx="3929062" cy="1143000"/>
          </a:xfrm>
        </p:spPr>
        <p:txBody>
          <a:bodyPr anchor="t"/>
          <a:lstStyle>
            <a:lvl1pPr algn="l">
              <a:defRPr sz="3000" b="1">
                <a:solidFill>
                  <a:schemeClr val="bg1"/>
                </a:solidFill>
              </a:defRPr>
            </a:lvl1pPr>
          </a:lstStyle>
          <a:p>
            <a:r>
              <a:rPr lang="en-US" dirty="0"/>
              <a:t>Click to edit Master title style</a:t>
            </a:r>
          </a:p>
        </p:txBody>
      </p:sp>
      <p:sp>
        <p:nvSpPr>
          <p:cNvPr id="58376" name="Rectangle 8"/>
          <p:cNvSpPr>
            <a:spLocks noGrp="1" noChangeArrowheads="1"/>
          </p:cNvSpPr>
          <p:nvPr>
            <p:ph type="subTitle" idx="1"/>
          </p:nvPr>
        </p:nvSpPr>
        <p:spPr>
          <a:xfrm>
            <a:off x="109538" y="4113213"/>
            <a:ext cx="2819400" cy="2438400"/>
          </a:xfrm>
        </p:spPr>
        <p:txBody>
          <a:bodyPr/>
          <a:lstStyle>
            <a:lvl1pPr>
              <a:defRPr b="1">
                <a:solidFill>
                  <a:schemeClr val="accent2"/>
                </a:solidFill>
                <a:latin typeface="Calibri"/>
                <a:cs typeface="Calibri"/>
              </a:defRPr>
            </a:lvl1pPr>
          </a:lstStyle>
          <a:p>
            <a:r>
              <a:rPr lang="en-US" dirty="0"/>
              <a:t>Click to edit Master subtitle style</a:t>
            </a:r>
          </a:p>
        </p:txBody>
      </p:sp>
      <p:grpSp>
        <p:nvGrpSpPr>
          <p:cNvPr id="11" name="Group 10"/>
          <p:cNvGrpSpPr/>
          <p:nvPr userDrawn="1"/>
        </p:nvGrpSpPr>
        <p:grpSpPr>
          <a:xfrm>
            <a:off x="5410200" y="304800"/>
            <a:ext cx="1843549" cy="749588"/>
            <a:chOff x="5525487" y="304800"/>
            <a:chExt cx="1843549" cy="749588"/>
          </a:xfrm>
        </p:grpSpPr>
        <p:pic>
          <p:nvPicPr>
            <p:cNvPr id="12" name="Picture 12" descr="InteractionLabLogo"/>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159500" y="304800"/>
              <a:ext cx="571500" cy="571500"/>
            </a:xfrm>
            <a:prstGeom prst="rect">
              <a:avLst/>
            </a:prstGeom>
            <a:noFill/>
            <a:ln w="9525">
              <a:noFill/>
              <a:miter lim="800000"/>
              <a:headEnd/>
              <a:tailEnd/>
            </a:ln>
          </p:spPr>
        </p:pic>
        <p:sp>
          <p:nvSpPr>
            <p:cNvPr id="13" name="TextBox 12"/>
            <p:cNvSpPr txBox="1"/>
            <p:nvPr/>
          </p:nvSpPr>
          <p:spPr>
            <a:xfrm>
              <a:off x="5525487" y="777389"/>
              <a:ext cx="1843549" cy="276999"/>
            </a:xfrm>
            <a:prstGeom prst="rect">
              <a:avLst/>
            </a:prstGeom>
            <a:noFill/>
          </p:spPr>
          <p:txBody>
            <a:bodyPr wrap="none" rtlCol="0" anchor="ctr">
              <a:spAutoFit/>
            </a:bodyPr>
            <a:lstStyle/>
            <a:p>
              <a:pPr algn="ctr"/>
              <a:r>
                <a:rPr lang="en-US" sz="1200" b="0" dirty="0" smtClean="0">
                  <a:solidFill>
                    <a:srgbClr val="990000"/>
                  </a:solidFill>
                  <a:latin typeface="Arial Black"/>
                  <a:cs typeface="Arial Black"/>
                </a:rPr>
                <a:t>The Inter</a:t>
              </a:r>
              <a:r>
                <a:rPr lang="en-US" sz="1200" b="0" dirty="0" smtClean="0">
                  <a:solidFill>
                    <a:srgbClr val="4133B1"/>
                  </a:solidFill>
                  <a:latin typeface="Arial Black"/>
                  <a:cs typeface="Arial Black"/>
                </a:rPr>
                <a:t>action Lab</a:t>
              </a:r>
              <a:endParaRPr lang="en-US" sz="1200" b="0" dirty="0">
                <a:solidFill>
                  <a:srgbClr val="4133B1"/>
                </a:solidFill>
                <a:latin typeface="Arial Black"/>
                <a:cs typeface="Arial Black"/>
              </a:endParaRPr>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455613"/>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455613"/>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45561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8272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827213"/>
            <a:ext cx="3810000" cy="4114800"/>
          </a:xfrm>
        </p:spPr>
        <p:txBody>
          <a:bodyPr/>
          <a:lstStyle/>
          <a:p>
            <a:pPr lvl="0"/>
            <a:endParaRPr lang="en-US" noProof="0" dirty="0" smtClean="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37160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38100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5867400" cy="91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7"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0182" name="Rectangle 6"/>
          <p:cNvSpPr>
            <a:spLocks noChangeArrowheads="1"/>
          </p:cNvSpPr>
          <p:nvPr/>
        </p:nvSpPr>
        <p:spPr bwMode="auto">
          <a:xfrm>
            <a:off x="0" y="0"/>
            <a:ext cx="9144000" cy="1270000"/>
          </a:xfrm>
          <a:prstGeom prst="rect">
            <a:avLst/>
          </a:prstGeom>
          <a:solidFill>
            <a:srgbClr val="990000"/>
          </a:solidFill>
          <a:ln w="9525">
            <a:noFill/>
            <a:miter lim="800000"/>
            <a:headEnd/>
            <a:tailEnd/>
          </a:ln>
          <a:effectLst/>
        </p:spPr>
        <p:txBody>
          <a:bodyPr wrap="none" anchor="ctr">
            <a:prstTxWarp prst="textNoShape">
              <a:avLst/>
            </a:prstTxWarp>
          </a:bodyPr>
          <a:lstStyle/>
          <a:p>
            <a:pPr>
              <a:defRPr/>
            </a:pPr>
            <a:endParaRPr lang="en-US" dirty="0"/>
          </a:p>
        </p:txBody>
      </p:sp>
      <p:sp>
        <p:nvSpPr>
          <p:cNvPr id="50178" name="Text Box 2"/>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dirty="0"/>
          </a:p>
        </p:txBody>
      </p:sp>
      <p:sp>
        <p:nvSpPr>
          <p:cNvPr id="50179" name="Text Box 3"/>
          <p:cNvSpPr txBox="1">
            <a:spLocks noChangeArrowheads="1"/>
          </p:cNvSpPr>
          <p:nvPr/>
        </p:nvSpPr>
        <p:spPr bwMode="auto">
          <a:xfrm>
            <a:off x="2209800" y="1447800"/>
            <a:ext cx="6019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endParaRPr lang="en-US" dirty="0"/>
          </a:p>
        </p:txBody>
      </p:sp>
      <p:pic>
        <p:nvPicPr>
          <p:cNvPr id="1029" name="Picture 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25425" y="5943600"/>
            <a:ext cx="1069975" cy="779463"/>
          </a:xfrm>
          <a:prstGeom prst="rect">
            <a:avLst/>
          </a:prstGeom>
          <a:noFill/>
          <a:ln w="9525">
            <a:noFill/>
            <a:miter lim="800000"/>
            <a:headEnd/>
            <a:tailEnd/>
          </a:ln>
        </p:spPr>
      </p:pic>
      <p:pic>
        <p:nvPicPr>
          <p:cNvPr id="1030" name="Picture 5"/>
          <p:cNvPicPr>
            <a:picLocks noChangeAspect="1" noChangeArrowheads="1"/>
          </p:cNvPicPr>
          <p:nvPr userDrawn="1"/>
        </p:nvPicPr>
        <p:blipFill>
          <a:blip r:embed="rId15"/>
          <a:srcRect/>
          <a:stretch>
            <a:fillRect/>
          </a:stretch>
        </p:blipFill>
        <p:spPr bwMode="auto">
          <a:xfrm>
            <a:off x="7443788" y="0"/>
            <a:ext cx="1700212" cy="1268413"/>
          </a:xfrm>
          <a:prstGeom prst="rect">
            <a:avLst/>
          </a:prstGeom>
          <a:noFill/>
          <a:ln w="9525">
            <a:noFill/>
            <a:miter lim="800000"/>
            <a:headEnd/>
            <a:tailEnd/>
          </a:ln>
        </p:spPr>
      </p:pic>
      <p:sp>
        <p:nvSpPr>
          <p:cNvPr id="1032" name="Rectangle 8"/>
          <p:cNvSpPr>
            <a:spLocks noGrp="1" noChangeArrowheads="1"/>
          </p:cNvSpPr>
          <p:nvPr>
            <p:ph type="body" idx="1"/>
          </p:nvPr>
        </p:nvSpPr>
        <p:spPr bwMode="auto">
          <a:xfrm>
            <a:off x="304800" y="1371600"/>
            <a:ext cx="8534400" cy="45704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33" name="Picture 12" descr="InteractionLabLogo"/>
          <p:cNvPicPr>
            <a:picLocks noChangeAspect="1" noChangeArrowheads="1"/>
          </p:cNvPicPr>
          <p:nvPr userDrawn="1"/>
        </p:nvPicPr>
        <p:blipFill>
          <a:blip r:embed="rId16"/>
          <a:srcRect/>
          <a:stretch>
            <a:fillRect/>
          </a:stretch>
        </p:blipFill>
        <p:spPr bwMode="auto">
          <a:xfrm>
            <a:off x="8213725" y="6056313"/>
            <a:ext cx="571500" cy="571500"/>
          </a:xfrm>
          <a:prstGeom prst="rect">
            <a:avLst/>
          </a:prstGeom>
          <a:noFill/>
          <a:ln w="9525">
            <a:noFill/>
            <a:miter lim="800000"/>
            <a:headEnd/>
            <a:tailEnd/>
          </a:ln>
        </p:spPr>
      </p:pic>
      <p:sp>
        <p:nvSpPr>
          <p:cNvPr id="50190" name="Rectangle 14"/>
          <p:cNvSpPr>
            <a:spLocks noChangeArrowheads="1"/>
          </p:cNvSpPr>
          <p:nvPr userDrawn="1"/>
        </p:nvSpPr>
        <p:spPr bwMode="auto">
          <a:xfrm>
            <a:off x="1295400" y="6096000"/>
            <a:ext cx="6550026" cy="505599"/>
          </a:xfrm>
          <a:prstGeom prst="rect">
            <a:avLst/>
          </a:prstGeom>
          <a:noFill/>
          <a:ln w="9525">
            <a:noFill/>
            <a:miter lim="800000"/>
            <a:headEnd/>
            <a:tailEnd/>
          </a:ln>
          <a:effectLst/>
        </p:spPr>
        <p:txBody>
          <a:bodyPr wrap="square" anchor="ctr">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200" i="0" dirty="0" smtClean="0">
                <a:latin typeface="Calibri"/>
                <a:ea typeface="B Frutiger Bold" charset="0"/>
                <a:cs typeface="Calibri"/>
              </a:rPr>
              <a:t>“An Architecture for Rehabilitation Task Practice in Socially Assistive Human-Robot Interaction”</a:t>
            </a:r>
          </a:p>
          <a:p>
            <a:pPr algn="ctr">
              <a:defRPr/>
            </a:pPr>
            <a:r>
              <a:rPr lang="en-US" sz="1200" i="1" dirty="0" smtClean="0">
                <a:latin typeface="Calibri"/>
                <a:ea typeface="B Frutiger Bold" charset="0"/>
                <a:cs typeface="Calibri"/>
              </a:rPr>
              <a:t>The 19th IEEE International Symposium in Robot and Human Interactive Communication</a:t>
            </a:r>
          </a:p>
          <a:p>
            <a:pPr marL="0" marR="0" indent="0" algn="ctr" defTabSz="914400" rtl="0" eaLnBrk="0" fontAlgn="base" latinLnBrk="0" hangingPunct="0">
              <a:lnSpc>
                <a:spcPct val="100000"/>
              </a:lnSpc>
              <a:spcBef>
                <a:spcPct val="0"/>
              </a:spcBef>
              <a:spcAft>
                <a:spcPct val="0"/>
              </a:spcAft>
              <a:buClrTx/>
              <a:buSzTx/>
              <a:buFontTx/>
              <a:buNone/>
              <a:tabLst/>
              <a:defRPr/>
            </a:pPr>
            <a:r>
              <a:rPr lang="en-US" sz="1200" i="0" dirty="0" smtClean="0">
                <a:latin typeface="Calibri"/>
                <a:ea typeface="B Frutiger Bold" charset="0"/>
                <a:cs typeface="Calibri"/>
              </a:rPr>
              <a:t>September 12-15, 2010 – Principe di Piemonte – Viareggio (LU), Italy</a:t>
            </a:r>
            <a:endParaRPr lang="en-US" sz="1200" i="0" dirty="0">
              <a:latin typeface="Calibri"/>
              <a:ea typeface="B Frutiger Bold" charset="0"/>
              <a:cs typeface="Calibri"/>
            </a:endParaRPr>
          </a:p>
        </p:txBody>
      </p:sp>
      <p:sp>
        <p:nvSpPr>
          <p:cNvPr id="50192" name="Rectangle 16"/>
          <p:cNvSpPr>
            <a:spLocks noChangeArrowheads="1"/>
          </p:cNvSpPr>
          <p:nvPr userDrawn="1"/>
        </p:nvSpPr>
        <p:spPr bwMode="auto">
          <a:xfrm>
            <a:off x="8023225" y="6172200"/>
            <a:ext cx="457200" cy="274638"/>
          </a:xfrm>
          <a:prstGeom prst="rect">
            <a:avLst/>
          </a:prstGeom>
          <a:noFill/>
          <a:ln w="9525">
            <a:noFill/>
            <a:miter lim="800000"/>
            <a:headEnd/>
            <a:tailEnd/>
          </a:ln>
          <a:effectLst/>
        </p:spPr>
        <p:txBody>
          <a:bodyPr anchor="ctr">
            <a:prstTxWarp prst="textNoShape">
              <a:avLst/>
            </a:prstTxWarp>
            <a:spAutoFit/>
          </a:bodyPr>
          <a:lstStyle/>
          <a:p>
            <a:pPr algn="r">
              <a:defRPr/>
            </a:pPr>
            <a:fld id="{D33920E1-4022-7343-AED9-FEB1568125C2}" type="slidenum">
              <a:rPr lang="en-US" sz="1200">
                <a:latin typeface="Calibri"/>
                <a:cs typeface="Calibri"/>
              </a:rPr>
              <a:pPr algn="r">
                <a:defRPr/>
              </a:pPr>
              <a:t>‹#›</a:t>
            </a:fld>
            <a:endParaRPr lang="en-US" sz="1200" dirty="0">
              <a:latin typeface="Calibri"/>
              <a:cs typeface="Calibri"/>
            </a:endParaRPr>
          </a:p>
        </p:txBody>
      </p:sp>
      <p:sp>
        <p:nvSpPr>
          <p:cNvPr id="50193" name="Rectangle 17"/>
          <p:cNvSpPr>
            <a:spLocks noChangeArrowheads="1"/>
          </p:cNvSpPr>
          <p:nvPr userDrawn="1"/>
        </p:nvSpPr>
        <p:spPr bwMode="auto">
          <a:xfrm>
            <a:off x="8556625" y="6172200"/>
            <a:ext cx="381000" cy="274638"/>
          </a:xfrm>
          <a:prstGeom prst="rect">
            <a:avLst/>
          </a:prstGeom>
          <a:noFill/>
          <a:ln w="9525">
            <a:noFill/>
            <a:miter lim="800000"/>
            <a:headEnd/>
            <a:tailEnd/>
          </a:ln>
          <a:effectLst/>
        </p:spPr>
        <p:txBody>
          <a:bodyPr anchor="ctr">
            <a:prstTxWarp prst="textNoShape">
              <a:avLst/>
            </a:prstTxWarp>
            <a:spAutoFit/>
          </a:bodyPr>
          <a:lstStyle/>
          <a:p>
            <a:pPr>
              <a:defRPr/>
            </a:pPr>
            <a:r>
              <a:rPr lang="en-US" sz="1200" dirty="0" smtClean="0">
                <a:latin typeface="Calibri"/>
                <a:cs typeface="Calibri"/>
              </a:rPr>
              <a:t>23</a:t>
            </a:r>
            <a:endParaRPr lang="en-US" sz="1200" dirty="0">
              <a:latin typeface="Calibri"/>
              <a:cs typeface="Calibri"/>
            </a:endParaRPr>
          </a:p>
        </p:txBody>
      </p:sp>
      <p:sp>
        <p:nvSpPr>
          <p:cNvPr id="13" name="Rounded Rectangular Callout 12"/>
          <p:cNvSpPr/>
          <p:nvPr userDrawn="1"/>
        </p:nvSpPr>
        <p:spPr>
          <a:xfrm>
            <a:off x="1447800" y="162620"/>
            <a:ext cx="5867400" cy="914400"/>
          </a:xfrm>
          <a:prstGeom prst="wedgeRoundRectCallout">
            <a:avLst>
              <a:gd name="adj1" fmla="val -56437"/>
              <a:gd name="adj2" fmla="val -1639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rgbClr val="990000"/>
              </a:solidFill>
            </a:endParaRPr>
          </a:p>
        </p:txBody>
      </p:sp>
      <p:grpSp>
        <p:nvGrpSpPr>
          <p:cNvPr id="14" name="Group 13"/>
          <p:cNvGrpSpPr/>
          <p:nvPr userDrawn="1"/>
        </p:nvGrpSpPr>
        <p:grpSpPr>
          <a:xfrm>
            <a:off x="0" y="-2555"/>
            <a:ext cx="1840825" cy="1272555"/>
            <a:chOff x="0" y="22845"/>
            <a:chExt cx="1840825" cy="1272555"/>
          </a:xfrm>
        </p:grpSpPr>
        <p:grpSp>
          <p:nvGrpSpPr>
            <p:cNvPr id="15" name="Group 10"/>
            <p:cNvGrpSpPr/>
            <p:nvPr/>
          </p:nvGrpSpPr>
          <p:grpSpPr>
            <a:xfrm>
              <a:off x="171450" y="711200"/>
              <a:ext cx="1022350" cy="546100"/>
              <a:chOff x="171450" y="711200"/>
              <a:chExt cx="1022350" cy="546100"/>
            </a:xfrm>
          </p:grpSpPr>
          <p:sp>
            <p:nvSpPr>
              <p:cNvPr id="17" name="Oval 16"/>
              <p:cNvSpPr/>
              <p:nvPr/>
            </p:nvSpPr>
            <p:spPr bwMode="auto">
              <a:xfrm>
                <a:off x="171450" y="711200"/>
                <a:ext cx="533400" cy="533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18" name="Oval 17"/>
              <p:cNvSpPr/>
              <p:nvPr/>
            </p:nvSpPr>
            <p:spPr bwMode="auto">
              <a:xfrm>
                <a:off x="196850" y="1155700"/>
                <a:ext cx="101600" cy="1016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19" name="Oval 18"/>
              <p:cNvSpPr/>
              <p:nvPr/>
            </p:nvSpPr>
            <p:spPr bwMode="auto">
              <a:xfrm>
                <a:off x="1092200" y="825500"/>
                <a:ext cx="101600" cy="1016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pic>
          <p:nvPicPr>
            <p:cNvPr id="16" name="Picture 15" descr="Bandit.jpg"/>
            <p:cNvPicPr>
              <a:picLocks noChangeAspect="1"/>
            </p:cNvPicPr>
            <p:nvPr/>
          </p:nvPicPr>
          <p:blipFill>
            <a:blip r:embed="rId17">
              <a:clrChange>
                <a:clrFrom>
                  <a:srgbClr val="FFFFFF"/>
                </a:clrFrom>
                <a:clrTo>
                  <a:srgbClr val="FFFFFF">
                    <a:alpha val="0"/>
                  </a:srgbClr>
                </a:clrTo>
              </a:clrChange>
            </a:blip>
            <a:srcRect l="3281" t="2604" r="9531" b="57214"/>
            <a:stretch>
              <a:fillRect/>
            </a:stretch>
          </p:blipFill>
          <p:spPr>
            <a:xfrm flipH="1">
              <a:off x="0" y="22845"/>
              <a:ext cx="1840825" cy="1272555"/>
            </a:xfrm>
            <a:prstGeom prst="rect">
              <a:avLst/>
            </a:prstGeom>
          </p:spPr>
        </p:pic>
      </p:grpSp>
      <p:sp>
        <p:nvSpPr>
          <p:cNvPr id="1031" name="Rectangle 7"/>
          <p:cNvSpPr>
            <a:spLocks noGrp="1" noChangeArrowheads="1"/>
          </p:cNvSpPr>
          <p:nvPr>
            <p:ph type="title"/>
          </p:nvPr>
        </p:nvSpPr>
        <p:spPr bwMode="auto">
          <a:xfrm>
            <a:off x="1447800" y="152401"/>
            <a:ext cx="5867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702"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iming>
    <p:tnLst>
      <p:par>
        <p:cTn id="1" dur="indefinite" restart="never" nodeType="tmRoot"/>
      </p:par>
    </p:tnLst>
  </p:timing>
  <p:txStyles>
    <p:titleStyle>
      <a:lvl1pPr algn="ctr" rtl="0" eaLnBrk="0" fontAlgn="base" hangingPunct="0">
        <a:lnSpc>
          <a:spcPct val="110000"/>
        </a:lnSpc>
        <a:spcBef>
          <a:spcPct val="0"/>
        </a:spcBef>
        <a:spcAft>
          <a:spcPct val="0"/>
        </a:spcAft>
        <a:defRPr sz="2800">
          <a:solidFill>
            <a:srgbClr val="990000"/>
          </a:solidFill>
          <a:latin typeface="Calibri"/>
          <a:ea typeface="ＭＳ Ｐゴシック" charset="-128"/>
          <a:cs typeface="Calibri"/>
        </a:defRPr>
      </a:lvl1pPr>
      <a:lvl2pPr algn="l" rtl="0" eaLnBrk="0" fontAlgn="base" hangingPunct="0">
        <a:lnSpc>
          <a:spcPct val="110000"/>
        </a:lnSpc>
        <a:spcBef>
          <a:spcPct val="0"/>
        </a:spcBef>
        <a:spcAft>
          <a:spcPct val="0"/>
        </a:spcAft>
        <a:defRPr sz="2400">
          <a:solidFill>
            <a:schemeClr val="bg1"/>
          </a:solidFill>
          <a:latin typeface="B Frutiger Bold" charset="0"/>
          <a:ea typeface="ＭＳ Ｐゴシック" charset="-128"/>
          <a:cs typeface="ＭＳ Ｐゴシック" charset="-128"/>
        </a:defRPr>
      </a:lvl2pPr>
      <a:lvl3pPr algn="l" rtl="0" eaLnBrk="0" fontAlgn="base" hangingPunct="0">
        <a:lnSpc>
          <a:spcPct val="110000"/>
        </a:lnSpc>
        <a:spcBef>
          <a:spcPct val="0"/>
        </a:spcBef>
        <a:spcAft>
          <a:spcPct val="0"/>
        </a:spcAft>
        <a:defRPr sz="2400">
          <a:solidFill>
            <a:schemeClr val="bg1"/>
          </a:solidFill>
          <a:latin typeface="B Frutiger Bold" charset="0"/>
          <a:ea typeface="ＭＳ Ｐゴシック" charset="-128"/>
          <a:cs typeface="ＭＳ Ｐゴシック" charset="-128"/>
        </a:defRPr>
      </a:lvl3pPr>
      <a:lvl4pPr algn="l" rtl="0" eaLnBrk="0" fontAlgn="base" hangingPunct="0">
        <a:lnSpc>
          <a:spcPct val="110000"/>
        </a:lnSpc>
        <a:spcBef>
          <a:spcPct val="0"/>
        </a:spcBef>
        <a:spcAft>
          <a:spcPct val="0"/>
        </a:spcAft>
        <a:defRPr sz="2400">
          <a:solidFill>
            <a:schemeClr val="bg1"/>
          </a:solidFill>
          <a:latin typeface="B Frutiger Bold" charset="0"/>
          <a:ea typeface="ＭＳ Ｐゴシック" charset="-128"/>
          <a:cs typeface="ＭＳ Ｐゴシック" charset="-128"/>
        </a:defRPr>
      </a:lvl4pPr>
      <a:lvl5pPr algn="l" rtl="0" eaLnBrk="0" fontAlgn="base" hangingPunct="0">
        <a:lnSpc>
          <a:spcPct val="110000"/>
        </a:lnSpc>
        <a:spcBef>
          <a:spcPct val="0"/>
        </a:spcBef>
        <a:spcAft>
          <a:spcPct val="0"/>
        </a:spcAft>
        <a:defRPr sz="2400">
          <a:solidFill>
            <a:schemeClr val="bg1"/>
          </a:solidFill>
          <a:latin typeface="B Frutiger Bold" charset="0"/>
          <a:ea typeface="ＭＳ Ｐゴシック" charset="-128"/>
          <a:cs typeface="ＭＳ Ｐゴシック" charset="-128"/>
        </a:defRPr>
      </a:lvl5pPr>
      <a:lvl6pPr marL="457200" algn="l" rtl="0" fontAlgn="base">
        <a:lnSpc>
          <a:spcPct val="110000"/>
        </a:lnSpc>
        <a:spcBef>
          <a:spcPct val="0"/>
        </a:spcBef>
        <a:spcAft>
          <a:spcPct val="0"/>
        </a:spcAft>
        <a:defRPr sz="2400">
          <a:solidFill>
            <a:schemeClr val="bg1"/>
          </a:solidFill>
          <a:latin typeface="B Frutiger Bold" charset="0"/>
        </a:defRPr>
      </a:lvl6pPr>
      <a:lvl7pPr marL="914400" algn="l" rtl="0" fontAlgn="base">
        <a:lnSpc>
          <a:spcPct val="110000"/>
        </a:lnSpc>
        <a:spcBef>
          <a:spcPct val="0"/>
        </a:spcBef>
        <a:spcAft>
          <a:spcPct val="0"/>
        </a:spcAft>
        <a:defRPr sz="2400">
          <a:solidFill>
            <a:schemeClr val="bg1"/>
          </a:solidFill>
          <a:latin typeface="B Frutiger Bold" charset="0"/>
        </a:defRPr>
      </a:lvl7pPr>
      <a:lvl8pPr marL="1371600" algn="l" rtl="0" fontAlgn="base">
        <a:lnSpc>
          <a:spcPct val="110000"/>
        </a:lnSpc>
        <a:spcBef>
          <a:spcPct val="0"/>
        </a:spcBef>
        <a:spcAft>
          <a:spcPct val="0"/>
        </a:spcAft>
        <a:defRPr sz="2400">
          <a:solidFill>
            <a:schemeClr val="bg1"/>
          </a:solidFill>
          <a:latin typeface="B Frutiger Bold" charset="0"/>
        </a:defRPr>
      </a:lvl8pPr>
      <a:lvl9pPr marL="1828800" algn="l" rtl="0" fontAlgn="base">
        <a:lnSpc>
          <a:spcPct val="110000"/>
        </a:lnSpc>
        <a:spcBef>
          <a:spcPct val="0"/>
        </a:spcBef>
        <a:spcAft>
          <a:spcPct val="0"/>
        </a:spcAft>
        <a:defRPr sz="2400">
          <a:solidFill>
            <a:schemeClr val="bg1"/>
          </a:solidFill>
          <a:latin typeface="B Frutiger Bold" charset="0"/>
        </a:defRPr>
      </a:lvl9pPr>
    </p:titleStyle>
    <p:bodyStyle>
      <a:lvl1pPr marL="0" indent="0" algn="l" rtl="0" eaLnBrk="0" fontAlgn="base" hangingPunct="0">
        <a:lnSpc>
          <a:spcPct val="140000"/>
        </a:lnSpc>
        <a:spcBef>
          <a:spcPct val="20000"/>
        </a:spcBef>
        <a:spcAft>
          <a:spcPct val="0"/>
        </a:spcAft>
        <a:defRPr>
          <a:solidFill>
            <a:schemeClr val="tx1"/>
          </a:solidFill>
          <a:latin typeface="Calibri"/>
          <a:ea typeface="ＭＳ Ｐゴシック" charset="-128"/>
          <a:cs typeface="Calibri"/>
        </a:defRPr>
      </a:lvl1pPr>
      <a:lvl2pPr marL="403225" indent="-285750" algn="l" rtl="0" eaLnBrk="0" fontAlgn="base" hangingPunct="0">
        <a:lnSpc>
          <a:spcPct val="140000"/>
        </a:lnSpc>
        <a:spcBef>
          <a:spcPct val="20000"/>
        </a:spcBef>
        <a:spcAft>
          <a:spcPct val="0"/>
        </a:spcAft>
        <a:buClr>
          <a:schemeClr val="hlink"/>
        </a:buClr>
        <a:buSzPct val="130000"/>
        <a:buFont typeface="Times" charset="0"/>
        <a:buChar char="•"/>
        <a:defRPr sz="1600">
          <a:solidFill>
            <a:schemeClr val="tx1"/>
          </a:solidFill>
          <a:latin typeface="Calibri"/>
          <a:ea typeface="ＭＳ Ｐゴシック" charset="-128"/>
          <a:cs typeface="Calibri"/>
        </a:defRPr>
      </a:lvl2pPr>
      <a:lvl3pPr marL="746125" indent="-228600" algn="l" rtl="0" eaLnBrk="0" fontAlgn="base" hangingPunct="0">
        <a:lnSpc>
          <a:spcPct val="140000"/>
        </a:lnSpc>
        <a:spcBef>
          <a:spcPct val="20000"/>
        </a:spcBef>
        <a:spcAft>
          <a:spcPct val="0"/>
        </a:spcAft>
        <a:buSzPct val="130000"/>
        <a:buFont typeface="Times" charset="0"/>
        <a:buChar char="•"/>
        <a:defRPr sz="1600">
          <a:solidFill>
            <a:schemeClr val="tx1"/>
          </a:solidFill>
          <a:latin typeface="Calibri"/>
          <a:ea typeface="ＭＳ Ｐゴシック" charset="-128"/>
          <a:cs typeface="Calibri"/>
        </a:defRPr>
      </a:lvl3pPr>
      <a:lvl4pPr marL="1089025" indent="-228600" algn="l" rtl="0" eaLnBrk="0" fontAlgn="base" hangingPunct="0">
        <a:lnSpc>
          <a:spcPct val="140000"/>
        </a:lnSpc>
        <a:spcBef>
          <a:spcPct val="20000"/>
        </a:spcBef>
        <a:spcAft>
          <a:spcPct val="0"/>
        </a:spcAft>
        <a:buFont typeface="Times" charset="0"/>
        <a:buChar char="•"/>
        <a:defRPr sz="1400">
          <a:solidFill>
            <a:schemeClr val="tx1"/>
          </a:solidFill>
          <a:latin typeface="Calibri"/>
          <a:ea typeface="ＭＳ Ｐゴシック" charset="-128"/>
          <a:cs typeface="Calibri"/>
        </a:defRPr>
      </a:lvl4pPr>
      <a:lvl5pPr marL="1431925" indent="-228600" algn="l" rtl="0" eaLnBrk="0" fontAlgn="base" hangingPunct="0">
        <a:lnSpc>
          <a:spcPct val="140000"/>
        </a:lnSpc>
        <a:spcBef>
          <a:spcPct val="20000"/>
        </a:spcBef>
        <a:spcAft>
          <a:spcPct val="0"/>
        </a:spcAft>
        <a:buFont typeface="Times" charset="0"/>
        <a:buChar char="•"/>
        <a:defRPr sz="1400">
          <a:solidFill>
            <a:schemeClr val="tx1"/>
          </a:solidFill>
          <a:latin typeface="Calibri"/>
          <a:ea typeface="ＭＳ Ｐゴシック" charset="-128"/>
          <a:cs typeface="Calibri"/>
        </a:defRPr>
      </a:lvl5pPr>
      <a:lvl6pPr marL="1889125" indent="-228600" algn="l" rtl="0" fontAlgn="base">
        <a:lnSpc>
          <a:spcPct val="140000"/>
        </a:lnSpc>
        <a:spcBef>
          <a:spcPct val="20000"/>
        </a:spcBef>
        <a:spcAft>
          <a:spcPct val="0"/>
        </a:spcAft>
        <a:buFont typeface="Times" charset="0"/>
        <a:buChar char="•"/>
        <a:defRPr sz="1400">
          <a:solidFill>
            <a:schemeClr val="tx1"/>
          </a:solidFill>
          <a:latin typeface="L Frutiger Light" charset="0"/>
          <a:ea typeface="ＭＳ Ｐゴシック" charset="-128"/>
        </a:defRPr>
      </a:lvl6pPr>
      <a:lvl7pPr marL="2346325" indent="-228600" algn="l" rtl="0" fontAlgn="base">
        <a:lnSpc>
          <a:spcPct val="140000"/>
        </a:lnSpc>
        <a:spcBef>
          <a:spcPct val="20000"/>
        </a:spcBef>
        <a:spcAft>
          <a:spcPct val="0"/>
        </a:spcAft>
        <a:buFont typeface="Times" charset="0"/>
        <a:buChar char="•"/>
        <a:defRPr sz="1400">
          <a:solidFill>
            <a:schemeClr val="tx1"/>
          </a:solidFill>
          <a:latin typeface="L Frutiger Light" charset="0"/>
          <a:ea typeface="ＭＳ Ｐゴシック" charset="-128"/>
        </a:defRPr>
      </a:lvl7pPr>
      <a:lvl8pPr marL="2803525" indent="-228600" algn="l" rtl="0" fontAlgn="base">
        <a:lnSpc>
          <a:spcPct val="140000"/>
        </a:lnSpc>
        <a:spcBef>
          <a:spcPct val="20000"/>
        </a:spcBef>
        <a:spcAft>
          <a:spcPct val="0"/>
        </a:spcAft>
        <a:buFont typeface="Times" charset="0"/>
        <a:buChar char="•"/>
        <a:defRPr sz="1400">
          <a:solidFill>
            <a:schemeClr val="tx1"/>
          </a:solidFill>
          <a:latin typeface="L Frutiger Light" charset="0"/>
          <a:ea typeface="ＭＳ Ｐゴシック" charset="-128"/>
        </a:defRPr>
      </a:lvl8pPr>
      <a:lvl9pPr marL="3260725" indent="-228600" algn="l" rtl="0" fontAlgn="base">
        <a:lnSpc>
          <a:spcPct val="140000"/>
        </a:lnSpc>
        <a:spcBef>
          <a:spcPct val="20000"/>
        </a:spcBef>
        <a:spcAft>
          <a:spcPct val="0"/>
        </a:spcAft>
        <a:buFont typeface="Times" charset="0"/>
        <a:buChar char="•"/>
        <a:defRPr sz="1400">
          <a:solidFill>
            <a:schemeClr val="tx1"/>
          </a:solidFill>
          <a:latin typeface="L Frutiger Light"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30.png"/><Relationship Id="rId1" Type="http://schemas.openxmlformats.org/officeDocument/2006/relationships/video" Target="file://localhost/Users/rossmead/School/USC/Conferences/Ro-Man/2010/Presentation/Stroke_BookShelving_Annotated-1.mov" TargetMode="Externa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33.png"/><Relationship Id="rId1" Type="http://schemas.openxmlformats.org/officeDocument/2006/relationships/video" Target="file://localhost/Users/rossmead/School/USC/Conferences/Ro-Man/2010/Presentation/Stroke_BookShelving_Annotated-2.mov" TargetMode="Externa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4.png"/><Relationship Id="rId1" Type="http://schemas.openxmlformats.org/officeDocument/2006/relationships/video" Target="file://localhost/Users/rossmead/School/USC/Conferences/Ro-Man/2010/Presentation/Stroke_WirePuzzle_Annotated-1.mov" TargetMode="Externa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35.png"/><Relationship Id="rId1" Type="http://schemas.openxmlformats.org/officeDocument/2006/relationships/video" Target="file://localhost/Users/rossmead/School/USC/Conferences/Ro-Man/2010/Presentation/Stroke_WirePuzzle_Annotated-2.mov" TargetMode="Externa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jpeg"/><Relationship Id="rId6" Type="http://schemas.openxmlformats.org/officeDocument/2006/relationships/image" Target="../media/image39.jpeg"/><Relationship Id="rId7" Type="http://schemas.openxmlformats.org/officeDocument/2006/relationships/image" Target="../media/image40.jpeg"/><Relationship Id="rId8" Type="http://schemas.openxmlformats.org/officeDocument/2006/relationships/image" Target="../media/image41.jpe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42.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code.google.com/p/protobuf/" TargetMode="External"/><Relationship Id="rId4" Type="http://schemas.openxmlformats.org/officeDocument/2006/relationships/image" Target="../media/image14.jpe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jpeg"/><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38" y="2133600"/>
            <a:ext cx="3929062" cy="1585913"/>
          </a:xfrm>
        </p:spPr>
        <p:txBody>
          <a:bodyPr>
            <a:noAutofit/>
          </a:bodyPr>
          <a:lstStyle/>
          <a:p>
            <a:r>
              <a:rPr lang="en-US" sz="2400" dirty="0" smtClean="0"/>
              <a:t>An Architecture for Rehabilitation Task Practice in Socially Assistive</a:t>
            </a:r>
            <a:br>
              <a:rPr lang="en-US" sz="2400" dirty="0" smtClean="0"/>
            </a:br>
            <a:r>
              <a:rPr lang="en-US" sz="2400" dirty="0" smtClean="0"/>
              <a:t>Human-Robot Interaction </a:t>
            </a:r>
            <a:endParaRPr lang="en-US" sz="2400" dirty="0"/>
          </a:p>
        </p:txBody>
      </p:sp>
      <p:sp>
        <p:nvSpPr>
          <p:cNvPr id="3" name="Subtitle 2"/>
          <p:cNvSpPr>
            <a:spLocks noGrp="1"/>
          </p:cNvSpPr>
          <p:nvPr>
            <p:ph type="subTitle" idx="1"/>
          </p:nvPr>
        </p:nvSpPr>
        <p:spPr/>
        <p:txBody>
          <a:bodyPr>
            <a:normAutofit fontScale="92500" lnSpcReduction="10000"/>
          </a:bodyPr>
          <a:lstStyle/>
          <a:p>
            <a:r>
              <a:rPr lang="en-US" dirty="0" smtClean="0"/>
              <a:t>Ross Mead</a:t>
            </a:r>
          </a:p>
          <a:p>
            <a:r>
              <a:rPr lang="en-US" dirty="0" smtClean="0"/>
              <a:t>Eric Wade</a:t>
            </a:r>
          </a:p>
          <a:p>
            <a:r>
              <a:rPr lang="en-US" dirty="0" smtClean="0"/>
              <a:t>Pierre Johnson</a:t>
            </a:r>
          </a:p>
          <a:p>
            <a:r>
              <a:rPr lang="en-US" dirty="0" smtClean="0"/>
              <a:t>Aaron St. Clair</a:t>
            </a:r>
          </a:p>
          <a:p>
            <a:r>
              <a:rPr lang="en-US" dirty="0" smtClean="0"/>
              <a:t>Shuya Chen</a:t>
            </a:r>
          </a:p>
          <a:p>
            <a:r>
              <a:rPr lang="en-US" dirty="0" smtClean="0"/>
              <a:t>Maja J Matarić</a:t>
            </a:r>
          </a:p>
        </p:txBody>
      </p:sp>
      <p:sp>
        <p:nvSpPr>
          <p:cNvPr id="9" name="Rounded Rectangular Callout 8"/>
          <p:cNvSpPr/>
          <p:nvPr/>
        </p:nvSpPr>
        <p:spPr>
          <a:xfrm>
            <a:off x="4229100" y="5257800"/>
            <a:ext cx="3314700" cy="990600"/>
          </a:xfrm>
          <a:prstGeom prst="wedgeRoundRectCallout">
            <a:avLst>
              <a:gd name="adj1" fmla="val 65386"/>
              <a:gd name="adj2" fmla="val -1243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smtClean="0">
                <a:solidFill>
                  <a:srgbClr val="990000"/>
                </a:solidFill>
                <a:latin typeface="Calibri"/>
                <a:cs typeface="Calibri"/>
              </a:rPr>
              <a:t>Hello, my name is Bandit.</a:t>
            </a:r>
          </a:p>
          <a:p>
            <a:pPr algn="ctr"/>
            <a:r>
              <a:rPr lang="en-US" sz="2200" dirty="0" smtClean="0">
                <a:solidFill>
                  <a:srgbClr val="990000"/>
                </a:solidFill>
                <a:latin typeface="Calibri"/>
                <a:cs typeface="Calibri"/>
              </a:rPr>
              <a:t>I am here to assist you!</a:t>
            </a:r>
            <a:endParaRPr lang="en-US" sz="2200" dirty="0">
              <a:solidFill>
                <a:srgbClr val="990000"/>
              </a:solidFill>
              <a:latin typeface="Calibri"/>
              <a:cs typeface="Calibri"/>
            </a:endParaRPr>
          </a:p>
        </p:txBody>
      </p:sp>
      <p:grpSp>
        <p:nvGrpSpPr>
          <p:cNvPr id="18" name="Group 17"/>
          <p:cNvGrpSpPr/>
          <p:nvPr/>
        </p:nvGrpSpPr>
        <p:grpSpPr>
          <a:xfrm flipH="1">
            <a:off x="7303175" y="5090145"/>
            <a:ext cx="1840825" cy="3050555"/>
            <a:chOff x="0" y="-2555"/>
            <a:chExt cx="1840825" cy="3050555"/>
          </a:xfrm>
        </p:grpSpPr>
        <p:grpSp>
          <p:nvGrpSpPr>
            <p:cNvPr id="19" name="Group 10"/>
            <p:cNvGrpSpPr/>
            <p:nvPr/>
          </p:nvGrpSpPr>
          <p:grpSpPr>
            <a:xfrm>
              <a:off x="171450" y="685800"/>
              <a:ext cx="1022350" cy="546100"/>
              <a:chOff x="171450" y="711200"/>
              <a:chExt cx="1022350" cy="546100"/>
            </a:xfrm>
          </p:grpSpPr>
          <p:sp>
            <p:nvSpPr>
              <p:cNvPr id="21" name="Oval 20"/>
              <p:cNvSpPr/>
              <p:nvPr/>
            </p:nvSpPr>
            <p:spPr bwMode="auto">
              <a:xfrm>
                <a:off x="171450" y="711200"/>
                <a:ext cx="533400" cy="5334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2" name="Oval 21"/>
              <p:cNvSpPr/>
              <p:nvPr/>
            </p:nvSpPr>
            <p:spPr bwMode="auto">
              <a:xfrm>
                <a:off x="196850" y="1155700"/>
                <a:ext cx="101600" cy="1016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3" name="Oval 22"/>
              <p:cNvSpPr/>
              <p:nvPr/>
            </p:nvSpPr>
            <p:spPr bwMode="auto">
              <a:xfrm>
                <a:off x="1092200" y="825500"/>
                <a:ext cx="101600" cy="1016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grpSp>
        <p:pic>
          <p:nvPicPr>
            <p:cNvPr id="20" name="Picture 19" descr="Bandit.jpg"/>
            <p:cNvPicPr>
              <a:picLocks noChangeAspect="1"/>
            </p:cNvPicPr>
            <p:nvPr/>
          </p:nvPicPr>
          <p:blipFill>
            <a:blip r:embed="rId2">
              <a:clrChange>
                <a:clrFrom>
                  <a:srgbClr val="FFFFFF"/>
                </a:clrFrom>
                <a:clrTo>
                  <a:srgbClr val="FFFFFF">
                    <a:alpha val="0"/>
                  </a:srgbClr>
                </a:clrTo>
              </a:clrChange>
            </a:blip>
            <a:srcRect l="3281" t="2604" r="9531" b="1072"/>
            <a:stretch>
              <a:fillRect/>
            </a:stretch>
          </p:blipFill>
          <p:spPr>
            <a:xfrm flipH="1">
              <a:off x="0" y="-2555"/>
              <a:ext cx="1840825" cy="3050555"/>
            </a:xfrm>
            <a:prstGeom prst="rect">
              <a:avLst/>
            </a:prstGeom>
          </p:spPr>
        </p:pic>
      </p:gr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0" name="Group 9"/>
          <p:cNvGrpSpPr/>
          <p:nvPr/>
        </p:nvGrpSpPr>
        <p:grpSpPr>
          <a:xfrm>
            <a:off x="2147112" y="1371600"/>
            <a:ext cx="4845772" cy="3276600"/>
            <a:chOff x="2147112" y="1371600"/>
            <a:chExt cx="4845772" cy="327660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147112" y="1371600"/>
              <a:ext cx="4845772" cy="3276600"/>
            </a:xfrm>
            <a:prstGeom prst="rect">
              <a:avLst/>
            </a:prstGeom>
          </p:spPr>
        </p:pic>
        <p:sp>
          <p:nvSpPr>
            <p:cNvPr id="9" name="TextBox 8"/>
            <p:cNvSpPr txBox="1"/>
            <p:nvPr/>
          </p:nvSpPr>
          <p:spPr>
            <a:xfrm>
              <a:off x="5284824" y="3352800"/>
              <a:ext cx="1704388" cy="276999"/>
            </a:xfrm>
            <a:prstGeom prst="rect">
              <a:avLst/>
            </a:prstGeom>
            <a:noFill/>
          </p:spPr>
          <p:txBody>
            <a:bodyPr wrap="none" rtlCol="0">
              <a:spAutoFit/>
            </a:bodyPr>
            <a:lstStyle/>
            <a:p>
              <a:r>
                <a:rPr lang="en-US" sz="1200" dirty="0" smtClean="0">
                  <a:solidFill>
                    <a:srgbClr val="990000"/>
                  </a:solidFill>
                  <a:latin typeface="Calibri"/>
                  <a:cs typeface="Calibri"/>
                </a:rPr>
                <a:t>*</a:t>
              </a:r>
              <a:r>
                <a:rPr lang="en-US" sz="1200" dirty="0" smtClean="0">
                  <a:latin typeface="Calibri"/>
                  <a:cs typeface="Calibri"/>
                </a:rPr>
                <a:t> (</a:t>
              </a:r>
              <a:r>
                <a:rPr lang="en-US" sz="1200" dirty="0" smtClean="0">
                  <a:solidFill>
                    <a:srgbClr val="990000"/>
                  </a:solidFill>
                  <a:latin typeface="Calibri"/>
                  <a:cs typeface="Calibri"/>
                </a:rPr>
                <a:t>Lee &amp; Marsella, 2006</a:t>
              </a:r>
              <a:r>
                <a:rPr lang="en-US" sz="1200" dirty="0" smtClean="0">
                  <a:latin typeface="Calibri"/>
                  <a:cs typeface="Calibri"/>
                </a:rPr>
                <a:t>)</a:t>
              </a:r>
              <a:endParaRPr lang="en-US" sz="1200" dirty="0">
                <a:latin typeface="Calibri"/>
                <a:cs typeface="Calibri"/>
              </a:endParaRPr>
            </a:p>
          </p:txBody>
        </p:sp>
      </p:grpSp>
      <p:sp>
        <p:nvSpPr>
          <p:cNvPr id="2" name="Title 1"/>
          <p:cNvSpPr>
            <a:spLocks noGrp="1"/>
          </p:cNvSpPr>
          <p:nvPr>
            <p:ph type="title"/>
          </p:nvPr>
        </p:nvSpPr>
        <p:spPr/>
        <p:txBody>
          <a:bodyPr/>
          <a:lstStyle/>
          <a:p>
            <a:r>
              <a:rPr lang="en-US" dirty="0" smtClean="0"/>
              <a:t>Robot Activity Servers (RAS)</a:t>
            </a:r>
            <a:endParaRPr lang="en-US" dirty="0"/>
          </a:p>
        </p:txBody>
      </p:sp>
      <p:sp>
        <p:nvSpPr>
          <p:cNvPr id="5" name="Text Placeholder 4"/>
          <p:cNvSpPr>
            <a:spLocks noGrp="1"/>
          </p:cNvSpPr>
          <p:nvPr>
            <p:ph type="body" idx="1"/>
          </p:nvPr>
        </p:nvSpPr>
        <p:spPr>
          <a:xfrm>
            <a:off x="460375" y="3657600"/>
            <a:ext cx="4040188" cy="639762"/>
          </a:xfrm>
        </p:spPr>
        <p:txBody>
          <a:bodyPr/>
          <a:lstStyle/>
          <a:p>
            <a:r>
              <a:rPr lang="en-US" dirty="0" smtClean="0">
                <a:solidFill>
                  <a:srgbClr val="990000"/>
                </a:solidFill>
              </a:rPr>
              <a:t>Verbal RAS</a:t>
            </a:r>
            <a:endParaRPr lang="en-US" dirty="0">
              <a:solidFill>
                <a:srgbClr val="990000"/>
              </a:solidFill>
            </a:endParaRPr>
          </a:p>
        </p:txBody>
      </p:sp>
      <p:sp>
        <p:nvSpPr>
          <p:cNvPr id="6" name="Content Placeholder 5"/>
          <p:cNvSpPr>
            <a:spLocks noGrp="1"/>
          </p:cNvSpPr>
          <p:nvPr>
            <p:ph sz="half" idx="2"/>
          </p:nvPr>
        </p:nvSpPr>
        <p:spPr>
          <a:xfrm>
            <a:off x="457200" y="4267200"/>
            <a:ext cx="4040188" cy="1858963"/>
          </a:xfrm>
        </p:spPr>
        <p:txBody>
          <a:bodyPr>
            <a:normAutofit/>
          </a:bodyPr>
          <a:lstStyle/>
          <a:p>
            <a:pPr lvl="1" eaLnBrk="1" hangingPunct="1">
              <a:lnSpc>
                <a:spcPct val="130000"/>
              </a:lnSpc>
              <a:buClr>
                <a:srgbClr val="970000"/>
              </a:buClr>
            </a:pPr>
            <a:r>
              <a:rPr lang="en-US" sz="1600" dirty="0" smtClean="0"/>
              <a:t>500+ phrases scripted…</a:t>
            </a:r>
          </a:p>
          <a:p>
            <a:pPr lvl="2" eaLnBrk="1" hangingPunct="1">
              <a:lnSpc>
                <a:spcPct val="130000"/>
              </a:lnSpc>
              <a:buClr>
                <a:srgbClr val="970000"/>
              </a:buClr>
            </a:pPr>
            <a:r>
              <a:rPr lang="en-US" sz="1300" dirty="0" smtClean="0"/>
              <a:t>human recorded and text-to-speech</a:t>
            </a:r>
          </a:p>
          <a:p>
            <a:pPr lvl="1" eaLnBrk="1" hangingPunct="1">
              <a:lnSpc>
                <a:spcPct val="130000"/>
              </a:lnSpc>
              <a:buClr>
                <a:srgbClr val="970000"/>
              </a:buClr>
            </a:pPr>
            <a:r>
              <a:rPr lang="en-US" sz="1600" dirty="0" smtClean="0"/>
              <a:t>Words and inflection were specifically chosen to better reflect personality.</a:t>
            </a:r>
          </a:p>
        </p:txBody>
      </p:sp>
      <p:sp>
        <p:nvSpPr>
          <p:cNvPr id="7" name="Text Placeholder 6"/>
          <p:cNvSpPr>
            <a:spLocks noGrp="1"/>
          </p:cNvSpPr>
          <p:nvPr>
            <p:ph type="body" sz="quarter" idx="3"/>
          </p:nvPr>
        </p:nvSpPr>
        <p:spPr>
          <a:xfrm>
            <a:off x="4648200" y="3657600"/>
            <a:ext cx="4041775" cy="639762"/>
          </a:xfrm>
        </p:spPr>
        <p:txBody>
          <a:bodyPr/>
          <a:lstStyle/>
          <a:p>
            <a:r>
              <a:rPr lang="en-US" dirty="0" smtClean="0">
                <a:solidFill>
                  <a:srgbClr val="990000"/>
                </a:solidFill>
              </a:rPr>
              <a:t>Coverbal RAS</a:t>
            </a:r>
            <a:endParaRPr lang="en-US" dirty="0">
              <a:solidFill>
                <a:srgbClr val="990000"/>
              </a:solidFill>
            </a:endParaRPr>
          </a:p>
        </p:txBody>
      </p:sp>
      <p:sp>
        <p:nvSpPr>
          <p:cNvPr id="8" name="Content Placeholder 7"/>
          <p:cNvSpPr>
            <a:spLocks noGrp="1"/>
          </p:cNvSpPr>
          <p:nvPr>
            <p:ph sz="quarter" idx="4"/>
          </p:nvPr>
        </p:nvSpPr>
        <p:spPr>
          <a:xfrm>
            <a:off x="4645025" y="4267200"/>
            <a:ext cx="4041775" cy="1858963"/>
          </a:xfrm>
        </p:spPr>
        <p:txBody>
          <a:bodyPr>
            <a:normAutofit/>
          </a:bodyPr>
          <a:lstStyle/>
          <a:p>
            <a:pPr lvl="1" eaLnBrk="1" hangingPunct="1">
              <a:lnSpc>
                <a:spcPct val="120000"/>
              </a:lnSpc>
              <a:buClr>
                <a:srgbClr val="970000"/>
              </a:buClr>
            </a:pPr>
            <a:r>
              <a:rPr lang="en-US" sz="1600" dirty="0" smtClean="0">
                <a:solidFill>
                  <a:srgbClr val="000000"/>
                </a:solidFill>
              </a:rPr>
              <a:t>Phrases parsed and annotated using a reduced set of NVBGenerator</a:t>
            </a:r>
            <a:r>
              <a:rPr lang="en-US" sz="1600" dirty="0" smtClean="0">
                <a:solidFill>
                  <a:srgbClr val="990000"/>
                </a:solidFill>
              </a:rPr>
              <a:t>*</a:t>
            </a:r>
            <a:r>
              <a:rPr lang="en-US" sz="1600" dirty="0" smtClean="0">
                <a:solidFill>
                  <a:srgbClr val="000000"/>
                </a:solidFill>
              </a:rPr>
              <a:t> rules…</a:t>
            </a:r>
          </a:p>
        </p:txBody>
      </p:sp>
      <p:sp>
        <p:nvSpPr>
          <p:cNvPr id="11" name="Rectangle 10"/>
          <p:cNvSpPr/>
          <p:nvPr/>
        </p:nvSpPr>
        <p:spPr bwMode="auto">
          <a:xfrm>
            <a:off x="4255105" y="1600200"/>
            <a:ext cx="762000" cy="152400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NVBGenerator Rules</a:t>
            </a:r>
            <a:endParaRPr lang="en-US" dirty="0"/>
          </a:p>
        </p:txBody>
      </p:sp>
      <p:graphicFrame>
        <p:nvGraphicFramePr>
          <p:cNvPr id="10" name="Content Placeholder 9"/>
          <p:cNvGraphicFramePr>
            <a:graphicFrameLocks noGrp="1"/>
          </p:cNvGraphicFramePr>
          <p:nvPr>
            <p:ph idx="1"/>
          </p:nvPr>
        </p:nvGraphicFramePr>
        <p:xfrm>
          <a:off x="0" y="1278907"/>
          <a:ext cx="9144000" cy="5579092"/>
        </p:xfrm>
        <a:graphic>
          <a:graphicData uri="http://schemas.openxmlformats.org/drawingml/2006/table">
            <a:tbl>
              <a:tblPr firstRow="1" bandRow="1">
                <a:tableStyleId>{9DCAF9ED-07DC-4A11-8D7F-57B35C25682E}</a:tableStyleId>
              </a:tblPr>
              <a:tblGrid>
                <a:gridCol w="1905000"/>
                <a:gridCol w="838200"/>
                <a:gridCol w="4038600"/>
                <a:gridCol w="2362200"/>
              </a:tblGrid>
              <a:tr h="539396">
                <a:tc>
                  <a:txBody>
                    <a:bodyPr/>
                    <a:lstStyle/>
                    <a:p>
                      <a:pPr algn="l"/>
                      <a:r>
                        <a:rPr lang="en-US" sz="1200" dirty="0" smtClean="0">
                          <a:solidFill>
                            <a:schemeClr val="tx1"/>
                          </a:solidFill>
                          <a:latin typeface="Calibri"/>
                          <a:cs typeface="Calibri"/>
                        </a:rPr>
                        <a:t>Label</a:t>
                      </a:r>
                      <a:endParaRPr lang="en-US" sz="1200" dirty="0">
                        <a:solidFill>
                          <a:schemeClr val="tx1"/>
                        </a:solidFill>
                        <a:latin typeface="Calibri"/>
                        <a:cs typeface="Calibri"/>
                      </a:endParaRPr>
                    </a:p>
                  </a:txBody>
                  <a:tcPr anchor="ctr"/>
                </a:tc>
                <a:tc>
                  <a:txBody>
                    <a:bodyPr/>
                    <a:lstStyle/>
                    <a:p>
                      <a:pPr algn="ctr"/>
                      <a:r>
                        <a:rPr lang="en-US" sz="1200" dirty="0" smtClean="0">
                          <a:solidFill>
                            <a:schemeClr val="tx1"/>
                          </a:solidFill>
                          <a:latin typeface="Calibri"/>
                          <a:cs typeface="Calibri"/>
                        </a:rPr>
                        <a:t>Priority</a:t>
                      </a:r>
                      <a:endParaRPr lang="en-US" sz="1200" dirty="0">
                        <a:solidFill>
                          <a:schemeClr val="tx1"/>
                        </a:solidFill>
                        <a:latin typeface="Calibri"/>
                        <a:cs typeface="Calibri"/>
                      </a:endParaRPr>
                    </a:p>
                  </a:txBody>
                  <a:tcPr anchor="ctr"/>
                </a:tc>
                <a:tc>
                  <a:txBody>
                    <a:bodyPr/>
                    <a:lstStyle/>
                    <a:p>
                      <a:pPr algn="l"/>
                      <a:r>
                        <a:rPr lang="en-US" sz="1200" dirty="0" smtClean="0">
                          <a:solidFill>
                            <a:schemeClr val="tx1"/>
                          </a:solidFill>
                          <a:latin typeface="Calibri"/>
                          <a:cs typeface="Calibri"/>
                        </a:rPr>
                        <a:t>Keyword(s)</a:t>
                      </a:r>
                      <a:endParaRPr lang="en-US" sz="1200" dirty="0">
                        <a:solidFill>
                          <a:schemeClr val="tx1"/>
                        </a:solidFill>
                        <a:latin typeface="Calibri"/>
                        <a:cs typeface="Calibri"/>
                      </a:endParaRPr>
                    </a:p>
                  </a:txBody>
                  <a:tcPr anchor="ctr"/>
                </a:tc>
                <a:tc>
                  <a:txBody>
                    <a:bodyPr/>
                    <a:lstStyle/>
                    <a:p>
                      <a:pPr algn="l"/>
                      <a:r>
                        <a:rPr lang="en-US" sz="1200" dirty="0" smtClean="0">
                          <a:solidFill>
                            <a:schemeClr val="tx1"/>
                          </a:solidFill>
                          <a:latin typeface="Calibri"/>
                          <a:cs typeface="Calibri"/>
                        </a:rPr>
                        <a:t>Behavior</a:t>
                      </a:r>
                      <a:endParaRPr lang="en-US" sz="1200" dirty="0">
                        <a:solidFill>
                          <a:schemeClr val="tx1"/>
                        </a:solidFill>
                        <a:latin typeface="Calibri"/>
                        <a:cs typeface="Calibri"/>
                      </a:endParaRPr>
                    </a:p>
                  </a:txBody>
                  <a:tcPr anchor="ctr"/>
                </a:tc>
              </a:tr>
              <a:tr h="386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INTERJECTION</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1</a:t>
                      </a:r>
                      <a:endParaRPr lang="en-US" sz="1200" dirty="0">
                        <a:latin typeface="Calibri"/>
                        <a:cs typeface="Calibri"/>
                      </a:endParaRPr>
                    </a:p>
                  </a:txBody>
                  <a:tcPr/>
                </a:tc>
                <a:tc>
                  <a:txBody>
                    <a:bodyPr/>
                    <a:lstStyle/>
                    <a:p>
                      <a:r>
                        <a:rPr lang="en-US" sz="1200" i="1" dirty="0" smtClean="0">
                          <a:latin typeface="Calibri"/>
                          <a:cs typeface="Calibri"/>
                        </a:rPr>
                        <a:t>yes, no, well</a:t>
                      </a:r>
                      <a:endParaRPr lang="en-US" sz="1200" i="1" kern="1200" baseline="0" dirty="0" smtClean="0">
                        <a:solidFill>
                          <a:schemeClr val="dk1"/>
                        </a:solidFill>
                        <a:latin typeface="Calibri"/>
                        <a:ea typeface="+mn-ea"/>
                        <a:cs typeface="Calibri"/>
                      </a:endParaRPr>
                    </a:p>
                  </a:txBody>
                  <a:tcPr/>
                </a:tc>
                <a:tc>
                  <a:txBody>
                    <a:bodyPr/>
                    <a:lstStyle/>
                    <a:p>
                      <a:r>
                        <a:rPr lang="en-US" sz="1200" dirty="0" smtClean="0">
                          <a:latin typeface="Calibri"/>
                          <a:cs typeface="Calibri"/>
                        </a:rPr>
                        <a:t>head move co-occurring w/ word</a:t>
                      </a:r>
                      <a:endParaRPr lang="en-US" sz="1200" dirty="0">
                        <a:latin typeface="Calibri"/>
                        <a:cs typeface="Calibri"/>
                      </a:endParaRPr>
                    </a:p>
                  </a:txBody>
                  <a:tcPr/>
                </a:tc>
              </a:tr>
              <a:tr h="386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NEGATION</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1</a:t>
                      </a:r>
                      <a:endParaRPr lang="en-US" sz="1200" dirty="0">
                        <a:latin typeface="Calibri"/>
                        <a:cs typeface="Calibri"/>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Calibri"/>
                          <a:cs typeface="Calibri"/>
                        </a:rPr>
                        <a:t>no, not, nothing, can’t, cannot</a:t>
                      </a:r>
                      <a:endParaRPr lang="en-US" sz="1200" i="1" kern="1200" baseline="0" dirty="0" smtClean="0">
                        <a:solidFill>
                          <a:schemeClr val="dk1"/>
                        </a:solidFill>
                        <a:latin typeface="Calibri"/>
                        <a:ea typeface="+mn-ea"/>
                        <a:cs typeface="Calibri"/>
                      </a:endParaRPr>
                    </a:p>
                  </a:txBody>
                  <a:tcPr/>
                </a:tc>
                <a:tc>
                  <a:txBody>
                    <a:bodyPr/>
                    <a:lstStyle/>
                    <a:p>
                      <a:r>
                        <a:rPr lang="en-US" sz="1200" dirty="0" smtClean="0">
                          <a:latin typeface="Calibri"/>
                          <a:cs typeface="Calibri"/>
                        </a:rPr>
                        <a:t>head shake throughout sentence</a:t>
                      </a:r>
                      <a:endParaRPr lang="en-US" sz="1200" dirty="0">
                        <a:latin typeface="Calibri"/>
                        <a:cs typeface="Calibri"/>
                      </a:endParaRPr>
                    </a:p>
                  </a:txBody>
                  <a:tcPr/>
                </a:tc>
              </a:tr>
              <a:tr h="4442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AFFIRMATION</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2</a:t>
                      </a:r>
                      <a:endParaRPr lang="en-US" sz="1200" dirty="0">
                        <a:latin typeface="Calibri"/>
                        <a:cs typeface="Calibri"/>
                      </a:endParaRPr>
                    </a:p>
                  </a:txBody>
                  <a:tcPr/>
                </a:tc>
                <a:tc>
                  <a: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1" dirty="0" smtClean="0">
                          <a:latin typeface="Calibri"/>
                          <a:cs typeface="Calibri"/>
                        </a:rPr>
                        <a:t>yes, yeah, I do, I am, we have, we do, you have, true, OK</a:t>
                      </a:r>
                    </a:p>
                  </a:txBody>
                  <a:tcPr/>
                </a:tc>
                <a:tc>
                  <a:txBody>
                    <a:bodyPr/>
                    <a:lstStyle/>
                    <a:p>
                      <a:r>
                        <a:rPr lang="en-US" sz="1200" dirty="0" smtClean="0">
                          <a:latin typeface="Calibri"/>
                          <a:cs typeface="Calibri"/>
                        </a:rPr>
                        <a:t>head nod throughout sentence</a:t>
                      </a:r>
                      <a:endParaRPr lang="en-US" sz="1200" dirty="0">
                        <a:latin typeface="Calibri"/>
                        <a:cs typeface="Calibri"/>
                      </a:endParaRPr>
                    </a:p>
                  </a:txBody>
                  <a:tcPr/>
                </a:tc>
              </a:tr>
              <a:tr h="48127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ASSUMPTION / POSSIBILITY</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3</a:t>
                      </a:r>
                      <a:endParaRPr lang="en-US" sz="1200" dirty="0">
                        <a:latin typeface="Calibri"/>
                        <a:cs typeface="Calibri"/>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dirty="0" smtClean="0">
                          <a:latin typeface="Calibri"/>
                          <a:cs typeface="Calibri"/>
                        </a:rPr>
                        <a:t>I guess, I suppose, I think, maybe, perhaps, could, probably</a:t>
                      </a:r>
                      <a:endParaRPr lang="en-US" sz="1200" i="1" kern="1200" baseline="0" dirty="0" smtClean="0">
                        <a:solidFill>
                          <a:schemeClr val="dk1"/>
                        </a:solidFill>
                        <a:latin typeface="Calibri"/>
                        <a:ea typeface="+mn-ea"/>
                        <a:cs typeface="Calibri"/>
                      </a:endParaRPr>
                    </a:p>
                  </a:txBody>
                  <a:tcPr/>
                </a:tc>
                <a:tc>
                  <a:txBody>
                    <a:bodyPr/>
                    <a:lstStyle/>
                    <a:p>
                      <a:r>
                        <a:rPr lang="en-US" sz="1200" dirty="0" smtClean="0">
                          <a:latin typeface="Calibri"/>
                          <a:cs typeface="Calibri"/>
                        </a:rPr>
                        <a:t>head nod throughout sentence</a:t>
                      </a:r>
                      <a:endParaRPr lang="en-US" sz="1200" dirty="0">
                        <a:latin typeface="Calibri"/>
                        <a:cs typeface="Calibri"/>
                      </a:endParaRPr>
                    </a:p>
                  </a:txBody>
                  <a:tcPr/>
                </a:tc>
              </a:tr>
              <a:tr h="386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OBLIGATION</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3</a:t>
                      </a:r>
                      <a:endParaRPr lang="en-US" sz="1200" dirty="0">
                        <a:latin typeface="Calibri"/>
                        <a:cs typeface="Calibri"/>
                      </a:endParaRPr>
                    </a:p>
                  </a:txBody>
                  <a:tcPr/>
                </a:tc>
                <a:tc>
                  <a:txBody>
                    <a:bodyPr/>
                    <a:lstStyle/>
                    <a:p>
                      <a:r>
                        <a:rPr lang="en-US" sz="1200" i="1" dirty="0" smtClean="0">
                          <a:latin typeface="Calibri"/>
                          <a:cs typeface="Calibri"/>
                        </a:rPr>
                        <a:t>have to, need to, ought to</a:t>
                      </a:r>
                      <a:endParaRPr lang="en-US" sz="1200" i="1" dirty="0">
                        <a:latin typeface="Calibri"/>
                        <a:cs typeface="Calibri"/>
                      </a:endParaRPr>
                    </a:p>
                  </a:txBody>
                  <a:tcPr/>
                </a:tc>
                <a:tc>
                  <a:txBody>
                    <a:bodyPr/>
                    <a:lstStyle/>
                    <a:p>
                      <a:r>
                        <a:rPr lang="en-US" sz="1200" dirty="0" smtClean="0">
                          <a:latin typeface="Calibri"/>
                          <a:cs typeface="Calibri"/>
                        </a:rPr>
                        <a:t>head nod co-occurring w/ word</a:t>
                      </a:r>
                      <a:endParaRPr lang="en-US" sz="1200" dirty="0">
                        <a:latin typeface="Calibri"/>
                        <a:cs typeface="Calibri"/>
                      </a:endParaRPr>
                    </a:p>
                  </a:txBody>
                  <a:tcPr/>
                </a:tc>
              </a:tr>
              <a:tr h="386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CONTRAST</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4</a:t>
                      </a:r>
                      <a:endParaRPr lang="en-US" sz="1200" dirty="0">
                        <a:latin typeface="Calibri"/>
                        <a:cs typeface="Calibri"/>
                      </a:endParaRPr>
                    </a:p>
                  </a:txBody>
                  <a:tcPr/>
                </a:tc>
                <a:tc>
                  <a:txBody>
                    <a:bodyPr/>
                    <a:lstStyle/>
                    <a:p>
                      <a:r>
                        <a:rPr lang="en-US" sz="1200" i="1" dirty="0" smtClean="0">
                          <a:latin typeface="Calibri"/>
                          <a:cs typeface="Calibri"/>
                        </a:rPr>
                        <a:t>but, however</a:t>
                      </a:r>
                      <a:endParaRPr lang="en-US" sz="1200" i="1" dirty="0">
                        <a:latin typeface="Calibri"/>
                        <a:cs typeface="Calibri"/>
                      </a:endParaRPr>
                    </a:p>
                  </a:txBody>
                  <a:tcPr/>
                </a:tc>
                <a:tc>
                  <a:txBody>
                    <a:bodyPr/>
                    <a:lstStyle/>
                    <a:p>
                      <a:r>
                        <a:rPr lang="en-US" sz="1200" dirty="0" smtClean="0">
                          <a:solidFill>
                            <a:srgbClr val="000000"/>
                          </a:solidFill>
                          <a:latin typeface="Calibri"/>
                          <a:ea typeface="+mn-ea"/>
                          <a:cs typeface="Calibri"/>
                        </a:rPr>
                        <a:t>head sweep co-occurring w/ word</a:t>
                      </a:r>
                      <a:endParaRPr lang="en-US" sz="1200" dirty="0">
                        <a:latin typeface="Calibri"/>
                        <a:cs typeface="Calibri"/>
                      </a:endParaRPr>
                    </a:p>
                  </a:txBody>
                  <a:tcPr/>
                </a:tc>
              </a:tr>
              <a:tr h="44420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INCLUSIVITY</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4</a:t>
                      </a:r>
                      <a:endParaRPr lang="en-US" sz="1200" dirty="0">
                        <a:latin typeface="Calibri"/>
                        <a:cs typeface="Calibri"/>
                      </a:endParaRPr>
                    </a:p>
                  </a:txBody>
                  <a:tcPr/>
                </a:tc>
                <a:tc>
                  <a:txBody>
                    <a:bodyPr/>
                    <a:lstStyle/>
                    <a:p>
                      <a:r>
                        <a:rPr lang="en-US" sz="1200" i="1" dirty="0" smtClean="0">
                          <a:latin typeface="Calibri"/>
                          <a:cs typeface="Calibri"/>
                        </a:rPr>
                        <a:t>everything, all, whole, several, plenty, full</a:t>
                      </a:r>
                      <a:endParaRPr lang="en-US" sz="1200" i="1" dirty="0">
                        <a:latin typeface="Calibri"/>
                        <a:cs typeface="Calibri"/>
                      </a:endParaRPr>
                    </a:p>
                  </a:txBody>
                  <a:tcPr/>
                </a:tc>
                <a:tc>
                  <a:txBody>
                    <a:bodyPr/>
                    <a:lstStyle/>
                    <a:p>
                      <a:r>
                        <a:rPr lang="en-US" sz="1200" dirty="0" smtClean="0">
                          <a:solidFill>
                            <a:srgbClr val="000000"/>
                          </a:solidFill>
                          <a:latin typeface="Calibri"/>
                          <a:ea typeface="+mn-ea"/>
                          <a:cs typeface="Calibri"/>
                        </a:rPr>
                        <a:t>head to side co-occurring w/ word</a:t>
                      </a:r>
                      <a:endParaRPr lang="en-US" sz="1200" dirty="0">
                        <a:latin typeface="Calibri"/>
                        <a:cs typeface="Calibri"/>
                      </a:endParaRPr>
                    </a:p>
                  </a:txBody>
                  <a:tcPr/>
                </a:tc>
              </a:tr>
              <a:tr h="9677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INTENSIFICATION</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4</a:t>
                      </a:r>
                      <a:endParaRPr lang="en-US" sz="1200" dirty="0">
                        <a:latin typeface="Calibri"/>
                        <a:cs typeface="Calibri"/>
                      </a:endParaRPr>
                    </a:p>
                  </a:txBody>
                  <a:tcPr/>
                </a:tc>
                <a:tc>
                  <a:txBody>
                    <a:bodyPr/>
                    <a:lstStyle/>
                    <a:p>
                      <a:r>
                        <a:rPr lang="en-US" sz="1200" i="1" dirty="0" smtClean="0">
                          <a:latin typeface="Calibri"/>
                          <a:cs typeface="Calibri"/>
                        </a:rPr>
                        <a:t>really, very, quite, completely, wonderful, great, absolutely, gorgeous, huge, fantastic, so, amazing, just, quite, important,</a:t>
                      </a:r>
                      <a:r>
                        <a:rPr lang="en-US" sz="1200" i="1" baseline="0" dirty="0" smtClean="0">
                          <a:latin typeface="Calibri"/>
                          <a:cs typeface="Calibri"/>
                        </a:rPr>
                        <a:t> …</a:t>
                      </a:r>
                      <a:endParaRPr lang="en-US" sz="1200" i="1" dirty="0" smtClean="0">
                        <a:latin typeface="Calibri"/>
                        <a:cs typeface="Calibri"/>
                      </a:endParaRPr>
                    </a:p>
                  </a:txBody>
                  <a:tcPr/>
                </a:tc>
                <a:tc>
                  <a:txBody>
                    <a:bodyPr/>
                    <a:lstStyle/>
                    <a:p>
                      <a:r>
                        <a:rPr lang="en-US" sz="1200" dirty="0" smtClean="0">
                          <a:solidFill>
                            <a:srgbClr val="000000"/>
                          </a:solidFill>
                          <a:latin typeface="Calibri"/>
                          <a:ea typeface="+mn-ea"/>
                          <a:cs typeface="Calibri"/>
                        </a:rPr>
                        <a:t>head nod co-occurring w/ word</a:t>
                      </a:r>
                      <a:endParaRPr lang="en-US" sz="1200" dirty="0">
                        <a:latin typeface="Calibri"/>
                        <a:cs typeface="Calibri"/>
                      </a:endParaRPr>
                    </a:p>
                  </a:txBody>
                  <a:tcPr/>
                </a:tc>
              </a:tr>
              <a:tr h="386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LISTING</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4</a:t>
                      </a:r>
                      <a:endParaRPr lang="en-US" sz="1200" dirty="0">
                        <a:latin typeface="Calibri"/>
                        <a:cs typeface="Calibri"/>
                      </a:endParaRPr>
                    </a:p>
                  </a:txBody>
                  <a:tcPr/>
                </a:tc>
                <a:tc>
                  <a:txBody>
                    <a:bodyPr/>
                    <a:lstStyle/>
                    <a:p>
                      <a:r>
                        <a:rPr lang="en-US" sz="1200" i="1" dirty="0" smtClean="0">
                          <a:latin typeface="Calibri"/>
                          <a:cs typeface="Calibri"/>
                        </a:rPr>
                        <a:t>X and Y</a:t>
                      </a:r>
                      <a:endParaRPr lang="en-US" sz="1200" i="1" dirty="0">
                        <a:latin typeface="Calibri"/>
                        <a:cs typeface="Calibri"/>
                      </a:endParaRPr>
                    </a:p>
                  </a:txBody>
                  <a:tcPr/>
                </a:tc>
                <a:tc>
                  <a:txBody>
                    <a:bodyPr/>
                    <a:lstStyle/>
                    <a:p>
                      <a:r>
                        <a:rPr lang="en-US" sz="1200" dirty="0" smtClean="0">
                          <a:solidFill>
                            <a:srgbClr val="000000"/>
                          </a:solidFill>
                          <a:latin typeface="Calibri"/>
                          <a:ea typeface="+mn-ea"/>
                          <a:cs typeface="Calibri"/>
                        </a:rPr>
                        <a:t>head to side co-occurring w/ word</a:t>
                      </a:r>
                      <a:endParaRPr lang="en-US" sz="1200" dirty="0">
                        <a:latin typeface="Calibri"/>
                        <a:cs typeface="Calibri"/>
                      </a:endParaRPr>
                    </a:p>
                  </a:txBody>
                  <a:tcPr/>
                </a:tc>
              </a:tr>
              <a:tr h="386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RESPONSE REQUEST</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4</a:t>
                      </a:r>
                      <a:endParaRPr lang="en-US" sz="1200" dirty="0">
                        <a:latin typeface="Calibri"/>
                        <a:cs typeface="Calibri"/>
                      </a:endParaRPr>
                    </a:p>
                  </a:txBody>
                  <a:tcPr/>
                </a:tc>
                <a:tc>
                  <a:txBody>
                    <a:bodyPr/>
                    <a:lstStyle/>
                    <a:p>
                      <a:r>
                        <a:rPr lang="en-US" sz="1200" i="1" dirty="0" smtClean="0">
                          <a:latin typeface="Calibri"/>
                          <a:cs typeface="Calibri"/>
                        </a:rPr>
                        <a:t>you know</a:t>
                      </a:r>
                      <a:endParaRPr lang="en-US" sz="1200" i="1" dirty="0">
                        <a:latin typeface="Calibri"/>
                        <a:cs typeface="Calibri"/>
                      </a:endParaRPr>
                    </a:p>
                  </a:txBody>
                  <a:tcPr/>
                </a:tc>
                <a:tc>
                  <a:txBody>
                    <a:bodyPr/>
                    <a:lstStyle/>
                    <a:p>
                      <a:r>
                        <a:rPr lang="en-US" sz="1200" dirty="0" smtClean="0">
                          <a:solidFill>
                            <a:srgbClr val="000000"/>
                          </a:solidFill>
                          <a:latin typeface="Calibri"/>
                          <a:ea typeface="+mn-ea"/>
                          <a:cs typeface="Calibri"/>
                        </a:rPr>
                        <a:t>head to side co-occurring w/ word</a:t>
                      </a:r>
                      <a:endParaRPr lang="en-US" sz="1200" dirty="0">
                        <a:latin typeface="Calibri"/>
                        <a:cs typeface="Calibri"/>
                      </a:endParaRPr>
                    </a:p>
                  </a:txBody>
                  <a:tcPr/>
                </a:tc>
              </a:tr>
              <a:tr h="38603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latin typeface="Calibri"/>
                          <a:cs typeface="Calibri"/>
                        </a:rPr>
                        <a:t>WORD SEARCH</a:t>
                      </a:r>
                      <a:endParaRPr lang="en-US" sz="1200" dirty="0">
                        <a:solidFill>
                          <a:schemeClr val="tx2"/>
                        </a:solidFill>
                        <a:latin typeface="Calibri"/>
                        <a:cs typeface="Calibri"/>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latin typeface="Calibri"/>
                          <a:cs typeface="Calibri"/>
                        </a:rPr>
                        <a:t>4</a:t>
                      </a:r>
                      <a:endParaRPr lang="en-US" sz="1200" dirty="0">
                        <a:latin typeface="Calibri"/>
                        <a:cs typeface="Calibri"/>
                      </a:endParaRPr>
                    </a:p>
                  </a:txBody>
                  <a:tcPr/>
                </a:tc>
                <a:tc>
                  <a:txBody>
                    <a:bodyPr/>
                    <a:lstStyle/>
                    <a:p>
                      <a:r>
                        <a:rPr lang="en-US" sz="1200" i="1" dirty="0" smtClean="0">
                          <a:latin typeface="Calibri"/>
                          <a:cs typeface="Calibri"/>
                        </a:rPr>
                        <a:t>um, uh, well</a:t>
                      </a:r>
                      <a:endParaRPr lang="en-US" sz="1200" i="1" dirty="0">
                        <a:latin typeface="Calibri"/>
                        <a:cs typeface="Calibri"/>
                      </a:endParaRPr>
                    </a:p>
                  </a:txBody>
                  <a:tcPr/>
                </a:tc>
                <a:tc>
                  <a:txBody>
                    <a:bodyPr/>
                    <a:lstStyle/>
                    <a:p>
                      <a:r>
                        <a:rPr lang="en-US" sz="1200" dirty="0" smtClean="0">
                          <a:solidFill>
                            <a:srgbClr val="000000"/>
                          </a:solidFill>
                          <a:latin typeface="Calibri"/>
                          <a:ea typeface="+mn-ea"/>
                          <a:cs typeface="Calibri"/>
                        </a:rPr>
                        <a:t>head tilt co-occurring w/ word</a:t>
                      </a:r>
                      <a:endParaRPr lang="en-US" sz="1200" dirty="0">
                        <a:latin typeface="Calibri"/>
                        <a:cs typeface="Calibri"/>
                      </a:endParaRPr>
                    </a:p>
                  </a:txBody>
                  <a:tcPr/>
                </a:tc>
              </a:tr>
            </a:tbl>
          </a:graphicData>
        </a:graphic>
      </p:graphicFrame>
      <p:sp>
        <p:nvSpPr>
          <p:cNvPr id="11" name="TextBox 10"/>
          <p:cNvSpPr txBox="1"/>
          <p:nvPr/>
        </p:nvSpPr>
        <p:spPr>
          <a:xfrm>
            <a:off x="3590040" y="762000"/>
            <a:ext cx="1592954" cy="276999"/>
          </a:xfrm>
          <a:prstGeom prst="rect">
            <a:avLst/>
          </a:prstGeom>
          <a:noFill/>
        </p:spPr>
        <p:txBody>
          <a:bodyPr wrap="none" rtlCol="0" anchor="ctr">
            <a:spAutoFit/>
          </a:bodyPr>
          <a:lstStyle/>
          <a:p>
            <a:pPr algn="ctr"/>
            <a:r>
              <a:rPr lang="en-US" sz="1200" dirty="0" smtClean="0">
                <a:latin typeface="Calibri"/>
                <a:cs typeface="Calibri"/>
              </a:rPr>
              <a:t>(</a:t>
            </a:r>
            <a:r>
              <a:rPr lang="en-US" sz="1200" dirty="0" smtClean="0">
                <a:solidFill>
                  <a:srgbClr val="990000"/>
                </a:solidFill>
                <a:latin typeface="Calibri"/>
                <a:cs typeface="Calibri"/>
              </a:rPr>
              <a:t>Lee &amp; Marsella, 2006</a:t>
            </a:r>
            <a:r>
              <a:rPr lang="en-US" sz="1200" dirty="0" smtClean="0">
                <a:latin typeface="Calibri"/>
                <a:cs typeface="Calibri"/>
              </a:rPr>
              <a:t>)</a:t>
            </a:r>
            <a:endParaRPr lang="en-US" sz="1200" dirty="0">
              <a:latin typeface="Calibri"/>
              <a:cs typeface="Calibri"/>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 name="Group 9"/>
          <p:cNvGrpSpPr/>
          <p:nvPr/>
        </p:nvGrpSpPr>
        <p:grpSpPr>
          <a:xfrm>
            <a:off x="2147112" y="1371600"/>
            <a:ext cx="4845772" cy="3276600"/>
            <a:chOff x="2147112" y="1371600"/>
            <a:chExt cx="4845772" cy="3276600"/>
          </a:xfrm>
        </p:grpSpPr>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2147112" y="1371600"/>
              <a:ext cx="4845772" cy="3276600"/>
            </a:xfrm>
            <a:prstGeom prst="rect">
              <a:avLst/>
            </a:prstGeom>
          </p:spPr>
        </p:pic>
        <p:sp>
          <p:nvSpPr>
            <p:cNvPr id="9" name="TextBox 8"/>
            <p:cNvSpPr txBox="1"/>
            <p:nvPr/>
          </p:nvSpPr>
          <p:spPr>
            <a:xfrm>
              <a:off x="5284824" y="3352800"/>
              <a:ext cx="1704388" cy="276999"/>
            </a:xfrm>
            <a:prstGeom prst="rect">
              <a:avLst/>
            </a:prstGeom>
            <a:noFill/>
          </p:spPr>
          <p:txBody>
            <a:bodyPr wrap="none" rtlCol="0">
              <a:spAutoFit/>
            </a:bodyPr>
            <a:lstStyle/>
            <a:p>
              <a:r>
                <a:rPr lang="en-US" sz="1200" dirty="0" smtClean="0">
                  <a:solidFill>
                    <a:srgbClr val="990000"/>
                  </a:solidFill>
                  <a:latin typeface="Calibri"/>
                  <a:cs typeface="Calibri"/>
                </a:rPr>
                <a:t>*</a:t>
              </a:r>
              <a:r>
                <a:rPr lang="en-US" sz="1200" dirty="0" smtClean="0">
                  <a:latin typeface="Calibri"/>
                  <a:cs typeface="Calibri"/>
                </a:rPr>
                <a:t> (</a:t>
              </a:r>
              <a:r>
                <a:rPr lang="en-US" sz="1200" dirty="0" smtClean="0">
                  <a:solidFill>
                    <a:srgbClr val="990000"/>
                  </a:solidFill>
                  <a:latin typeface="Calibri"/>
                  <a:cs typeface="Calibri"/>
                </a:rPr>
                <a:t>Lee &amp; Marsella, 2006</a:t>
              </a:r>
              <a:r>
                <a:rPr lang="en-US" sz="1200" dirty="0" smtClean="0">
                  <a:latin typeface="Calibri"/>
                  <a:cs typeface="Calibri"/>
                </a:rPr>
                <a:t>)</a:t>
              </a:r>
              <a:endParaRPr lang="en-US" sz="1200" dirty="0">
                <a:latin typeface="Calibri"/>
                <a:cs typeface="Calibri"/>
              </a:endParaRPr>
            </a:p>
          </p:txBody>
        </p:sp>
      </p:grpSp>
      <p:sp>
        <p:nvSpPr>
          <p:cNvPr id="2" name="Title 1"/>
          <p:cNvSpPr>
            <a:spLocks noGrp="1"/>
          </p:cNvSpPr>
          <p:nvPr>
            <p:ph type="title"/>
          </p:nvPr>
        </p:nvSpPr>
        <p:spPr/>
        <p:txBody>
          <a:bodyPr/>
          <a:lstStyle/>
          <a:p>
            <a:r>
              <a:rPr lang="en-US" dirty="0" smtClean="0"/>
              <a:t>Robot Activity Servers (RAS)</a:t>
            </a:r>
            <a:endParaRPr lang="en-US" dirty="0"/>
          </a:p>
        </p:txBody>
      </p:sp>
      <p:sp>
        <p:nvSpPr>
          <p:cNvPr id="5" name="Text Placeholder 4"/>
          <p:cNvSpPr>
            <a:spLocks noGrp="1"/>
          </p:cNvSpPr>
          <p:nvPr>
            <p:ph type="body" idx="1"/>
          </p:nvPr>
        </p:nvSpPr>
        <p:spPr>
          <a:xfrm>
            <a:off x="460375" y="3657600"/>
            <a:ext cx="4040188" cy="639762"/>
          </a:xfrm>
        </p:spPr>
        <p:txBody>
          <a:bodyPr/>
          <a:lstStyle/>
          <a:p>
            <a:r>
              <a:rPr lang="en-US" dirty="0" smtClean="0">
                <a:solidFill>
                  <a:srgbClr val="990000"/>
                </a:solidFill>
              </a:rPr>
              <a:t>Verbal RAS</a:t>
            </a:r>
            <a:endParaRPr lang="en-US" dirty="0">
              <a:solidFill>
                <a:srgbClr val="990000"/>
              </a:solidFill>
            </a:endParaRPr>
          </a:p>
        </p:txBody>
      </p:sp>
      <p:sp>
        <p:nvSpPr>
          <p:cNvPr id="6" name="Content Placeholder 5"/>
          <p:cNvSpPr>
            <a:spLocks noGrp="1"/>
          </p:cNvSpPr>
          <p:nvPr>
            <p:ph sz="half" idx="2"/>
          </p:nvPr>
        </p:nvSpPr>
        <p:spPr>
          <a:xfrm>
            <a:off x="457200" y="4267200"/>
            <a:ext cx="4040188" cy="1858963"/>
          </a:xfrm>
        </p:spPr>
        <p:txBody>
          <a:bodyPr>
            <a:normAutofit/>
          </a:bodyPr>
          <a:lstStyle/>
          <a:p>
            <a:pPr lvl="1" eaLnBrk="1" hangingPunct="1">
              <a:lnSpc>
                <a:spcPct val="130000"/>
              </a:lnSpc>
              <a:buClr>
                <a:srgbClr val="970000"/>
              </a:buClr>
            </a:pPr>
            <a:r>
              <a:rPr lang="en-US" sz="1600" dirty="0" smtClean="0"/>
              <a:t>500+ phrases scripted…</a:t>
            </a:r>
          </a:p>
          <a:p>
            <a:pPr lvl="2" eaLnBrk="1" hangingPunct="1">
              <a:lnSpc>
                <a:spcPct val="130000"/>
              </a:lnSpc>
              <a:buClr>
                <a:srgbClr val="970000"/>
              </a:buClr>
            </a:pPr>
            <a:r>
              <a:rPr lang="en-US" sz="1300" dirty="0" smtClean="0"/>
              <a:t>human recorded and text-to-speech</a:t>
            </a:r>
          </a:p>
          <a:p>
            <a:pPr lvl="1" eaLnBrk="1" hangingPunct="1">
              <a:lnSpc>
                <a:spcPct val="130000"/>
              </a:lnSpc>
              <a:buClr>
                <a:srgbClr val="970000"/>
              </a:buClr>
            </a:pPr>
            <a:r>
              <a:rPr lang="en-US" sz="1600" dirty="0" smtClean="0"/>
              <a:t>Words and inflection were specifically chosen to better reflect personality.</a:t>
            </a:r>
          </a:p>
        </p:txBody>
      </p:sp>
      <p:sp>
        <p:nvSpPr>
          <p:cNvPr id="7" name="Text Placeholder 6"/>
          <p:cNvSpPr>
            <a:spLocks noGrp="1"/>
          </p:cNvSpPr>
          <p:nvPr>
            <p:ph type="body" sz="quarter" idx="3"/>
          </p:nvPr>
        </p:nvSpPr>
        <p:spPr>
          <a:xfrm>
            <a:off x="4648200" y="3657600"/>
            <a:ext cx="4041775" cy="639762"/>
          </a:xfrm>
        </p:spPr>
        <p:txBody>
          <a:bodyPr/>
          <a:lstStyle/>
          <a:p>
            <a:r>
              <a:rPr lang="en-US" dirty="0" smtClean="0">
                <a:solidFill>
                  <a:srgbClr val="990000"/>
                </a:solidFill>
              </a:rPr>
              <a:t>Coverbal RAS</a:t>
            </a:r>
            <a:endParaRPr lang="en-US" dirty="0">
              <a:solidFill>
                <a:srgbClr val="990000"/>
              </a:solidFill>
            </a:endParaRPr>
          </a:p>
        </p:txBody>
      </p:sp>
      <p:sp>
        <p:nvSpPr>
          <p:cNvPr id="8" name="Content Placeholder 7"/>
          <p:cNvSpPr>
            <a:spLocks noGrp="1"/>
          </p:cNvSpPr>
          <p:nvPr>
            <p:ph sz="quarter" idx="4"/>
          </p:nvPr>
        </p:nvSpPr>
        <p:spPr>
          <a:xfrm>
            <a:off x="4645025" y="4267200"/>
            <a:ext cx="4041775" cy="1858963"/>
          </a:xfrm>
        </p:spPr>
        <p:txBody>
          <a:bodyPr>
            <a:normAutofit/>
          </a:bodyPr>
          <a:lstStyle/>
          <a:p>
            <a:pPr lvl="1" eaLnBrk="1" hangingPunct="1">
              <a:lnSpc>
                <a:spcPct val="120000"/>
              </a:lnSpc>
              <a:buClr>
                <a:srgbClr val="970000"/>
              </a:buClr>
            </a:pPr>
            <a:r>
              <a:rPr lang="en-US" sz="1600" dirty="0" smtClean="0">
                <a:solidFill>
                  <a:srgbClr val="000000"/>
                </a:solidFill>
              </a:rPr>
              <a:t>Phrases parsed and annotated using a reduced set of NVBGenerator</a:t>
            </a:r>
            <a:r>
              <a:rPr lang="en-US" sz="1600" dirty="0" smtClean="0">
                <a:solidFill>
                  <a:srgbClr val="990000"/>
                </a:solidFill>
              </a:rPr>
              <a:t>*</a:t>
            </a:r>
            <a:r>
              <a:rPr lang="en-US" sz="1600" dirty="0" smtClean="0">
                <a:solidFill>
                  <a:srgbClr val="000000"/>
                </a:solidFill>
              </a:rPr>
              <a:t> rules…</a:t>
            </a:r>
          </a:p>
        </p:txBody>
      </p:sp>
      <p:sp>
        <p:nvSpPr>
          <p:cNvPr id="10" name="Content Placeholder 7"/>
          <p:cNvSpPr txBox="1">
            <a:spLocks/>
          </p:cNvSpPr>
          <p:nvPr/>
        </p:nvSpPr>
        <p:spPr bwMode="auto">
          <a:xfrm>
            <a:off x="4648200" y="4898961"/>
            <a:ext cx="4041775" cy="1197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62500" lnSpcReduction="20000"/>
          </a:bodyPr>
          <a:lstStyle/>
          <a:p>
            <a:pPr marL="403225" marR="0" lvl="1" indent="-285750" algn="l" defTabSz="914400" rtl="0" eaLnBrk="1" fontAlgn="base" latinLnBrk="0" hangingPunct="1">
              <a:lnSpc>
                <a:spcPct val="140000"/>
              </a:lnSpc>
              <a:spcBef>
                <a:spcPct val="20000"/>
              </a:spcBef>
              <a:spcAft>
                <a:spcPct val="0"/>
              </a:spcAft>
              <a:buClr>
                <a:srgbClr val="970000"/>
              </a:buClr>
              <a:buSzPct val="130000"/>
              <a:buFont typeface="Times" charset="0"/>
              <a:buChar char="•"/>
              <a:tabLst/>
              <a:defRPr/>
            </a:pPr>
            <a:r>
              <a:rPr kumimoji="0" lang="en-US" sz="2560" b="0" i="0" u="none" strike="noStrike" kern="0" cap="none" spc="0" normalizeH="0" baseline="0" noProof="0" dirty="0" smtClean="0">
                <a:ln>
                  <a:noFill/>
                </a:ln>
                <a:solidFill>
                  <a:srgbClr val="990000"/>
                </a:solidFill>
                <a:effectLst/>
                <a:uLnTx/>
                <a:uFillTx/>
                <a:latin typeface="Calibri"/>
                <a:ea typeface="ＭＳ Ｐゴシック" charset="-128"/>
                <a:cs typeface="Calibri"/>
              </a:rPr>
              <a:t>No word timing </a:t>
            </a:r>
            <a:r>
              <a:rPr lang="en-US" sz="2560" kern="0" dirty="0" smtClean="0">
                <a:solidFill>
                  <a:srgbClr val="990000"/>
                </a:solidFill>
                <a:latin typeface="Calibri"/>
                <a:ea typeface="ＭＳ Ｐゴシック" charset="-128"/>
                <a:cs typeface="Calibri"/>
              </a:rPr>
              <a:t>in</a:t>
            </a:r>
            <a:r>
              <a:rPr kumimoji="0" lang="en-US" sz="2560" b="0" i="0" u="none" strike="noStrike" kern="0" cap="none" spc="0" normalizeH="0" baseline="0" noProof="0" dirty="0" smtClean="0">
                <a:ln>
                  <a:noFill/>
                </a:ln>
                <a:solidFill>
                  <a:srgbClr val="990000"/>
                </a:solidFill>
                <a:effectLst/>
                <a:uLnTx/>
                <a:uFillTx/>
                <a:latin typeface="Calibri"/>
                <a:ea typeface="ＭＳ Ｐゴシック" charset="-128"/>
                <a:cs typeface="Calibri"/>
              </a:rPr>
              <a:t> phrases means no synchronization of gestures to words…</a:t>
            </a:r>
          </a:p>
          <a:p>
            <a:pPr marL="746125" marR="0" lvl="2" indent="-228600" algn="l" defTabSz="914400" rtl="0" eaLnBrk="0" fontAlgn="base" latinLnBrk="0" hangingPunct="0">
              <a:lnSpc>
                <a:spcPct val="140000"/>
              </a:lnSpc>
              <a:spcBef>
                <a:spcPct val="20000"/>
              </a:spcBef>
              <a:spcAft>
                <a:spcPct val="0"/>
              </a:spcAft>
              <a:buClrTx/>
              <a:buSzPct val="130000"/>
              <a:buFont typeface="Times" charset="0"/>
              <a:buChar char="•"/>
              <a:tabLst/>
              <a:defRPr/>
            </a:pPr>
            <a:r>
              <a:rPr kumimoji="0" lang="en-US" sz="2080" b="0" i="0" u="none" strike="noStrike" kern="0" cap="none" spc="0" normalizeH="0" baseline="0" noProof="0" dirty="0" smtClean="0">
                <a:ln>
                  <a:noFill/>
                </a:ln>
                <a:solidFill>
                  <a:srgbClr val="990000"/>
                </a:solidFill>
                <a:effectLst/>
                <a:uLnTx/>
                <a:uFillTx/>
                <a:latin typeface="Calibri"/>
                <a:ea typeface="ＭＳ Ｐゴシック" charset="-128"/>
                <a:cs typeface="Calibri"/>
              </a:rPr>
              <a:t>... so behavior is limited to phrase </a:t>
            </a:r>
            <a:r>
              <a:rPr lang="en-US" sz="2080" kern="0" dirty="0" smtClean="0">
                <a:solidFill>
                  <a:srgbClr val="990000"/>
                </a:solidFill>
                <a:latin typeface="Calibri"/>
                <a:ea typeface="ＭＳ Ｐゴシック" charset="-128"/>
                <a:cs typeface="Calibri"/>
              </a:rPr>
              <a:t>“</a:t>
            </a:r>
            <a:r>
              <a:rPr kumimoji="0" lang="en-US" sz="2080" b="0" i="0" u="none" strike="noStrike" kern="0" cap="none" spc="0" normalizeH="0" baseline="0" noProof="0" dirty="0" smtClean="0">
                <a:ln>
                  <a:noFill/>
                </a:ln>
                <a:solidFill>
                  <a:srgbClr val="990000"/>
                </a:solidFill>
                <a:effectLst/>
                <a:uLnTx/>
                <a:uFillTx/>
                <a:latin typeface="Calibri"/>
                <a:ea typeface="ＭＳ Ｐゴシック" charset="-128"/>
                <a:cs typeface="Calibri"/>
              </a:rPr>
              <a:t>valence”…</a:t>
            </a:r>
            <a:endParaRPr kumimoji="0" lang="en-US" sz="2080" b="0" i="0" u="none" strike="noStrike" kern="0" cap="none" spc="0" normalizeH="0" baseline="0" noProof="0" dirty="0">
              <a:ln>
                <a:noFill/>
              </a:ln>
              <a:solidFill>
                <a:srgbClr val="990000"/>
              </a:solidFill>
              <a:effectLst/>
              <a:uLnTx/>
              <a:uFillTx/>
              <a:latin typeface="Calibri"/>
              <a:ea typeface="ＭＳ Ｐゴシック" charset="-128"/>
              <a:cs typeface="Calibri"/>
            </a:endParaRPr>
          </a:p>
        </p:txBody>
      </p:sp>
      <p:sp>
        <p:nvSpPr>
          <p:cNvPr id="13" name="Content Placeholder 5"/>
          <p:cNvSpPr txBox="1">
            <a:spLocks/>
          </p:cNvSpPr>
          <p:nvPr/>
        </p:nvSpPr>
        <p:spPr bwMode="auto">
          <a:xfrm>
            <a:off x="455612" y="5611780"/>
            <a:ext cx="4040188" cy="4842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403225" marR="0" lvl="1" indent="-285750" algn="l" defTabSz="914400" rtl="0" eaLnBrk="1" fontAlgn="base" latinLnBrk="0" hangingPunct="1">
              <a:lnSpc>
                <a:spcPct val="130000"/>
              </a:lnSpc>
              <a:spcBef>
                <a:spcPct val="20000"/>
              </a:spcBef>
              <a:spcAft>
                <a:spcPct val="0"/>
              </a:spcAft>
              <a:buClr>
                <a:srgbClr val="970000"/>
              </a:buClr>
              <a:buSzPct val="130000"/>
              <a:buFont typeface="Times" charset="0"/>
              <a:buChar char="•"/>
              <a:tabLst/>
              <a:defRPr/>
            </a:pPr>
            <a:r>
              <a:rPr kumimoji="0" lang="en-US" sz="1600" b="0" i="0" u="none" strike="noStrike" kern="0" cap="none" spc="0" normalizeH="0" baseline="0" noProof="0" dirty="0" smtClean="0">
                <a:ln>
                  <a:noFill/>
                </a:ln>
                <a:solidFill>
                  <a:srgbClr val="990000"/>
                </a:solidFill>
                <a:effectLst/>
                <a:uLnTx/>
                <a:uFillTx/>
                <a:latin typeface="Calibri"/>
                <a:ea typeface="ＭＳ Ｐゴシック" charset="-128"/>
                <a:cs typeface="Calibri"/>
              </a:rPr>
              <a:t>Initially, no word timing </a:t>
            </a:r>
            <a:r>
              <a:rPr lang="en-US" sz="1600" kern="0" dirty="0" smtClean="0">
                <a:solidFill>
                  <a:srgbClr val="990000"/>
                </a:solidFill>
                <a:latin typeface="Calibri"/>
                <a:ea typeface="ＭＳ Ｐゴシック" charset="-128"/>
                <a:cs typeface="Calibri"/>
              </a:rPr>
              <a:t>in </a:t>
            </a:r>
            <a:r>
              <a:rPr kumimoji="0" lang="en-US" sz="1600" b="0" i="0" u="none" strike="noStrike" kern="0" cap="none" spc="0" normalizeH="0" baseline="0" noProof="0" dirty="0" smtClean="0">
                <a:ln>
                  <a:noFill/>
                </a:ln>
                <a:solidFill>
                  <a:srgbClr val="990000"/>
                </a:solidFill>
                <a:effectLst/>
                <a:uLnTx/>
                <a:uFillTx/>
                <a:latin typeface="Calibri"/>
                <a:ea typeface="ＭＳ Ｐゴシック" charset="-128"/>
                <a:cs typeface="Calibri"/>
              </a:rPr>
              <a:t>phrases…</a:t>
            </a:r>
          </a:p>
        </p:txBody>
      </p:sp>
      <p:sp>
        <p:nvSpPr>
          <p:cNvPr id="12" name="Rectangle 11"/>
          <p:cNvSpPr/>
          <p:nvPr/>
        </p:nvSpPr>
        <p:spPr bwMode="auto">
          <a:xfrm>
            <a:off x="4255105" y="1600200"/>
            <a:ext cx="762000" cy="152400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14" name="Rectangle 13"/>
          <p:cNvSpPr/>
          <p:nvPr/>
        </p:nvSpPr>
        <p:spPr bwMode="auto">
          <a:xfrm>
            <a:off x="5041295" y="1600200"/>
            <a:ext cx="762000" cy="1524000"/>
          </a:xfrm>
          <a:prstGeom prst="rect">
            <a:avLst/>
          </a:prstGeom>
          <a:no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2" grpId="0" animBg="1"/>
      <p:bldP spid="14"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smtClean="0"/>
              <a:t>Phrase Valence</a:t>
            </a:r>
            <a:endParaRPr lang="en-US" dirty="0"/>
          </a:p>
        </p:txBody>
      </p:sp>
      <p:sp>
        <p:nvSpPr>
          <p:cNvPr id="259075" name="Rectangle 3"/>
          <p:cNvSpPr>
            <a:spLocks noGrp="1" noChangeArrowheads="1"/>
          </p:cNvSpPr>
          <p:nvPr>
            <p:ph type="body" idx="1"/>
          </p:nvPr>
        </p:nvSpPr>
        <p:spPr/>
        <p:txBody>
          <a:bodyPr/>
          <a:lstStyle/>
          <a:p>
            <a:endParaRPr lang="en-US" sz="1600" b="1" i="1" dirty="0">
              <a:solidFill>
                <a:schemeClr val="tx2"/>
              </a:solidFill>
              <a:latin typeface="Times New Roman" charset="0"/>
            </a:endParaRPr>
          </a:p>
          <a:p>
            <a:endParaRPr lang="en-US" sz="1600" b="1" i="1" dirty="0" smtClean="0">
              <a:solidFill>
                <a:schemeClr val="tx2"/>
              </a:solidFill>
              <a:latin typeface="Times New Roman" charset="0"/>
            </a:endParaRPr>
          </a:p>
          <a:p>
            <a:endParaRPr lang="en-US" sz="1600" b="1" i="1" dirty="0" smtClean="0">
              <a:solidFill>
                <a:schemeClr val="tx2"/>
              </a:solidFill>
              <a:latin typeface="Times New Roman" charset="0"/>
            </a:endParaRPr>
          </a:p>
          <a:p>
            <a:endParaRPr lang="en-US" sz="1600" b="1" i="1" dirty="0" smtClean="0">
              <a:solidFill>
                <a:schemeClr val="tx2"/>
              </a:solidFill>
              <a:latin typeface="Times New Roman" charset="0"/>
            </a:endParaRPr>
          </a:p>
          <a:p>
            <a:r>
              <a:rPr lang="en-US" sz="1600" b="1" i="1" dirty="0" smtClean="0">
                <a:solidFill>
                  <a:schemeClr val="tx2"/>
                </a:solidFill>
                <a:latin typeface="Times New Roman" charset="0"/>
              </a:rPr>
              <a:t>v</a:t>
            </a:r>
            <a:r>
              <a:rPr lang="en-US" sz="1600" b="1" i="1" baseline="-25000" dirty="0" smtClean="0">
                <a:solidFill>
                  <a:schemeClr val="tx2"/>
                </a:solidFill>
                <a:latin typeface="Times New Roman" charset="0"/>
              </a:rPr>
              <a:t>i</a:t>
            </a:r>
            <a:r>
              <a:rPr lang="en-US" sz="1600" dirty="0" smtClean="0"/>
              <a:t> : </a:t>
            </a:r>
            <a:r>
              <a:rPr lang="en-US" sz="1600" i="1" dirty="0" smtClean="0"/>
              <a:t>weighted rule</a:t>
            </a:r>
            <a:r>
              <a:rPr lang="en-US" sz="1600" dirty="0" smtClean="0"/>
              <a:t> </a:t>
            </a:r>
            <a:r>
              <a:rPr lang="en-US" sz="1600" i="1" dirty="0"/>
              <a:t>valence</a:t>
            </a:r>
            <a:r>
              <a:rPr lang="en-US" sz="1600" dirty="0"/>
              <a:t> (based on</a:t>
            </a:r>
            <a:r>
              <a:rPr lang="en-US" sz="1600" dirty="0" smtClean="0"/>
              <a:t> words </a:t>
            </a:r>
            <a:r>
              <a:rPr lang="en-US" sz="1600" dirty="0"/>
              <a:t>affected</a:t>
            </a:r>
            <a:r>
              <a:rPr lang="en-US" sz="1600" dirty="0" smtClean="0"/>
              <a:t>)</a:t>
            </a:r>
          </a:p>
          <a:p>
            <a:r>
              <a:rPr lang="en-US" sz="1600" b="1" i="1" dirty="0" smtClean="0">
                <a:solidFill>
                  <a:schemeClr val="tx2"/>
                </a:solidFill>
                <a:latin typeface="Times New Roman" charset="0"/>
              </a:rPr>
              <a:t>V</a:t>
            </a:r>
            <a:r>
              <a:rPr lang="en-US" sz="1600" b="1" i="1" baseline="-25000" dirty="0" smtClean="0">
                <a:solidFill>
                  <a:schemeClr val="tx2"/>
                </a:solidFill>
                <a:latin typeface="Times New Roman" charset="0"/>
              </a:rPr>
              <a:t>i</a:t>
            </a:r>
            <a:r>
              <a:rPr lang="en-US" sz="1600" dirty="0" smtClean="0"/>
              <a:t> : </a:t>
            </a:r>
            <a:r>
              <a:rPr lang="en-US" sz="1600" i="1" dirty="0" smtClean="0"/>
              <a:t>rule valence</a:t>
            </a:r>
            <a:r>
              <a:rPr lang="en-US" sz="1600" dirty="0" smtClean="0"/>
              <a:t> (</a:t>
            </a:r>
            <a:r>
              <a:rPr lang="en-US" sz="1600" dirty="0" smtClean="0">
                <a:solidFill>
                  <a:srgbClr val="990000"/>
                </a:solidFill>
              </a:rPr>
              <a:t>Kim &amp; Hovy, 2004</a:t>
            </a:r>
            <a:r>
              <a:rPr lang="en-US" sz="1600" dirty="0" smtClean="0"/>
              <a:t>; for this implementation, +1, -1, or 0) </a:t>
            </a:r>
          </a:p>
          <a:p>
            <a:r>
              <a:rPr lang="en-US" sz="1600" b="1" i="1" dirty="0" smtClean="0">
                <a:solidFill>
                  <a:schemeClr val="tx2"/>
                </a:solidFill>
                <a:latin typeface="Times New Roman" charset="0"/>
              </a:rPr>
              <a:t>P</a:t>
            </a:r>
            <a:r>
              <a:rPr lang="en-US" sz="1600" b="1" i="1" baseline="-25000" dirty="0" smtClean="0">
                <a:solidFill>
                  <a:schemeClr val="tx2"/>
                </a:solidFill>
                <a:latin typeface="Times New Roman" charset="0"/>
              </a:rPr>
              <a:t>i</a:t>
            </a:r>
            <a:r>
              <a:rPr lang="en-US" sz="1600" dirty="0" smtClean="0"/>
              <a:t> : </a:t>
            </a:r>
            <a:r>
              <a:rPr lang="en-US" sz="1600" i="1" dirty="0" smtClean="0"/>
              <a:t>rule priority</a:t>
            </a:r>
            <a:r>
              <a:rPr lang="en-US" sz="1600" dirty="0" smtClean="0"/>
              <a:t> (</a:t>
            </a:r>
            <a:r>
              <a:rPr lang="en-US" sz="1600" dirty="0" smtClean="0">
                <a:solidFill>
                  <a:srgbClr val="990000"/>
                </a:solidFill>
              </a:rPr>
              <a:t>Lee &amp; Marsella, 2006</a:t>
            </a:r>
            <a:r>
              <a:rPr lang="en-US" sz="1600" dirty="0" smtClean="0"/>
              <a:t>; lower value = higher priority)</a:t>
            </a:r>
          </a:p>
          <a:p>
            <a:r>
              <a:rPr lang="en-US" sz="1600" b="1" i="1" dirty="0" smtClean="0">
                <a:solidFill>
                  <a:schemeClr val="tx2"/>
                </a:solidFill>
                <a:latin typeface="Times New Roman" charset="0"/>
              </a:rPr>
              <a:t>n</a:t>
            </a:r>
            <a:r>
              <a:rPr lang="en-US" sz="1600" b="1" i="1" baseline="-25000" dirty="0" smtClean="0">
                <a:solidFill>
                  <a:schemeClr val="tx2"/>
                </a:solidFill>
                <a:latin typeface="Times New Roman" charset="0"/>
              </a:rPr>
              <a:t>i</a:t>
            </a:r>
            <a:r>
              <a:rPr lang="en-US" sz="1600" dirty="0" smtClean="0"/>
              <a:t> : </a:t>
            </a:r>
            <a:r>
              <a:rPr lang="en-US" sz="1600" i="1" dirty="0"/>
              <a:t>number of words affected</a:t>
            </a:r>
            <a:r>
              <a:rPr lang="en-US" sz="1600" dirty="0"/>
              <a:t> by</a:t>
            </a:r>
            <a:r>
              <a:rPr lang="en-US" sz="1600" dirty="0" smtClean="0"/>
              <a:t> behavior (if throughout, </a:t>
            </a:r>
            <a:r>
              <a:rPr lang="en-US" sz="1600" b="1" i="1" dirty="0" smtClean="0">
                <a:latin typeface="Times New Roman" charset="0"/>
              </a:rPr>
              <a:t>n</a:t>
            </a:r>
            <a:r>
              <a:rPr lang="en-US" sz="1600" b="1" i="1" baseline="-25000" dirty="0" smtClean="0">
                <a:latin typeface="Times New Roman" charset="0"/>
              </a:rPr>
              <a:t>i</a:t>
            </a:r>
            <a:r>
              <a:rPr lang="en-US" sz="1600" b="1" dirty="0" smtClean="0">
                <a:latin typeface="Times New Roman" charset="0"/>
              </a:rPr>
              <a:t> = </a:t>
            </a:r>
            <a:r>
              <a:rPr lang="en-US" sz="1600" b="1" i="1" dirty="0" smtClean="0">
                <a:latin typeface="Times New Roman" charset="0"/>
              </a:rPr>
              <a:t>N</a:t>
            </a:r>
            <a:r>
              <a:rPr lang="en-US" sz="1600" dirty="0" smtClean="0"/>
              <a:t>; if co-occurring, </a:t>
            </a:r>
            <a:r>
              <a:rPr lang="en-US" sz="1600" b="1" i="1" dirty="0" smtClean="0">
                <a:latin typeface="Times New Roman" charset="0"/>
              </a:rPr>
              <a:t>n</a:t>
            </a:r>
            <a:r>
              <a:rPr lang="en-US" sz="1600" b="1" i="1" baseline="-25000" dirty="0" smtClean="0">
                <a:latin typeface="Times New Roman" charset="0"/>
              </a:rPr>
              <a:t>i</a:t>
            </a:r>
            <a:r>
              <a:rPr lang="en-US" sz="1600" b="1" dirty="0" smtClean="0">
                <a:latin typeface="Times New Roman" charset="0"/>
              </a:rPr>
              <a:t> = 1 or more</a:t>
            </a:r>
            <a:r>
              <a:rPr lang="en-US" sz="1600" dirty="0" smtClean="0"/>
              <a:t>)</a:t>
            </a:r>
          </a:p>
          <a:p>
            <a:r>
              <a:rPr lang="en-US" sz="1600" b="1" i="1" dirty="0" smtClean="0">
                <a:solidFill>
                  <a:schemeClr val="tx2"/>
                </a:solidFill>
                <a:latin typeface="Times New Roman" charset="0"/>
              </a:rPr>
              <a:t>N</a:t>
            </a:r>
            <a:r>
              <a:rPr lang="en-US" sz="1600" dirty="0" smtClean="0"/>
              <a:t> : </a:t>
            </a:r>
            <a:r>
              <a:rPr lang="en-US" sz="1600" i="1" dirty="0"/>
              <a:t>number of </a:t>
            </a:r>
            <a:r>
              <a:rPr lang="en-US" sz="1600" i="1" dirty="0" smtClean="0"/>
              <a:t>words</a:t>
            </a:r>
            <a:r>
              <a:rPr lang="en-US" sz="1600" dirty="0" smtClean="0"/>
              <a:t> in the phrase</a:t>
            </a:r>
          </a:p>
          <a:p>
            <a:r>
              <a:rPr lang="en-US" sz="1600" b="1" i="1" dirty="0" smtClean="0">
                <a:solidFill>
                  <a:schemeClr val="tx2"/>
                </a:solidFill>
                <a:latin typeface="Times New Roman" charset="0"/>
              </a:rPr>
              <a:t>m</a:t>
            </a:r>
            <a:r>
              <a:rPr lang="en-US" sz="1600" dirty="0" smtClean="0"/>
              <a:t> : </a:t>
            </a:r>
            <a:r>
              <a:rPr lang="en-US" sz="1600" i="1" dirty="0" smtClean="0"/>
              <a:t>number of rules</a:t>
            </a:r>
            <a:r>
              <a:rPr lang="en-US" sz="1600" dirty="0" smtClean="0"/>
              <a:t> applied to the phrase</a:t>
            </a:r>
          </a:p>
          <a:p>
            <a:r>
              <a:rPr lang="en-US" sz="1600" b="1" i="1" dirty="0" smtClean="0">
                <a:solidFill>
                  <a:schemeClr val="tx2"/>
                </a:solidFill>
                <a:latin typeface="Times New Roman" charset="0"/>
              </a:rPr>
              <a:t>V*</a:t>
            </a:r>
            <a:r>
              <a:rPr lang="en-US" sz="1600" dirty="0" smtClean="0"/>
              <a:t> : </a:t>
            </a:r>
            <a:r>
              <a:rPr lang="en-US" sz="1600" i="1" dirty="0" smtClean="0"/>
              <a:t>overall phrase valence</a:t>
            </a:r>
            <a:endParaRPr lang="en-US" sz="1600" dirty="0" smtClean="0"/>
          </a:p>
        </p:txBody>
      </p:sp>
      <p:grpSp>
        <p:nvGrpSpPr>
          <p:cNvPr id="87" name="Group 86"/>
          <p:cNvGrpSpPr/>
          <p:nvPr/>
        </p:nvGrpSpPr>
        <p:grpSpPr>
          <a:xfrm>
            <a:off x="304800" y="1371600"/>
            <a:ext cx="2286000" cy="1600200"/>
            <a:chOff x="152400" y="1371600"/>
            <a:chExt cx="2286000" cy="1600200"/>
          </a:xfrm>
        </p:grpSpPr>
        <p:sp>
          <p:nvSpPr>
            <p:cNvPr id="82" name="Rectangle 81"/>
            <p:cNvSpPr/>
            <p:nvPr/>
          </p:nvSpPr>
          <p:spPr bwMode="auto">
            <a:xfrm>
              <a:off x="152400" y="1371600"/>
              <a:ext cx="2286000" cy="1600200"/>
            </a:xfrm>
            <a:prstGeom prst="rect">
              <a:avLst/>
            </a:prstGeom>
            <a:solidFill>
              <a:schemeClr val="bg1"/>
            </a:solidFill>
            <a:ln w="28575"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990000"/>
                  </a:solidFill>
                  <a:effectLst/>
                  <a:latin typeface="Calibri"/>
                  <a:cs typeface="Calibri"/>
                </a:rPr>
                <a:t>Weighted:</a:t>
              </a:r>
              <a:endParaRPr kumimoji="0" lang="en-US" sz="1800" b="0" i="0" u="none" strike="noStrike" cap="none" normalizeH="0" baseline="0" dirty="0">
                <a:ln>
                  <a:noFill/>
                </a:ln>
                <a:solidFill>
                  <a:srgbClr val="990000"/>
                </a:solidFill>
                <a:effectLst/>
                <a:latin typeface="Calibri"/>
                <a:cs typeface="Calibri"/>
              </a:endParaRPr>
            </a:p>
          </p:txBody>
        </p:sp>
        <p:grpSp>
          <p:nvGrpSpPr>
            <p:cNvPr id="3" name="Group 5"/>
            <p:cNvGrpSpPr>
              <a:grpSpLocks/>
            </p:cNvGrpSpPr>
            <p:nvPr/>
          </p:nvGrpSpPr>
          <p:grpSpPr bwMode="auto">
            <a:xfrm>
              <a:off x="228600" y="1752600"/>
              <a:ext cx="1727200" cy="762000"/>
              <a:chOff x="736" y="3504"/>
              <a:chExt cx="1088" cy="480"/>
            </a:xfrm>
          </p:grpSpPr>
          <p:sp>
            <p:nvSpPr>
              <p:cNvPr id="259078" name="Rectangle 6"/>
              <p:cNvSpPr>
                <a:spLocks noChangeArrowheads="1"/>
              </p:cNvSpPr>
              <p:nvPr/>
            </p:nvSpPr>
            <p:spPr bwMode="auto">
              <a:xfrm>
                <a:off x="736"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i="1" dirty="0">
                    <a:latin typeface="Times New Roman" charset="0"/>
                  </a:rPr>
                  <a:t>v</a:t>
                </a:r>
                <a:r>
                  <a:rPr lang="en-US" sz="1800" b="1" i="1" baseline="-25000" dirty="0">
                    <a:latin typeface="Times New Roman" charset="0"/>
                  </a:rPr>
                  <a:t>i</a:t>
                </a:r>
                <a:r>
                  <a:rPr lang="en-US" sz="1800" b="1" dirty="0">
                    <a:latin typeface="Times New Roman" charset="0"/>
                  </a:rPr>
                  <a:t> =</a:t>
                </a:r>
                <a:endParaRPr lang="en-US" sz="1800" dirty="0">
                  <a:latin typeface="Times New Roman" charset="0"/>
                </a:endParaRPr>
              </a:p>
            </p:txBody>
          </p:sp>
          <p:grpSp>
            <p:nvGrpSpPr>
              <p:cNvPr id="4" name="Group 7"/>
              <p:cNvGrpSpPr>
                <a:grpSpLocks/>
              </p:cNvGrpSpPr>
              <p:nvPr/>
            </p:nvGrpSpPr>
            <p:grpSpPr bwMode="auto">
              <a:xfrm>
                <a:off x="1248" y="3504"/>
                <a:ext cx="576" cy="480"/>
                <a:chOff x="1248" y="3504"/>
                <a:chExt cx="576" cy="480"/>
              </a:xfrm>
            </p:grpSpPr>
            <p:sp>
              <p:nvSpPr>
                <p:cNvPr id="259080" name="Rectangle 8"/>
                <p:cNvSpPr>
                  <a:spLocks noChangeArrowheads="1"/>
                </p:cNvSpPr>
                <p:nvPr/>
              </p:nvSpPr>
              <p:spPr bwMode="auto">
                <a:xfrm>
                  <a:off x="1248" y="3504"/>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r>
                    <a:rPr lang="en-US" sz="1800" b="1" dirty="0">
                      <a:latin typeface="Times New Roman" charset="0"/>
                    </a:rPr>
                    <a:t> </a:t>
                  </a: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sp>
              <p:nvSpPr>
                <p:cNvPr id="259081" name="Rectangle 9"/>
                <p:cNvSpPr>
                  <a:spLocks noChangeArrowheads="1"/>
                </p:cNvSpPr>
                <p:nvPr/>
              </p:nvSpPr>
              <p:spPr bwMode="auto">
                <a:xfrm>
                  <a:off x="1248" y="3770"/>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dirty="0">
                      <a:latin typeface="Times New Roman" charset="0"/>
                    </a:rPr>
                    <a:t> </a:t>
                  </a:r>
                  <a:r>
                    <a:rPr lang="en-US" sz="1800" b="1" i="1" dirty="0">
                      <a:latin typeface="Times New Roman" charset="0"/>
                    </a:rPr>
                    <a:t>P</a:t>
                  </a:r>
                  <a:r>
                    <a:rPr lang="en-US" sz="1800" b="1" i="1" baseline="-25000" dirty="0">
                      <a:latin typeface="Times New Roman" charset="0"/>
                    </a:rPr>
                    <a:t>i</a:t>
                  </a:r>
                  <a:endParaRPr lang="en-US" sz="1800" i="1" dirty="0">
                    <a:latin typeface="Times New Roman" charset="0"/>
                  </a:endParaRPr>
                </a:p>
              </p:txBody>
            </p:sp>
            <p:sp>
              <p:nvSpPr>
                <p:cNvPr id="259082" name="Line 10"/>
                <p:cNvSpPr>
                  <a:spLocks noChangeShapeType="1"/>
                </p:cNvSpPr>
                <p:nvPr/>
              </p:nvSpPr>
              <p:spPr bwMode="auto">
                <a:xfrm>
                  <a:off x="1328" y="3744"/>
                  <a:ext cx="43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grpSp>
      <p:grpSp>
        <p:nvGrpSpPr>
          <p:cNvPr id="86" name="Group 85"/>
          <p:cNvGrpSpPr/>
          <p:nvPr/>
        </p:nvGrpSpPr>
        <p:grpSpPr>
          <a:xfrm>
            <a:off x="3124200" y="1371600"/>
            <a:ext cx="5715000" cy="1600200"/>
            <a:chOff x="2819400" y="1371600"/>
            <a:chExt cx="5715000" cy="1600200"/>
          </a:xfrm>
        </p:grpSpPr>
        <p:sp>
          <p:nvSpPr>
            <p:cNvPr id="85" name="Rectangle 84"/>
            <p:cNvSpPr/>
            <p:nvPr/>
          </p:nvSpPr>
          <p:spPr bwMode="auto">
            <a:xfrm>
              <a:off x="2895600" y="1371600"/>
              <a:ext cx="5638800" cy="1600200"/>
            </a:xfrm>
            <a:prstGeom prst="rect">
              <a:avLst/>
            </a:prstGeom>
            <a:solidFill>
              <a:schemeClr val="bg1"/>
            </a:solidFill>
            <a:ln w="28575"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990000"/>
                  </a:solidFill>
                  <a:effectLst/>
                  <a:latin typeface="Calibri"/>
                  <a:cs typeface="Calibri"/>
                </a:rPr>
                <a:t>Overall:</a:t>
              </a:r>
              <a:endParaRPr kumimoji="0" lang="en-US" sz="1800" b="0" i="0" u="none" strike="noStrike" cap="none" normalizeH="0" baseline="0" dirty="0">
                <a:ln>
                  <a:noFill/>
                </a:ln>
                <a:solidFill>
                  <a:srgbClr val="990000"/>
                </a:solidFill>
                <a:effectLst/>
                <a:latin typeface="Calibri"/>
                <a:cs typeface="Calibri"/>
              </a:endParaRPr>
            </a:p>
          </p:txBody>
        </p:sp>
        <p:grpSp>
          <p:nvGrpSpPr>
            <p:cNvPr id="109" name="Group 108"/>
            <p:cNvGrpSpPr/>
            <p:nvPr/>
          </p:nvGrpSpPr>
          <p:grpSpPr>
            <a:xfrm>
              <a:off x="2819400" y="1371600"/>
              <a:ext cx="5344099" cy="1524000"/>
              <a:chOff x="1397000" y="1371600"/>
              <a:chExt cx="5344099" cy="1524000"/>
            </a:xfrm>
          </p:grpSpPr>
          <p:grpSp>
            <p:nvGrpSpPr>
              <p:cNvPr id="7" name="Group 13"/>
              <p:cNvGrpSpPr>
                <a:grpSpLocks/>
              </p:cNvGrpSpPr>
              <p:nvPr/>
            </p:nvGrpSpPr>
            <p:grpSpPr bwMode="auto">
              <a:xfrm>
                <a:off x="1397000" y="1371600"/>
                <a:ext cx="3708400" cy="1524000"/>
                <a:chOff x="1104" y="3264"/>
                <a:chExt cx="2336" cy="960"/>
              </a:xfrm>
            </p:grpSpPr>
            <p:grpSp>
              <p:nvGrpSpPr>
                <p:cNvPr id="8" name="Group 14"/>
                <p:cNvGrpSpPr>
                  <a:grpSpLocks/>
                </p:cNvGrpSpPr>
                <p:nvPr/>
              </p:nvGrpSpPr>
              <p:grpSpPr bwMode="auto">
                <a:xfrm>
                  <a:off x="1104" y="3264"/>
                  <a:ext cx="1344" cy="960"/>
                  <a:chOff x="1104" y="3264"/>
                  <a:chExt cx="1344" cy="960"/>
                </a:xfrm>
              </p:grpSpPr>
              <p:sp>
                <p:nvSpPr>
                  <p:cNvPr id="259087" name="Rectangle 15"/>
                  <p:cNvSpPr>
                    <a:spLocks noChangeArrowheads="1"/>
                  </p:cNvSpPr>
                  <p:nvPr/>
                </p:nvSpPr>
                <p:spPr bwMode="auto">
                  <a:xfrm>
                    <a:off x="1104"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i="1" dirty="0">
                        <a:latin typeface="Times New Roman" charset="0"/>
                      </a:rPr>
                      <a:t>V*</a:t>
                    </a:r>
                    <a:r>
                      <a:rPr lang="en-US" sz="1800" b="1" dirty="0">
                        <a:latin typeface="Times New Roman" charset="0"/>
                      </a:rPr>
                      <a:t> =</a:t>
                    </a:r>
                    <a:endParaRPr lang="en-US" sz="1800" dirty="0">
                      <a:latin typeface="Times New Roman" charset="0"/>
                    </a:endParaRPr>
                  </a:p>
                </p:txBody>
              </p:sp>
              <p:grpSp>
                <p:nvGrpSpPr>
                  <p:cNvPr id="9" name="Group 16"/>
                  <p:cNvGrpSpPr>
                    <a:grpSpLocks/>
                  </p:cNvGrpSpPr>
                  <p:nvPr/>
                </p:nvGrpSpPr>
                <p:grpSpPr bwMode="auto">
                  <a:xfrm>
                    <a:off x="1688" y="3264"/>
                    <a:ext cx="760" cy="960"/>
                    <a:chOff x="1688" y="3264"/>
                    <a:chExt cx="760" cy="960"/>
                  </a:xfrm>
                </p:grpSpPr>
                <p:grpSp>
                  <p:nvGrpSpPr>
                    <p:cNvPr id="10" name="Group 17"/>
                    <p:cNvGrpSpPr>
                      <a:grpSpLocks/>
                    </p:cNvGrpSpPr>
                    <p:nvPr/>
                  </p:nvGrpSpPr>
                  <p:grpSpPr bwMode="auto">
                    <a:xfrm>
                      <a:off x="1816" y="3264"/>
                      <a:ext cx="504" cy="490"/>
                      <a:chOff x="1752" y="3264"/>
                      <a:chExt cx="504" cy="490"/>
                    </a:xfrm>
                  </p:grpSpPr>
                  <p:sp>
                    <p:nvSpPr>
                      <p:cNvPr id="259090" name="Rectangle 18"/>
                      <p:cNvSpPr>
                        <a:spLocks noChangeArrowheads="1"/>
                      </p:cNvSpPr>
                      <p:nvPr/>
                    </p:nvSpPr>
                    <p:spPr bwMode="auto">
                      <a:xfrm>
                        <a:off x="1952" y="3402"/>
                        <a:ext cx="304"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grpSp>
                    <p:nvGrpSpPr>
                      <p:cNvPr id="11" name="Group 19"/>
                      <p:cNvGrpSpPr>
                        <a:grpSpLocks/>
                      </p:cNvGrpSpPr>
                      <p:nvPr/>
                    </p:nvGrpSpPr>
                    <p:grpSpPr bwMode="auto">
                      <a:xfrm>
                        <a:off x="1752" y="3264"/>
                        <a:ext cx="336" cy="490"/>
                        <a:chOff x="2448" y="3264"/>
                        <a:chExt cx="336" cy="490"/>
                      </a:xfrm>
                    </p:grpSpPr>
                    <p:sp>
                      <p:nvSpPr>
                        <p:cNvPr id="259092" name="Rectangle 20"/>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093" name="Rectangle 21"/>
                        <p:cNvSpPr>
                          <a:spLocks noChangeArrowheads="1"/>
                        </p:cNvSpPr>
                        <p:nvPr/>
                      </p:nvSpPr>
                      <p:spPr bwMode="auto">
                        <a:xfrm>
                          <a:off x="2473" y="3600"/>
                          <a:ext cx="263"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i = 1</a:t>
                          </a:r>
                        </a:p>
                      </p:txBody>
                    </p:sp>
                    <p:sp>
                      <p:nvSpPr>
                        <p:cNvPr id="259094" name="Rectangle 22"/>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m</a:t>
                          </a:r>
                        </a:p>
                      </p:txBody>
                    </p:sp>
                  </p:grpSp>
                </p:grpSp>
                <p:grpSp>
                  <p:nvGrpSpPr>
                    <p:cNvPr id="12" name="Group 23"/>
                    <p:cNvGrpSpPr>
                      <a:grpSpLocks/>
                    </p:cNvGrpSpPr>
                    <p:nvPr/>
                  </p:nvGrpSpPr>
                  <p:grpSpPr bwMode="auto">
                    <a:xfrm>
                      <a:off x="1688" y="3734"/>
                      <a:ext cx="760" cy="490"/>
                      <a:chOff x="2448" y="3734"/>
                      <a:chExt cx="760" cy="490"/>
                    </a:xfrm>
                  </p:grpSpPr>
                  <p:grpSp>
                    <p:nvGrpSpPr>
                      <p:cNvPr id="13" name="Group 24"/>
                      <p:cNvGrpSpPr>
                        <a:grpSpLocks/>
                      </p:cNvGrpSpPr>
                      <p:nvPr/>
                    </p:nvGrpSpPr>
                    <p:grpSpPr bwMode="auto">
                      <a:xfrm>
                        <a:off x="2632" y="3742"/>
                        <a:ext cx="576" cy="480"/>
                        <a:chOff x="2688" y="3742"/>
                        <a:chExt cx="576" cy="480"/>
                      </a:xfrm>
                    </p:grpSpPr>
                    <p:sp>
                      <p:nvSpPr>
                        <p:cNvPr id="259097" name="Rectangle 25"/>
                        <p:cNvSpPr>
                          <a:spLocks noChangeArrowheads="1"/>
                        </p:cNvSpPr>
                        <p:nvPr/>
                      </p:nvSpPr>
                      <p:spPr bwMode="auto">
                        <a:xfrm>
                          <a:off x="2688" y="3742"/>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endParaRPr lang="en-US" sz="1800" i="1" dirty="0">
                            <a:latin typeface="Times New Roman" charset="0"/>
                          </a:endParaRPr>
                        </a:p>
                      </p:txBody>
                    </p:sp>
                    <p:sp>
                      <p:nvSpPr>
                        <p:cNvPr id="259098" name="Rectangle 26"/>
                        <p:cNvSpPr>
                          <a:spLocks noChangeArrowheads="1"/>
                        </p:cNvSpPr>
                        <p:nvPr/>
                      </p:nvSpPr>
                      <p:spPr bwMode="auto">
                        <a:xfrm>
                          <a:off x="2688" y="4008"/>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endParaRPr lang="en-US" sz="1800" i="1" dirty="0">
                            <a:latin typeface="Times New Roman" charset="0"/>
                          </a:endParaRPr>
                        </a:p>
                      </p:txBody>
                    </p:sp>
                    <p:sp>
                      <p:nvSpPr>
                        <p:cNvPr id="259099" name="Line 27"/>
                        <p:cNvSpPr>
                          <a:spLocks noChangeShapeType="1"/>
                        </p:cNvSpPr>
                        <p:nvPr/>
                      </p:nvSpPr>
                      <p:spPr bwMode="auto">
                        <a:xfrm>
                          <a:off x="2848" y="3982"/>
                          <a:ext cx="27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14" name="Group 28"/>
                      <p:cNvGrpSpPr>
                        <a:grpSpLocks/>
                      </p:cNvGrpSpPr>
                      <p:nvPr/>
                    </p:nvGrpSpPr>
                    <p:grpSpPr bwMode="auto">
                      <a:xfrm>
                        <a:off x="2448" y="3734"/>
                        <a:ext cx="336" cy="490"/>
                        <a:chOff x="2448" y="3264"/>
                        <a:chExt cx="336" cy="490"/>
                      </a:xfrm>
                    </p:grpSpPr>
                    <p:sp>
                      <p:nvSpPr>
                        <p:cNvPr id="259101" name="Rectangle 29"/>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02" name="Rectangle 30"/>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03" name="Rectangle 31"/>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sp>
                  <p:nvSpPr>
                    <p:cNvPr id="259104" name="Line 32"/>
                    <p:cNvSpPr>
                      <a:spLocks noChangeShapeType="1"/>
                    </p:cNvSpPr>
                    <p:nvPr/>
                  </p:nvSpPr>
                  <p:spPr bwMode="auto">
                    <a:xfrm>
                      <a:off x="1704" y="3744"/>
                      <a:ext cx="696"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grpSp>
              <p:nvGrpSpPr>
                <p:cNvPr id="15" name="Group 33"/>
                <p:cNvGrpSpPr>
                  <a:grpSpLocks/>
                </p:cNvGrpSpPr>
                <p:nvPr/>
              </p:nvGrpSpPr>
              <p:grpSpPr bwMode="auto">
                <a:xfrm>
                  <a:off x="2064" y="3264"/>
                  <a:ext cx="1376" cy="960"/>
                  <a:chOff x="1888" y="3264"/>
                  <a:chExt cx="1376" cy="960"/>
                </a:xfrm>
              </p:grpSpPr>
              <p:sp>
                <p:nvSpPr>
                  <p:cNvPr id="259106" name="Rectangle 34"/>
                  <p:cNvSpPr>
                    <a:spLocks noChangeArrowheads="1"/>
                  </p:cNvSpPr>
                  <p:nvPr/>
                </p:nvSpPr>
                <p:spPr bwMode="auto">
                  <a:xfrm>
                    <a:off x="1888"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dirty="0">
                        <a:latin typeface="Times New Roman" charset="0"/>
                      </a:rPr>
                      <a:t>=</a:t>
                    </a:r>
                    <a:endParaRPr lang="en-US" sz="1800" dirty="0">
                      <a:latin typeface="Times New Roman" charset="0"/>
                    </a:endParaRPr>
                  </a:p>
                </p:txBody>
              </p:sp>
              <p:grpSp>
                <p:nvGrpSpPr>
                  <p:cNvPr id="16" name="Group 35"/>
                  <p:cNvGrpSpPr>
                    <a:grpSpLocks/>
                  </p:cNvGrpSpPr>
                  <p:nvPr/>
                </p:nvGrpSpPr>
                <p:grpSpPr bwMode="auto">
                  <a:xfrm>
                    <a:off x="2448" y="3264"/>
                    <a:ext cx="816" cy="960"/>
                    <a:chOff x="2448" y="3264"/>
                    <a:chExt cx="816" cy="960"/>
                  </a:xfrm>
                </p:grpSpPr>
                <p:grpSp>
                  <p:nvGrpSpPr>
                    <p:cNvPr id="17" name="Group 36"/>
                    <p:cNvGrpSpPr>
                      <a:grpSpLocks/>
                    </p:cNvGrpSpPr>
                    <p:nvPr/>
                  </p:nvGrpSpPr>
                  <p:grpSpPr bwMode="auto">
                    <a:xfrm>
                      <a:off x="2448" y="3264"/>
                      <a:ext cx="816" cy="490"/>
                      <a:chOff x="2400" y="3264"/>
                      <a:chExt cx="816" cy="490"/>
                    </a:xfrm>
                  </p:grpSpPr>
                  <p:grpSp>
                    <p:nvGrpSpPr>
                      <p:cNvPr id="18" name="Group 37"/>
                      <p:cNvGrpSpPr>
                        <a:grpSpLocks/>
                      </p:cNvGrpSpPr>
                      <p:nvPr/>
                    </p:nvGrpSpPr>
                    <p:grpSpPr bwMode="auto">
                      <a:xfrm>
                        <a:off x="2640" y="3272"/>
                        <a:ext cx="576" cy="480"/>
                        <a:chOff x="1248" y="3504"/>
                        <a:chExt cx="576" cy="480"/>
                      </a:xfrm>
                    </p:grpSpPr>
                    <p:sp>
                      <p:nvSpPr>
                        <p:cNvPr id="259110" name="Rectangle 38"/>
                        <p:cNvSpPr>
                          <a:spLocks noChangeArrowheads="1"/>
                        </p:cNvSpPr>
                        <p:nvPr/>
                      </p:nvSpPr>
                      <p:spPr bwMode="auto">
                        <a:xfrm>
                          <a:off x="1248" y="3504"/>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r>
                            <a:rPr lang="en-US" sz="1800" b="1" dirty="0">
                              <a:latin typeface="Times New Roman" charset="0"/>
                            </a:rPr>
                            <a:t> </a:t>
                          </a: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sp>
                      <p:nvSpPr>
                        <p:cNvPr id="259111" name="Rectangle 39"/>
                        <p:cNvSpPr>
                          <a:spLocks noChangeArrowheads="1"/>
                        </p:cNvSpPr>
                        <p:nvPr/>
                      </p:nvSpPr>
                      <p:spPr bwMode="auto">
                        <a:xfrm>
                          <a:off x="1248" y="3770"/>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dirty="0">
                              <a:latin typeface="Times New Roman" charset="0"/>
                            </a:rPr>
                            <a:t> </a:t>
                          </a:r>
                          <a:r>
                            <a:rPr lang="en-US" sz="1800" b="1" i="1" dirty="0">
                              <a:latin typeface="Times New Roman" charset="0"/>
                            </a:rPr>
                            <a:t>P</a:t>
                          </a:r>
                          <a:r>
                            <a:rPr lang="en-US" sz="1800" b="1" i="1" baseline="-25000" dirty="0">
                              <a:latin typeface="Times New Roman" charset="0"/>
                            </a:rPr>
                            <a:t>i</a:t>
                          </a:r>
                          <a:endParaRPr lang="en-US" sz="1800" i="1" dirty="0">
                            <a:latin typeface="Times New Roman" charset="0"/>
                          </a:endParaRPr>
                        </a:p>
                      </p:txBody>
                    </p:sp>
                    <p:sp>
                      <p:nvSpPr>
                        <p:cNvPr id="259112" name="Line 40"/>
                        <p:cNvSpPr>
                          <a:spLocks noChangeShapeType="1"/>
                        </p:cNvSpPr>
                        <p:nvPr/>
                      </p:nvSpPr>
                      <p:spPr bwMode="auto">
                        <a:xfrm>
                          <a:off x="1328" y="3744"/>
                          <a:ext cx="43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19" name="Group 41"/>
                      <p:cNvGrpSpPr>
                        <a:grpSpLocks/>
                      </p:cNvGrpSpPr>
                      <p:nvPr/>
                    </p:nvGrpSpPr>
                    <p:grpSpPr bwMode="auto">
                      <a:xfrm>
                        <a:off x="2400" y="3264"/>
                        <a:ext cx="336" cy="490"/>
                        <a:chOff x="2448" y="3264"/>
                        <a:chExt cx="336" cy="490"/>
                      </a:xfrm>
                    </p:grpSpPr>
                    <p:sp>
                      <p:nvSpPr>
                        <p:cNvPr id="259114" name="Rectangle 42"/>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15" name="Rectangle 43"/>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16" name="Rectangle 44"/>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grpSp>
                  <p:nvGrpSpPr>
                    <p:cNvPr id="20" name="Group 45"/>
                    <p:cNvGrpSpPr>
                      <a:grpSpLocks/>
                    </p:cNvGrpSpPr>
                    <p:nvPr/>
                  </p:nvGrpSpPr>
                  <p:grpSpPr bwMode="auto">
                    <a:xfrm>
                      <a:off x="2472" y="3734"/>
                      <a:ext cx="760" cy="490"/>
                      <a:chOff x="2448" y="3734"/>
                      <a:chExt cx="760" cy="490"/>
                    </a:xfrm>
                  </p:grpSpPr>
                  <p:grpSp>
                    <p:nvGrpSpPr>
                      <p:cNvPr id="21" name="Group 46"/>
                      <p:cNvGrpSpPr>
                        <a:grpSpLocks/>
                      </p:cNvGrpSpPr>
                      <p:nvPr/>
                    </p:nvGrpSpPr>
                    <p:grpSpPr bwMode="auto">
                      <a:xfrm>
                        <a:off x="2632" y="3742"/>
                        <a:ext cx="576" cy="480"/>
                        <a:chOff x="2688" y="3742"/>
                        <a:chExt cx="576" cy="480"/>
                      </a:xfrm>
                    </p:grpSpPr>
                    <p:sp>
                      <p:nvSpPr>
                        <p:cNvPr id="259119" name="Rectangle 47"/>
                        <p:cNvSpPr>
                          <a:spLocks noChangeArrowheads="1"/>
                        </p:cNvSpPr>
                        <p:nvPr/>
                      </p:nvSpPr>
                      <p:spPr bwMode="auto">
                        <a:xfrm>
                          <a:off x="2688" y="3742"/>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endParaRPr lang="en-US" sz="1800" i="1" dirty="0">
                            <a:latin typeface="Times New Roman" charset="0"/>
                          </a:endParaRPr>
                        </a:p>
                      </p:txBody>
                    </p:sp>
                    <p:sp>
                      <p:nvSpPr>
                        <p:cNvPr id="259120" name="Rectangle 48"/>
                        <p:cNvSpPr>
                          <a:spLocks noChangeArrowheads="1"/>
                        </p:cNvSpPr>
                        <p:nvPr/>
                      </p:nvSpPr>
                      <p:spPr bwMode="auto">
                        <a:xfrm>
                          <a:off x="2688" y="4008"/>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endParaRPr lang="en-US" sz="1800" i="1" dirty="0">
                            <a:latin typeface="Times New Roman" charset="0"/>
                          </a:endParaRPr>
                        </a:p>
                      </p:txBody>
                    </p:sp>
                    <p:sp>
                      <p:nvSpPr>
                        <p:cNvPr id="259121" name="Line 49"/>
                        <p:cNvSpPr>
                          <a:spLocks noChangeShapeType="1"/>
                        </p:cNvSpPr>
                        <p:nvPr/>
                      </p:nvSpPr>
                      <p:spPr bwMode="auto">
                        <a:xfrm>
                          <a:off x="2848" y="3982"/>
                          <a:ext cx="27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22" name="Group 50"/>
                      <p:cNvGrpSpPr>
                        <a:grpSpLocks/>
                      </p:cNvGrpSpPr>
                      <p:nvPr/>
                    </p:nvGrpSpPr>
                    <p:grpSpPr bwMode="auto">
                      <a:xfrm>
                        <a:off x="2448" y="3734"/>
                        <a:ext cx="336" cy="490"/>
                        <a:chOff x="2448" y="3264"/>
                        <a:chExt cx="336" cy="490"/>
                      </a:xfrm>
                    </p:grpSpPr>
                    <p:sp>
                      <p:nvSpPr>
                        <p:cNvPr id="259123" name="Rectangle 51"/>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24" name="Rectangle 52"/>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25" name="Rectangle 53"/>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sp>
                  <p:nvSpPr>
                    <p:cNvPr id="259126" name="Line 54"/>
                    <p:cNvSpPr>
                      <a:spLocks noChangeShapeType="1"/>
                    </p:cNvSpPr>
                    <p:nvPr/>
                  </p:nvSpPr>
                  <p:spPr bwMode="auto">
                    <a:xfrm>
                      <a:off x="2488" y="3744"/>
                      <a:ext cx="768"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grpSp>
          <p:grpSp>
            <p:nvGrpSpPr>
              <p:cNvPr id="259170" name="Group 83"/>
              <p:cNvGrpSpPr>
                <a:grpSpLocks/>
              </p:cNvGrpSpPr>
              <p:nvPr/>
            </p:nvGrpSpPr>
            <p:grpSpPr bwMode="auto">
              <a:xfrm>
                <a:off x="4556699" y="1371600"/>
                <a:ext cx="2184400" cy="1524000"/>
                <a:chOff x="4368" y="3264"/>
                <a:chExt cx="1376" cy="960"/>
              </a:xfrm>
            </p:grpSpPr>
            <p:sp>
              <p:nvSpPr>
                <p:cNvPr id="259156" name="Rectangle 84"/>
                <p:cNvSpPr>
                  <a:spLocks noChangeArrowheads="1"/>
                </p:cNvSpPr>
                <p:nvPr/>
              </p:nvSpPr>
              <p:spPr bwMode="auto">
                <a:xfrm>
                  <a:off x="4368"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dirty="0">
                      <a:latin typeface="Times New Roman" charset="0"/>
                    </a:rPr>
                    <a:t>=</a:t>
                  </a:r>
                  <a:endParaRPr lang="en-US" sz="1800" dirty="0">
                    <a:latin typeface="Times New Roman" charset="0"/>
                  </a:endParaRPr>
                </a:p>
              </p:txBody>
            </p:sp>
            <p:grpSp>
              <p:nvGrpSpPr>
                <p:cNvPr id="259174" name="Group 85"/>
                <p:cNvGrpSpPr>
                  <a:grpSpLocks/>
                </p:cNvGrpSpPr>
                <p:nvPr/>
              </p:nvGrpSpPr>
              <p:grpSpPr bwMode="auto">
                <a:xfrm>
                  <a:off x="4928" y="3264"/>
                  <a:ext cx="816" cy="960"/>
                  <a:chOff x="4928" y="3264"/>
                  <a:chExt cx="816" cy="960"/>
                </a:xfrm>
              </p:grpSpPr>
              <p:grpSp>
                <p:nvGrpSpPr>
                  <p:cNvPr id="259175" name="Group 86"/>
                  <p:cNvGrpSpPr>
                    <a:grpSpLocks/>
                  </p:cNvGrpSpPr>
                  <p:nvPr/>
                </p:nvGrpSpPr>
                <p:grpSpPr bwMode="auto">
                  <a:xfrm>
                    <a:off x="4928" y="3264"/>
                    <a:ext cx="816" cy="490"/>
                    <a:chOff x="2400" y="3264"/>
                    <a:chExt cx="816" cy="490"/>
                  </a:xfrm>
                </p:grpSpPr>
                <p:grpSp>
                  <p:nvGrpSpPr>
                    <p:cNvPr id="259176" name="Group 87"/>
                    <p:cNvGrpSpPr>
                      <a:grpSpLocks/>
                    </p:cNvGrpSpPr>
                    <p:nvPr/>
                  </p:nvGrpSpPr>
                  <p:grpSpPr bwMode="auto">
                    <a:xfrm>
                      <a:off x="2640" y="3272"/>
                      <a:ext cx="576" cy="480"/>
                      <a:chOff x="1248" y="3504"/>
                      <a:chExt cx="576" cy="480"/>
                    </a:xfrm>
                  </p:grpSpPr>
                  <p:sp>
                    <p:nvSpPr>
                      <p:cNvPr id="259160" name="Rectangle 88"/>
                      <p:cNvSpPr>
                        <a:spLocks noChangeArrowheads="1"/>
                      </p:cNvSpPr>
                      <p:nvPr/>
                    </p:nvSpPr>
                    <p:spPr bwMode="auto">
                      <a:xfrm>
                        <a:off x="1248" y="3504"/>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r>
                          <a:rPr lang="en-US" sz="1800" b="1" dirty="0">
                            <a:latin typeface="Times New Roman" charset="0"/>
                          </a:rPr>
                          <a:t> </a:t>
                        </a: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sp>
                    <p:nvSpPr>
                      <p:cNvPr id="259161" name="Rectangle 89"/>
                      <p:cNvSpPr>
                        <a:spLocks noChangeArrowheads="1"/>
                      </p:cNvSpPr>
                      <p:nvPr/>
                    </p:nvSpPr>
                    <p:spPr bwMode="auto">
                      <a:xfrm>
                        <a:off x="1248" y="3770"/>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P</a:t>
                        </a:r>
                        <a:r>
                          <a:rPr lang="en-US" sz="1800" b="1" i="1" baseline="-25000" dirty="0">
                            <a:latin typeface="Times New Roman" charset="0"/>
                          </a:rPr>
                          <a:t>i</a:t>
                        </a:r>
                        <a:endParaRPr lang="en-US" sz="1800" i="1" dirty="0">
                          <a:latin typeface="Times New Roman" charset="0"/>
                        </a:endParaRPr>
                      </a:p>
                    </p:txBody>
                  </p:sp>
                  <p:sp>
                    <p:nvSpPr>
                      <p:cNvPr id="259162" name="Line 90"/>
                      <p:cNvSpPr>
                        <a:spLocks noChangeShapeType="1"/>
                      </p:cNvSpPr>
                      <p:nvPr/>
                    </p:nvSpPr>
                    <p:spPr bwMode="auto">
                      <a:xfrm>
                        <a:off x="1328" y="3744"/>
                        <a:ext cx="43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259177" name="Group 91"/>
                    <p:cNvGrpSpPr>
                      <a:grpSpLocks/>
                    </p:cNvGrpSpPr>
                    <p:nvPr/>
                  </p:nvGrpSpPr>
                  <p:grpSpPr bwMode="auto">
                    <a:xfrm>
                      <a:off x="2400" y="3264"/>
                      <a:ext cx="336" cy="490"/>
                      <a:chOff x="2448" y="3264"/>
                      <a:chExt cx="336" cy="490"/>
                    </a:xfrm>
                  </p:grpSpPr>
                  <p:sp>
                    <p:nvSpPr>
                      <p:cNvPr id="259164" name="Rectangle 92"/>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65" name="Rectangle 93"/>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66" name="Rectangle 94"/>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sp>
                <p:nvSpPr>
                  <p:cNvPr id="259167" name="Line 95"/>
                  <p:cNvSpPr>
                    <a:spLocks noChangeShapeType="1"/>
                  </p:cNvSpPr>
                  <p:nvPr/>
                </p:nvSpPr>
                <p:spPr bwMode="auto">
                  <a:xfrm>
                    <a:off x="4968" y="3744"/>
                    <a:ext cx="768"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nvGrpSpPr>
                  <p:cNvPr id="259178" name="Group 96"/>
                  <p:cNvGrpSpPr>
                    <a:grpSpLocks/>
                  </p:cNvGrpSpPr>
                  <p:nvPr/>
                </p:nvGrpSpPr>
                <p:grpSpPr bwMode="auto">
                  <a:xfrm>
                    <a:off x="5088" y="3734"/>
                    <a:ext cx="504" cy="490"/>
                    <a:chOff x="1752" y="3264"/>
                    <a:chExt cx="504" cy="490"/>
                  </a:xfrm>
                </p:grpSpPr>
                <p:sp>
                  <p:nvSpPr>
                    <p:cNvPr id="259169" name="Rectangle 97"/>
                    <p:cNvSpPr>
                      <a:spLocks noChangeArrowheads="1"/>
                    </p:cNvSpPr>
                    <p:nvPr/>
                  </p:nvSpPr>
                  <p:spPr bwMode="auto">
                    <a:xfrm>
                      <a:off x="1952" y="3402"/>
                      <a:ext cx="304"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endParaRPr lang="en-US" sz="1800" i="1" dirty="0">
                        <a:latin typeface="Times New Roman" charset="0"/>
                      </a:endParaRPr>
                    </a:p>
                  </p:txBody>
                </p:sp>
                <p:grpSp>
                  <p:nvGrpSpPr>
                    <p:cNvPr id="259179" name="Group 98"/>
                    <p:cNvGrpSpPr>
                      <a:grpSpLocks/>
                    </p:cNvGrpSpPr>
                    <p:nvPr/>
                  </p:nvGrpSpPr>
                  <p:grpSpPr bwMode="auto">
                    <a:xfrm>
                      <a:off x="1752" y="3264"/>
                      <a:ext cx="336" cy="490"/>
                      <a:chOff x="2448" y="3264"/>
                      <a:chExt cx="336" cy="490"/>
                    </a:xfrm>
                  </p:grpSpPr>
                  <p:sp>
                    <p:nvSpPr>
                      <p:cNvPr id="259171" name="Rectangle 99"/>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72" name="Rectangle 100"/>
                      <p:cNvSpPr>
                        <a:spLocks noChangeArrowheads="1"/>
                      </p:cNvSpPr>
                      <p:nvPr/>
                    </p:nvSpPr>
                    <p:spPr bwMode="auto">
                      <a:xfrm>
                        <a:off x="2473" y="3600"/>
                        <a:ext cx="263"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i = 1</a:t>
                        </a:r>
                      </a:p>
                    </p:txBody>
                  </p:sp>
                  <p:sp>
                    <p:nvSpPr>
                      <p:cNvPr id="259173" name="Rectangle 101"/>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m</a:t>
                        </a:r>
                      </a:p>
                    </p:txBody>
                  </p:sp>
                </p:grpSp>
              </p:grpSp>
            </p:grpSp>
          </p:grpSp>
        </p:grpSp>
      </p:grpSp>
      <p:grpSp>
        <p:nvGrpSpPr>
          <p:cNvPr id="84" name="Group 83"/>
          <p:cNvGrpSpPr/>
          <p:nvPr/>
        </p:nvGrpSpPr>
        <p:grpSpPr>
          <a:xfrm>
            <a:off x="4191000" y="4499501"/>
            <a:ext cx="4648200" cy="1444099"/>
            <a:chOff x="4114800" y="4419600"/>
            <a:chExt cx="4648200" cy="1444099"/>
          </a:xfrm>
        </p:grpSpPr>
        <p:sp>
          <p:nvSpPr>
            <p:cNvPr id="113" name="Rectangle 112"/>
            <p:cNvSpPr/>
            <p:nvPr/>
          </p:nvSpPr>
          <p:spPr bwMode="auto">
            <a:xfrm>
              <a:off x="4114800" y="4568299"/>
              <a:ext cx="4648200" cy="1295400"/>
            </a:xfrm>
            <a:prstGeom prst="rect">
              <a:avLst/>
            </a:prstGeom>
            <a:solidFill>
              <a:schemeClr val="bg1"/>
            </a:solidFill>
            <a:ln w="28575"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rgbClr val="990000"/>
                  </a:solidFill>
                  <a:latin typeface="Calibri"/>
                  <a:cs typeface="Calibri"/>
                </a:rPr>
                <a:t>Example:</a:t>
              </a:r>
              <a:endParaRPr kumimoji="0" lang="en-US" sz="1800" b="0" i="0" u="none" strike="noStrike" cap="none" normalizeH="0" baseline="0" dirty="0">
                <a:ln>
                  <a:noFill/>
                </a:ln>
                <a:solidFill>
                  <a:srgbClr val="990000"/>
                </a:solidFill>
                <a:effectLst/>
                <a:latin typeface="Calibri"/>
                <a:cs typeface="Calibri"/>
              </a:endParaRPr>
            </a:p>
          </p:txBody>
        </p:sp>
        <p:grpSp>
          <p:nvGrpSpPr>
            <p:cNvPr id="259181" name="Group 108"/>
            <p:cNvGrpSpPr/>
            <p:nvPr/>
          </p:nvGrpSpPr>
          <p:grpSpPr>
            <a:xfrm>
              <a:off x="4277855" y="4419600"/>
              <a:ext cx="4319856" cy="1231106"/>
              <a:chOff x="1884249" y="2134488"/>
              <a:chExt cx="4319856" cy="1231106"/>
            </a:xfrm>
          </p:grpSpPr>
          <p:sp>
            <p:nvSpPr>
              <p:cNvPr id="110" name="TextBox 109"/>
              <p:cNvSpPr txBox="1"/>
              <p:nvPr/>
            </p:nvSpPr>
            <p:spPr>
              <a:xfrm>
                <a:off x="1884249" y="2713166"/>
                <a:ext cx="1250116" cy="369332"/>
              </a:xfrm>
              <a:prstGeom prst="rect">
                <a:avLst/>
              </a:prstGeom>
              <a:noFill/>
            </p:spPr>
            <p:txBody>
              <a:bodyPr wrap="none" rtlCol="0" anchor="ctr">
                <a:spAutoFit/>
              </a:bodyPr>
              <a:lstStyle/>
              <a:p>
                <a:pPr algn="r"/>
                <a:r>
                  <a:rPr lang="en-US" sz="1800" i="1" dirty="0" smtClean="0">
                    <a:latin typeface="Times New Roman"/>
                    <a:cs typeface="Times New Roman"/>
                  </a:rPr>
                  <a:t>head</a:t>
                </a:r>
                <a:r>
                  <a:rPr lang="en-US" sz="1800" dirty="0" smtClean="0">
                    <a:latin typeface="Times New Roman"/>
                    <a:cs typeface="Times New Roman"/>
                  </a:rPr>
                  <a:t>(</a:t>
                </a:r>
                <a:r>
                  <a:rPr lang="en-US" sz="1800" i="1" dirty="0" smtClean="0">
                    <a:latin typeface="Times New Roman"/>
                    <a:cs typeface="Times New Roman"/>
                  </a:rPr>
                  <a:t>V*</a:t>
                </a:r>
                <a:r>
                  <a:rPr lang="en-US" sz="1800" dirty="0" smtClean="0">
                    <a:latin typeface="Times New Roman"/>
                    <a:cs typeface="Times New Roman"/>
                  </a:rPr>
                  <a:t>) =</a:t>
                </a:r>
                <a:endParaRPr lang="en-US" sz="1800" dirty="0">
                  <a:latin typeface="Times New Roman"/>
                  <a:cs typeface="Times New Roman"/>
                </a:endParaRPr>
              </a:p>
            </p:txBody>
          </p:sp>
          <p:sp>
            <p:nvSpPr>
              <p:cNvPr id="111" name="TextBox 110"/>
              <p:cNvSpPr txBox="1"/>
              <p:nvPr/>
            </p:nvSpPr>
            <p:spPr>
              <a:xfrm>
                <a:off x="2944842" y="2134488"/>
                <a:ext cx="677088" cy="1231106"/>
              </a:xfrm>
              <a:prstGeom prst="rect">
                <a:avLst/>
              </a:prstGeom>
              <a:noFill/>
            </p:spPr>
            <p:txBody>
              <a:bodyPr wrap="none" tIns="0" bIns="0" rtlCol="0" anchor="ctr">
                <a:spAutoFit/>
              </a:bodyPr>
              <a:lstStyle/>
              <a:p>
                <a:pPr algn="ctr"/>
                <a:r>
                  <a:rPr lang="en-US" sz="8000" dirty="0" smtClean="0">
                    <a:latin typeface="Times New Roman"/>
                    <a:cs typeface="Times New Roman"/>
                  </a:rPr>
                  <a:t>{</a:t>
                </a:r>
                <a:endParaRPr lang="en-US" sz="8000" dirty="0">
                  <a:latin typeface="Times New Roman"/>
                  <a:cs typeface="Times New Roman"/>
                </a:endParaRPr>
              </a:p>
            </p:txBody>
          </p:sp>
          <p:sp>
            <p:nvSpPr>
              <p:cNvPr id="112" name="TextBox 111"/>
              <p:cNvSpPr txBox="1"/>
              <p:nvPr/>
            </p:nvSpPr>
            <p:spPr>
              <a:xfrm>
                <a:off x="3505200" y="2424499"/>
                <a:ext cx="2698905" cy="923330"/>
              </a:xfrm>
              <a:prstGeom prst="rect">
                <a:avLst/>
              </a:prstGeom>
              <a:noFill/>
            </p:spPr>
            <p:txBody>
              <a:bodyPr wrap="none" rtlCol="0" anchor="ctr">
                <a:spAutoFit/>
              </a:bodyPr>
              <a:lstStyle/>
              <a:p>
                <a:r>
                  <a:rPr lang="en-US" sz="1800" i="1" dirty="0" smtClean="0">
                    <a:latin typeface="Times New Roman"/>
                    <a:cs typeface="Times New Roman"/>
                  </a:rPr>
                  <a:t>head_nod</a:t>
                </a:r>
                <a:r>
                  <a:rPr lang="en-US" sz="1800" dirty="0" smtClean="0">
                    <a:latin typeface="Times New Roman"/>
                    <a:cs typeface="Times New Roman"/>
                  </a:rPr>
                  <a:t>(</a:t>
                </a:r>
                <a:r>
                  <a:rPr lang="en-US" sz="1800" i="1" dirty="0" smtClean="0">
                    <a:latin typeface="Times New Roman"/>
                    <a:cs typeface="Times New Roman"/>
                  </a:rPr>
                  <a:t>V*</a:t>
                </a:r>
                <a:r>
                  <a:rPr lang="en-US" sz="1800" dirty="0" smtClean="0">
                    <a:latin typeface="Times New Roman"/>
                    <a:cs typeface="Times New Roman"/>
                  </a:rPr>
                  <a:t>),    if </a:t>
                </a:r>
                <a:r>
                  <a:rPr lang="en-US" sz="1800" i="1" dirty="0" smtClean="0">
                    <a:latin typeface="Times New Roman"/>
                    <a:cs typeface="Times New Roman"/>
                  </a:rPr>
                  <a:t>V*</a:t>
                </a:r>
                <a:r>
                  <a:rPr lang="en-US" sz="1800" dirty="0" smtClean="0">
                    <a:latin typeface="Times New Roman"/>
                    <a:cs typeface="Times New Roman"/>
                  </a:rPr>
                  <a:t> &gt; 0;</a:t>
                </a:r>
              </a:p>
              <a:p>
                <a:r>
                  <a:rPr lang="en-US" sz="1800" i="1" dirty="0" smtClean="0">
                    <a:latin typeface="Times New Roman"/>
                    <a:cs typeface="Times New Roman"/>
                  </a:rPr>
                  <a:t>head_shake</a:t>
                </a:r>
                <a:r>
                  <a:rPr lang="en-US" sz="1800" dirty="0" smtClean="0">
                    <a:latin typeface="Times New Roman"/>
                    <a:cs typeface="Times New Roman"/>
                  </a:rPr>
                  <a:t>(</a:t>
                </a:r>
                <a:r>
                  <a:rPr lang="en-US" sz="1800" i="1" dirty="0" smtClean="0">
                    <a:latin typeface="Times New Roman"/>
                    <a:cs typeface="Times New Roman"/>
                  </a:rPr>
                  <a:t>V*</a:t>
                </a:r>
                <a:r>
                  <a:rPr lang="en-US" sz="1800" dirty="0" smtClean="0">
                    <a:latin typeface="Times New Roman"/>
                    <a:cs typeface="Times New Roman"/>
                  </a:rPr>
                  <a:t>), if </a:t>
                </a:r>
                <a:r>
                  <a:rPr lang="en-US" sz="1800" i="1" dirty="0" smtClean="0">
                    <a:latin typeface="Times New Roman"/>
                    <a:cs typeface="Times New Roman"/>
                  </a:rPr>
                  <a:t>V*</a:t>
                </a:r>
                <a:r>
                  <a:rPr lang="en-US" sz="1800" dirty="0" smtClean="0">
                    <a:latin typeface="Times New Roman"/>
                    <a:cs typeface="Times New Roman"/>
                  </a:rPr>
                  <a:t> &lt; 0;</a:t>
                </a:r>
              </a:p>
              <a:p>
                <a:r>
                  <a:rPr lang="en-US" sz="1800" i="1" dirty="0" smtClean="0">
                    <a:latin typeface="Times New Roman"/>
                    <a:cs typeface="Times New Roman"/>
                  </a:rPr>
                  <a:t>head_neutral</a:t>
                </a:r>
                <a:r>
                  <a:rPr lang="en-US" sz="1800" dirty="0" smtClean="0">
                    <a:latin typeface="Times New Roman"/>
                    <a:cs typeface="Times New Roman"/>
                  </a:rPr>
                  <a:t>(),   if </a:t>
                </a:r>
                <a:r>
                  <a:rPr lang="en-US" sz="1800" i="1" dirty="0" smtClean="0">
                    <a:latin typeface="Times New Roman"/>
                    <a:cs typeface="Times New Roman"/>
                  </a:rPr>
                  <a:t>V*</a:t>
                </a:r>
                <a:r>
                  <a:rPr lang="en-US" sz="1800" dirty="0" smtClean="0">
                    <a:latin typeface="Times New Roman"/>
                    <a:cs typeface="Times New Roman"/>
                  </a:rPr>
                  <a:t> = 0.</a:t>
                </a:r>
                <a:endParaRPr lang="en-US" sz="1800" dirty="0">
                  <a:latin typeface="Times New Roman"/>
                  <a:cs typeface="Times New Roman"/>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Coverbal Interaction</a:t>
            </a:r>
            <a:endParaRPr lang="en-US" dirty="0"/>
          </a:p>
        </p:txBody>
      </p:sp>
      <p:pic>
        <p:nvPicPr>
          <p:cNvPr id="7" name="Stroke_BookShelving_Annotated-1.mov">
            <a:hlinkClick r:id="" action="ppaction://media"/>
          </p:cNvPr>
          <p:cNvPicPr/>
          <p:nvPr>
            <p:ph idx="1"/>
            <a:videoFile r:link="rId1"/>
          </p:nvPr>
        </p:nvPicPr>
        <p:blipFill>
          <a:blip r:embed="rId4"/>
          <a:stretch>
            <a:fillRect/>
          </a:stretch>
        </p:blipFill>
        <p:spPr>
          <a:xfrm>
            <a:off x="-5206" y="1258044"/>
            <a:ext cx="9987406" cy="5617914"/>
          </a:xfrm>
          <a:ln w="28575" cap="flat" cmpd="sng" algn="ctr">
            <a:noFill/>
            <a:prstDash val="solid"/>
            <a:miter lim="800000"/>
            <a:headEnd type="none" w="med" len="med"/>
            <a:tailEnd type="none" w="med" len="med"/>
          </a:ln>
          <a:effec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Feasibility Studies</a:t>
            </a:r>
            <a:endParaRPr lang="en-US" dirty="0"/>
          </a:p>
        </p:txBody>
      </p:sp>
      <p:sp>
        <p:nvSpPr>
          <p:cNvPr id="3" name="Content Placeholder 2"/>
          <p:cNvSpPr>
            <a:spLocks noGrp="1"/>
          </p:cNvSpPr>
          <p:nvPr>
            <p:ph idx="1"/>
          </p:nvPr>
        </p:nvSpPr>
        <p:spPr/>
        <p:txBody>
          <a:bodyPr/>
          <a:lstStyle/>
          <a:p>
            <a:pPr lvl="1" eaLnBrk="1" hangingPunct="1">
              <a:buClr>
                <a:srgbClr val="970000"/>
              </a:buClr>
            </a:pPr>
            <a:r>
              <a:rPr lang="en-US" dirty="0" smtClean="0"/>
              <a:t>We are investigating the technical feasibility, validity, and user psychometrics of the SAR approach in two multi-session studies for upper-extremity, intense task-specific practice.</a:t>
            </a:r>
          </a:p>
          <a:p>
            <a:pPr lvl="1" eaLnBrk="1" hangingPunct="1">
              <a:buClr>
                <a:srgbClr val="970000"/>
              </a:buClr>
            </a:pPr>
            <a:endParaRPr lang="en-US" dirty="0" smtClean="0"/>
          </a:p>
          <a:p>
            <a:pPr lvl="1" eaLnBrk="1" hangingPunct="1">
              <a:buClr>
                <a:srgbClr val="970000"/>
              </a:buClr>
            </a:pPr>
            <a:r>
              <a:rPr lang="en-US" dirty="0" smtClean="0"/>
              <a:t>So far, worked with 12 individuals post-stroke…</a:t>
            </a:r>
          </a:p>
          <a:p>
            <a:pPr lvl="2" eaLnBrk="1" hangingPunct="1">
              <a:buClr>
                <a:srgbClr val="970000"/>
              </a:buClr>
            </a:pPr>
            <a:r>
              <a:rPr lang="en-US" dirty="0" smtClean="0"/>
              <a:t>hemiparetic</a:t>
            </a:r>
          </a:p>
          <a:p>
            <a:pPr lvl="2" eaLnBrk="1" hangingPunct="1">
              <a:buClr>
                <a:srgbClr val="970000"/>
              </a:buClr>
            </a:pPr>
            <a:r>
              <a:rPr lang="en-US" dirty="0" smtClean="0"/>
              <a:t>chronic phase</a:t>
            </a:r>
          </a:p>
          <a:p>
            <a:pPr lvl="2" eaLnBrk="1" hangingPunct="1">
              <a:buClr>
                <a:srgbClr val="970000"/>
              </a:buClr>
            </a:pPr>
            <a:r>
              <a:rPr lang="en-US" dirty="0" smtClean="0"/>
              <a:t>mild-to-moderate functional ability</a:t>
            </a:r>
          </a:p>
          <a:p>
            <a:pPr lvl="1" eaLnBrk="1" hangingPunct="1">
              <a:buClr>
                <a:srgbClr val="970000"/>
              </a:buClr>
            </a:pPr>
            <a:endParaRPr lang="en-US" dirty="0" smtClean="0"/>
          </a:p>
          <a:p>
            <a:pPr lvl="1" eaLnBrk="1" hangingPunct="1">
              <a:buClr>
                <a:srgbClr val="970000"/>
              </a:buClr>
            </a:pPr>
            <a:r>
              <a:rPr lang="en-US" dirty="0" smtClean="0"/>
              <a:t>Task practice included book-shelving and a wire-puzzle game…</a:t>
            </a:r>
          </a:p>
        </p:txBody>
      </p:sp>
      <p:pic>
        <p:nvPicPr>
          <p:cNvPr id="4" name="Picture 3" descr="Fig3.jpg"/>
          <p:cNvPicPr>
            <a:picLocks noChangeAspect="1"/>
          </p:cNvPicPr>
          <p:nvPr/>
        </p:nvPicPr>
        <p:blipFill>
          <a:blip r:embed="rId3"/>
          <a:srcRect t="3704" b="11111"/>
          <a:stretch>
            <a:fillRect/>
          </a:stretch>
        </p:blipFill>
        <p:spPr>
          <a:xfrm>
            <a:off x="5181600" y="2286000"/>
            <a:ext cx="2819400" cy="2166248"/>
          </a:xfrm>
          <a:prstGeom prst="rect">
            <a:avLst/>
          </a:prstGeom>
          <a:ln w="28575" cap="flat" cmpd="sng" algn="ctr">
            <a:solidFill>
              <a:srgbClr val="990000"/>
            </a:solidFill>
            <a:prstDash val="solid"/>
            <a:round/>
            <a:headEnd type="none" w="med" len="med"/>
            <a:tailEnd type="none" w="med" len="med"/>
          </a:ln>
          <a:effectLst>
            <a:outerShdw blurRad="50800" dist="38100" dir="2700000">
              <a:srgbClr val="000000">
                <a:alpha val="43000"/>
              </a:srgbClr>
            </a:outerShdw>
          </a:effectLst>
        </p:spPr>
      </p:pic>
      <p:pic>
        <p:nvPicPr>
          <p:cNvPr id="5" name="Picture 4" descr="Stroke_WirePuzzles.png"/>
          <p:cNvPicPr>
            <a:picLocks noChangeAspect="1"/>
          </p:cNvPicPr>
          <p:nvPr/>
        </p:nvPicPr>
        <p:blipFill>
          <a:blip r:embed="rId4"/>
          <a:stretch>
            <a:fillRect/>
          </a:stretch>
        </p:blipFill>
        <p:spPr>
          <a:xfrm>
            <a:off x="2006025" y="5026942"/>
            <a:ext cx="5141050" cy="840458"/>
          </a:xfrm>
          <a:prstGeom prst="rect">
            <a:avLst/>
          </a:prstGeom>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Shelving Task</a:t>
            </a:r>
            <a:endParaRPr lang="en-US" dirty="0"/>
          </a:p>
        </p:txBody>
      </p:sp>
      <p:pic>
        <p:nvPicPr>
          <p:cNvPr id="4" name="Stroke_BookShelving_Annotated-2.mov">
            <a:hlinkClick r:id="" action="ppaction://media"/>
          </p:cNvPr>
          <p:cNvPicPr/>
          <p:nvPr>
            <p:ph idx="1"/>
            <a:videoFile r:link="rId1"/>
          </p:nvPr>
        </p:nvPicPr>
        <p:blipFill>
          <a:blip r:embed="rId4"/>
          <a:stretch>
            <a:fillRect/>
          </a:stretch>
        </p:blipFill>
        <p:spPr>
          <a:xfrm>
            <a:off x="0" y="1258401"/>
            <a:ext cx="9982200" cy="5614987"/>
          </a:xfrm>
          <a:ln w="28575" cap="flat" cmpd="sng" algn="ctr">
            <a:noFill/>
            <a:prstDash val="solid"/>
            <a:miter lim="800000"/>
            <a:headEnd type="none" w="med" len="med"/>
            <a:tailEnd type="none" w="med" len="med"/>
          </a:ln>
          <a:effec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 Puzzle Task</a:t>
            </a:r>
            <a:endParaRPr lang="en-US" dirty="0"/>
          </a:p>
        </p:txBody>
      </p:sp>
      <p:pic>
        <p:nvPicPr>
          <p:cNvPr id="8" name="Stroke_WirePuzzle_Annotated-1.mov">
            <a:hlinkClick r:id="" action="ppaction://media"/>
          </p:cNvPr>
          <p:cNvPicPr/>
          <p:nvPr>
            <p:ph idx="1"/>
            <a:videoFile r:link="rId1"/>
          </p:nvPr>
        </p:nvPicPr>
        <p:blipFill>
          <a:blip r:embed="rId4"/>
          <a:stretch>
            <a:fillRect/>
          </a:stretch>
        </p:blipFill>
        <p:spPr>
          <a:xfrm>
            <a:off x="0" y="1258043"/>
            <a:ext cx="9982200" cy="5614987"/>
          </a:xfrm>
          <a:ln w="28575" cap="flat" cmpd="sng" algn="ctr">
            <a:noFill/>
            <a:prstDash val="solid"/>
            <a:miter lim="800000"/>
            <a:headEnd type="none" w="med" len="med"/>
            <a:tailEnd type="none" w="med" len="med"/>
          </a:ln>
          <a:effectLst/>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Robustness and Fault-Tolerance</a:t>
            </a:r>
            <a:endParaRPr lang="en-US" dirty="0"/>
          </a:p>
        </p:txBody>
      </p:sp>
      <p:sp>
        <p:nvSpPr>
          <p:cNvPr id="3" name="Content Placeholder 2"/>
          <p:cNvSpPr>
            <a:spLocks noGrp="1"/>
          </p:cNvSpPr>
          <p:nvPr>
            <p:ph idx="1"/>
          </p:nvPr>
        </p:nvSpPr>
        <p:spPr/>
        <p:txBody>
          <a:bodyPr/>
          <a:lstStyle/>
          <a:p>
            <a:pPr lvl="1" eaLnBrk="1" hangingPunct="1">
              <a:buClr>
                <a:srgbClr val="970000"/>
              </a:buClr>
              <a:buNone/>
            </a:pPr>
            <a:r>
              <a:rPr lang="en-US" sz="1500" b="1" dirty="0" smtClean="0"/>
              <a:t>System proved to be robust to various unforeseen faults:</a:t>
            </a:r>
          </a:p>
          <a:p>
            <a:pPr lvl="1" eaLnBrk="1" hangingPunct="1">
              <a:buClr>
                <a:srgbClr val="970000"/>
              </a:buClr>
            </a:pPr>
            <a:endParaRPr lang="en-US" sz="1500" dirty="0" smtClean="0"/>
          </a:p>
          <a:p>
            <a:pPr lvl="1" eaLnBrk="1" hangingPunct="1">
              <a:buClr>
                <a:srgbClr val="970000"/>
              </a:buClr>
            </a:pPr>
            <a:r>
              <a:rPr lang="en-US" sz="1500" dirty="0" smtClean="0"/>
              <a:t>Mocap gesture cable was removed, </a:t>
            </a:r>
            <a:r>
              <a:rPr lang="en-US" sz="1500" dirty="0" smtClean="0">
                <a:solidFill>
                  <a:srgbClr val="990000"/>
                </a:solidFill>
              </a:rPr>
              <a:t>but the presence of the scale allowed the interaction to continue</a:t>
            </a:r>
            <a:r>
              <a:rPr lang="en-US" sz="1500" dirty="0" smtClean="0"/>
              <a:t>.</a:t>
            </a:r>
          </a:p>
          <a:p>
            <a:pPr lvl="1" eaLnBrk="1" hangingPunct="1">
              <a:buClr>
                <a:srgbClr val="970000"/>
              </a:buClr>
            </a:pPr>
            <a:endParaRPr lang="en-US" sz="1500" dirty="0" smtClean="0"/>
          </a:p>
          <a:p>
            <a:pPr lvl="1" eaLnBrk="1" hangingPunct="1">
              <a:buClr>
                <a:srgbClr val="970000"/>
              </a:buClr>
            </a:pPr>
            <a:r>
              <a:rPr lang="en-US" sz="1500" dirty="0" smtClean="0"/>
              <a:t>Cable came unplugged from robot, causing it to cease gesturing; </a:t>
            </a:r>
            <a:r>
              <a:rPr lang="en-US" sz="1500" dirty="0" smtClean="0">
                <a:solidFill>
                  <a:srgbClr val="990000"/>
                </a:solidFill>
              </a:rPr>
              <a:t>however, verbal feedback continued</a:t>
            </a:r>
            <a:r>
              <a:rPr lang="en-US" sz="1500" dirty="0" smtClean="0"/>
              <a:t>.</a:t>
            </a:r>
          </a:p>
          <a:p>
            <a:pPr lvl="1" eaLnBrk="1" hangingPunct="1">
              <a:buClr>
                <a:srgbClr val="970000"/>
              </a:buClr>
            </a:pPr>
            <a:endParaRPr lang="en-US" sz="1500" dirty="0" smtClean="0"/>
          </a:p>
          <a:p>
            <a:pPr lvl="1" eaLnBrk="1" hangingPunct="1">
              <a:buClr>
                <a:srgbClr val="970000"/>
              </a:buClr>
            </a:pPr>
            <a:r>
              <a:rPr lang="en-US" sz="1500" dirty="0" smtClean="0"/>
              <a:t>Scale shut down during an interaction, </a:t>
            </a:r>
            <a:r>
              <a:rPr lang="en-US" sz="1500" dirty="0" smtClean="0">
                <a:solidFill>
                  <a:srgbClr val="990000"/>
                </a:solidFill>
              </a:rPr>
              <a:t>but the presence of the mocap gesture system allowed the robot to continue providing feedback to the participant</a:t>
            </a:r>
            <a:r>
              <a:rPr lang="en-US" sz="1500" dirty="0" smtClean="0"/>
              <a:t>.</a:t>
            </a:r>
          </a:p>
          <a:p>
            <a:pPr lvl="1" eaLnBrk="1" hangingPunct="1">
              <a:buClr>
                <a:srgbClr val="970000"/>
              </a:buClr>
            </a:pPr>
            <a:endParaRPr lang="en-US" sz="1500" dirty="0" smtClean="0"/>
          </a:p>
          <a:p>
            <a:pPr lvl="1" eaLnBrk="1" hangingPunct="1">
              <a:buClr>
                <a:srgbClr val="970000"/>
              </a:buClr>
            </a:pPr>
            <a:r>
              <a:rPr lang="en-US" sz="1500" dirty="0" smtClean="0"/>
              <a:t>User misunderstood instructions and provided no detectable input for the robot to recognize and correct, </a:t>
            </a:r>
            <a:r>
              <a:rPr lang="en-US" sz="1500" dirty="0" smtClean="0">
                <a:solidFill>
                  <a:srgbClr val="990000"/>
                </a:solidFill>
              </a:rPr>
              <a:t>but a timeout prompted the robot to repeat the instructions and provide motivation</a:t>
            </a:r>
            <a:r>
              <a:rPr lang="en-US" sz="1500" dirty="0" smtClean="0"/>
              <a:t>…</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Case and Recovery</a:t>
            </a:r>
            <a:endParaRPr lang="en-US" dirty="0"/>
          </a:p>
        </p:txBody>
      </p:sp>
      <p:pic>
        <p:nvPicPr>
          <p:cNvPr id="4" name="Stroke_WirePuzzle_Annotated-2.mov">
            <a:hlinkClick r:id="" action="ppaction://media"/>
          </p:cNvPr>
          <p:cNvPicPr/>
          <p:nvPr>
            <p:ph idx="1"/>
            <a:videoFile r:link="rId1"/>
          </p:nvPr>
        </p:nvPicPr>
        <p:blipFill>
          <a:blip r:embed="rId4"/>
          <a:stretch>
            <a:fillRect/>
          </a:stretch>
        </p:blipFill>
        <p:spPr>
          <a:xfrm>
            <a:off x="0" y="1259114"/>
            <a:ext cx="9981185" cy="5614416"/>
          </a:xfrm>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 Post-Stroke Rehabilitation</a:t>
            </a:r>
            <a:endParaRPr lang="en-US" dirty="0"/>
          </a:p>
        </p:txBody>
      </p:sp>
      <p:sp>
        <p:nvSpPr>
          <p:cNvPr id="3" name="Content Placeholder 2"/>
          <p:cNvSpPr>
            <a:spLocks noGrp="1"/>
          </p:cNvSpPr>
          <p:nvPr>
            <p:ph idx="1"/>
          </p:nvPr>
        </p:nvSpPr>
        <p:spPr/>
        <p:txBody>
          <a:bodyPr/>
          <a:lstStyle/>
          <a:p>
            <a:pPr indent="4763" eaLnBrk="1" hangingPunct="1"/>
            <a:endParaRPr lang="en-US" dirty="0" smtClean="0">
              <a:solidFill>
                <a:srgbClr val="000000"/>
              </a:solidFill>
              <a:ea typeface="+mn-ea"/>
            </a:endParaRPr>
          </a:p>
          <a:p>
            <a:pPr indent="4763" eaLnBrk="1" hangingPunct="1"/>
            <a:r>
              <a:rPr lang="en-US" dirty="0" smtClean="0">
                <a:solidFill>
                  <a:srgbClr val="000000"/>
                </a:solidFill>
                <a:ea typeface="+mn-ea"/>
              </a:rPr>
              <a:t>Demographics (</a:t>
            </a:r>
            <a:r>
              <a:rPr lang="en-US" dirty="0" smtClean="0">
                <a:solidFill>
                  <a:srgbClr val="990100"/>
                </a:solidFill>
                <a:ea typeface="+mn-ea"/>
              </a:rPr>
              <a:t>AHA Statistical Update, 2009</a:t>
            </a:r>
            <a:r>
              <a:rPr lang="en-US" dirty="0" smtClean="0">
                <a:ea typeface="+mn-ea"/>
              </a:rPr>
              <a:t>)</a:t>
            </a:r>
          </a:p>
          <a:p>
            <a:pPr lvl="1" eaLnBrk="1" hangingPunct="1">
              <a:buClr>
                <a:srgbClr val="970000"/>
              </a:buClr>
            </a:pPr>
            <a:r>
              <a:rPr lang="en-US" dirty="0" smtClean="0">
                <a:solidFill>
                  <a:srgbClr val="000000"/>
                </a:solidFill>
                <a:ea typeface="+mn-ea"/>
              </a:rPr>
              <a:t>In the US alone, 800,000+ strokes per year (number projected to double in next 20 years).</a:t>
            </a:r>
          </a:p>
          <a:p>
            <a:pPr lvl="1" eaLnBrk="1" hangingPunct="1">
              <a:buClr>
                <a:srgbClr val="970000"/>
              </a:buClr>
            </a:pPr>
            <a:r>
              <a:rPr lang="en-US" dirty="0" smtClean="0">
                <a:solidFill>
                  <a:srgbClr val="000000"/>
                </a:solidFill>
                <a:ea typeface="+mn-ea"/>
              </a:rPr>
              <a:t>Of those, 400,000 survive with a neurological disability (i.e., motor task deficits).</a:t>
            </a:r>
          </a:p>
          <a:p>
            <a:pPr lvl="1" eaLnBrk="1" hangingPunct="1">
              <a:buClr>
                <a:srgbClr val="970000"/>
              </a:buClr>
            </a:pPr>
            <a:endParaRPr lang="en-US" dirty="0" smtClean="0">
              <a:solidFill>
                <a:srgbClr val="000000"/>
              </a:solidFill>
              <a:ea typeface="+mn-ea"/>
            </a:endParaRPr>
          </a:p>
          <a:p>
            <a:pPr marL="0" lvl="1" indent="1588" eaLnBrk="1" hangingPunct="1">
              <a:buClr>
                <a:srgbClr val="970000"/>
              </a:buClr>
              <a:buNone/>
            </a:pPr>
            <a:r>
              <a:rPr lang="en-US" sz="1800" i="1" dirty="0" smtClean="0"/>
              <a:t>Task-oriented training</a:t>
            </a:r>
            <a:r>
              <a:rPr lang="en-US" sz="1800" dirty="0" smtClean="0"/>
              <a:t> (TOT) is a treatment approach that introduces practical “activity of daily living” (ADL) tasks to regain mobility and re-acquire skills (</a:t>
            </a:r>
            <a:r>
              <a:rPr lang="en-US" sz="1800" dirty="0" smtClean="0">
                <a:solidFill>
                  <a:srgbClr val="990000"/>
                </a:solidFill>
              </a:rPr>
              <a:t>Schweighofer </a:t>
            </a:r>
            <a:r>
              <a:rPr lang="en-US" sz="1800" i="1" dirty="0" smtClean="0">
                <a:solidFill>
                  <a:srgbClr val="990000"/>
                </a:solidFill>
              </a:rPr>
              <a:t>et al.</a:t>
            </a:r>
            <a:r>
              <a:rPr lang="en-US" sz="1800" dirty="0" smtClean="0">
                <a:solidFill>
                  <a:srgbClr val="990000"/>
                </a:solidFill>
              </a:rPr>
              <a:t>, 2009</a:t>
            </a:r>
            <a:r>
              <a:rPr lang="en-US" sz="1800" dirty="0" smtClean="0"/>
              <a:t>).</a:t>
            </a:r>
          </a:p>
          <a:p>
            <a:pPr lvl="1" eaLnBrk="1" hangingPunct="1">
              <a:buClr>
                <a:srgbClr val="970000"/>
              </a:buClr>
            </a:pPr>
            <a:r>
              <a:rPr lang="en-US" dirty="0" smtClean="0">
                <a:solidFill>
                  <a:srgbClr val="000000"/>
                </a:solidFill>
                <a:ea typeface="+mn-ea"/>
              </a:rPr>
              <a:t>Recovery requires hours of daily supervised functional activity with the stroke-affected limb.</a:t>
            </a:r>
          </a:p>
          <a:p>
            <a:pPr lvl="1" eaLnBrk="1" hangingPunct="1">
              <a:buClr>
                <a:srgbClr val="970000"/>
              </a:buClr>
            </a:pPr>
            <a:r>
              <a:rPr lang="en-US" dirty="0" smtClean="0">
                <a:solidFill>
                  <a:srgbClr val="000000"/>
                </a:solidFill>
                <a:ea typeface="+mn-ea"/>
              </a:rPr>
              <a:t>Shortage of health care workers coupled with increasing numbers of affected individuals means the current health care model will soon be unsustainable.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and Contributions</a:t>
            </a:r>
            <a:endParaRPr lang="en-US" dirty="0"/>
          </a:p>
        </p:txBody>
      </p:sp>
      <p:sp>
        <p:nvSpPr>
          <p:cNvPr id="3" name="Content Placeholder 2"/>
          <p:cNvSpPr>
            <a:spLocks noGrp="1"/>
          </p:cNvSpPr>
          <p:nvPr>
            <p:ph idx="1"/>
          </p:nvPr>
        </p:nvSpPr>
        <p:spPr/>
        <p:txBody>
          <a:bodyPr>
            <a:normAutofit fontScale="92500" lnSpcReduction="10000"/>
          </a:bodyPr>
          <a:lstStyle/>
          <a:p>
            <a:pPr lvl="1" eaLnBrk="1" hangingPunct="1">
              <a:lnSpc>
                <a:spcPct val="120000"/>
              </a:lnSpc>
              <a:buClr>
                <a:srgbClr val="970000"/>
              </a:buClr>
            </a:pPr>
            <a:r>
              <a:rPr lang="en-US" dirty="0" smtClean="0">
                <a:solidFill>
                  <a:srgbClr val="000000"/>
                </a:solidFill>
              </a:rPr>
              <a:t>We presented a general-purpose architecture for socially assistive human-robot interaction…</a:t>
            </a:r>
          </a:p>
          <a:p>
            <a:pPr lvl="2" eaLnBrk="1" hangingPunct="1">
              <a:lnSpc>
                <a:spcPct val="120000"/>
              </a:lnSpc>
              <a:buClr>
                <a:srgbClr val="970000"/>
              </a:buClr>
            </a:pPr>
            <a:r>
              <a:rPr lang="en-US" dirty="0" smtClean="0"/>
              <a:t>accommodates varied ADL-inspired tasks without significant reconfiguration</a:t>
            </a:r>
          </a:p>
          <a:p>
            <a:pPr lvl="2" eaLnBrk="1" hangingPunct="1">
              <a:lnSpc>
                <a:spcPct val="120000"/>
              </a:lnSpc>
              <a:buClr>
                <a:srgbClr val="970000"/>
              </a:buClr>
            </a:pPr>
            <a:r>
              <a:rPr lang="en-US" dirty="0" smtClean="0">
                <a:solidFill>
                  <a:srgbClr val="000000"/>
                </a:solidFill>
              </a:rPr>
              <a:t>provides real-time task-dependent feedback to the user</a:t>
            </a:r>
          </a:p>
          <a:p>
            <a:pPr lvl="1" eaLnBrk="1" hangingPunct="1">
              <a:lnSpc>
                <a:spcPct val="120000"/>
              </a:lnSpc>
              <a:buClr>
                <a:srgbClr val="970000"/>
              </a:buClr>
            </a:pPr>
            <a:endParaRPr lang="en-US" dirty="0" smtClean="0">
              <a:solidFill>
                <a:srgbClr val="000000"/>
              </a:solidFill>
            </a:endParaRPr>
          </a:p>
          <a:p>
            <a:pPr lvl="1" eaLnBrk="1" hangingPunct="1">
              <a:lnSpc>
                <a:spcPct val="120000"/>
              </a:lnSpc>
              <a:buClr>
                <a:srgbClr val="970000"/>
              </a:buClr>
            </a:pPr>
            <a:r>
              <a:rPr lang="en-US" dirty="0" smtClean="0">
                <a:solidFill>
                  <a:srgbClr val="000000"/>
                </a:solidFill>
              </a:rPr>
              <a:t>We applied the architecture to intense motor task practice for post-stroke rehabilitation…</a:t>
            </a:r>
          </a:p>
          <a:p>
            <a:pPr lvl="2" eaLnBrk="1" hangingPunct="1">
              <a:lnSpc>
                <a:spcPct val="120000"/>
              </a:lnSpc>
              <a:buClr>
                <a:srgbClr val="970000"/>
              </a:buClr>
            </a:pPr>
            <a:r>
              <a:rPr lang="en-US" dirty="0" smtClean="0">
                <a:solidFill>
                  <a:srgbClr val="000000"/>
                </a:solidFill>
              </a:rPr>
              <a:t>multiple sensing modalities were used to estimate user and world states</a:t>
            </a:r>
          </a:p>
          <a:p>
            <a:pPr lvl="2" eaLnBrk="1" hangingPunct="1">
              <a:lnSpc>
                <a:spcPct val="120000"/>
              </a:lnSpc>
              <a:buClr>
                <a:srgbClr val="970000"/>
              </a:buClr>
            </a:pPr>
            <a:r>
              <a:rPr lang="en-US" dirty="0" smtClean="0">
                <a:solidFill>
                  <a:srgbClr val="000000"/>
                </a:solidFill>
              </a:rPr>
              <a:t>changes in robot state often triggered verbal, coverbal, and nonverbal responses</a:t>
            </a:r>
          </a:p>
          <a:p>
            <a:pPr lvl="1" eaLnBrk="1" hangingPunct="1">
              <a:lnSpc>
                <a:spcPct val="120000"/>
              </a:lnSpc>
              <a:buClr>
                <a:srgbClr val="970000"/>
              </a:buClr>
            </a:pPr>
            <a:endParaRPr lang="en-US" dirty="0" smtClean="0">
              <a:solidFill>
                <a:srgbClr val="000000"/>
              </a:solidFill>
            </a:endParaRPr>
          </a:p>
          <a:p>
            <a:pPr lvl="1" eaLnBrk="1" hangingPunct="1">
              <a:lnSpc>
                <a:spcPct val="120000"/>
              </a:lnSpc>
              <a:buClr>
                <a:srgbClr val="970000"/>
              </a:buClr>
            </a:pPr>
            <a:r>
              <a:rPr lang="en-US" dirty="0" smtClean="0">
                <a:solidFill>
                  <a:srgbClr val="000000"/>
                </a:solidFill>
              </a:rPr>
              <a:t>We are testing the technical feasibility and validation with users in the target population…</a:t>
            </a:r>
          </a:p>
          <a:p>
            <a:pPr lvl="2" eaLnBrk="1" hangingPunct="1">
              <a:lnSpc>
                <a:spcPct val="120000"/>
              </a:lnSpc>
              <a:buClr>
                <a:srgbClr val="970000"/>
              </a:buClr>
            </a:pPr>
            <a:r>
              <a:rPr lang="en-US" dirty="0" smtClean="0">
                <a:solidFill>
                  <a:srgbClr val="000000"/>
                </a:solidFill>
              </a:rPr>
              <a:t>obtaining user psychometrics (surveys) as well</a:t>
            </a:r>
          </a:p>
          <a:p>
            <a:pPr lvl="2" eaLnBrk="1" hangingPunct="1">
              <a:lnSpc>
                <a:spcPct val="120000"/>
              </a:lnSpc>
              <a:buClr>
                <a:srgbClr val="970000"/>
              </a:buClr>
            </a:pPr>
            <a:r>
              <a:rPr lang="en-US" dirty="0" smtClean="0">
                <a:solidFill>
                  <a:srgbClr val="000000"/>
                </a:solidFill>
              </a:rPr>
              <a:t>data are being analyzed </a:t>
            </a:r>
            <a:r>
              <a:rPr lang="en-US" i="1" dirty="0" smtClean="0">
                <a:solidFill>
                  <a:srgbClr val="000000"/>
                </a:solidFill>
              </a:rPr>
              <a:t>and will be reported soon</a:t>
            </a:r>
            <a:r>
              <a:rPr lang="en-US" dirty="0" smtClean="0">
                <a:solidFill>
                  <a:srgbClr val="000000"/>
                </a:solidFill>
              </a:rPr>
              <a:t>…</a:t>
            </a:r>
          </a:p>
          <a:p>
            <a:pPr lvl="1" eaLnBrk="1" hangingPunct="1">
              <a:lnSpc>
                <a:spcPct val="120000"/>
              </a:lnSpc>
              <a:buClr>
                <a:srgbClr val="970000"/>
              </a:buClr>
            </a:pPr>
            <a:endParaRPr lang="en-US" dirty="0" smtClean="0">
              <a:solidFill>
                <a:srgbClr val="000000"/>
              </a:solidFill>
            </a:endParaRPr>
          </a:p>
          <a:p>
            <a:pPr lvl="1" eaLnBrk="1" hangingPunct="1">
              <a:lnSpc>
                <a:spcPct val="120000"/>
              </a:lnSpc>
              <a:buClr>
                <a:srgbClr val="970000"/>
              </a:buClr>
            </a:pPr>
            <a:r>
              <a:rPr lang="en-US" dirty="0" smtClean="0">
                <a:solidFill>
                  <a:srgbClr val="000000"/>
                </a:solidFill>
              </a:rPr>
              <a:t>We have evaluated that the architecture is robust to a variety of failure scenarios…</a:t>
            </a:r>
          </a:p>
          <a:p>
            <a:pPr lvl="2" eaLnBrk="1" hangingPunct="1">
              <a:lnSpc>
                <a:spcPct val="120000"/>
              </a:lnSpc>
              <a:buClr>
                <a:srgbClr val="970000"/>
              </a:buClr>
            </a:pPr>
            <a:r>
              <a:rPr lang="en-US" kern="1200" dirty="0" smtClean="0">
                <a:solidFill>
                  <a:prstClr val="black"/>
                </a:solidFill>
                <a:cs typeface="ＭＳ Ｐゴシック" charset="-128"/>
              </a:rPr>
              <a:t>unforeseen faults in one part of the system do not cause the entire system to shut down</a:t>
            </a:r>
          </a:p>
          <a:p>
            <a:pPr lvl="2" eaLnBrk="1" hangingPunct="1">
              <a:lnSpc>
                <a:spcPct val="120000"/>
              </a:lnSpc>
              <a:buClr>
                <a:srgbClr val="970000"/>
              </a:buClr>
            </a:pPr>
            <a:r>
              <a:rPr lang="en-US" kern="1200" dirty="0" smtClean="0">
                <a:solidFill>
                  <a:prstClr val="black"/>
                </a:solidFill>
                <a:cs typeface="ＭＳ Ｐゴシック" charset="-128"/>
              </a:rPr>
              <a:t>observed the architecture’s ability to continue functioning despite failure on multiple occasions</a:t>
            </a:r>
            <a:endParaRPr lang="en-US" dirty="0" smtClean="0">
              <a:solidFill>
                <a:srgbClr val="00000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371600"/>
            <a:ext cx="5486400" cy="4724400"/>
          </a:xfrm>
        </p:spPr>
        <p:txBody>
          <a:bodyPr>
            <a:normAutofit fontScale="55000" lnSpcReduction="20000"/>
          </a:bodyPr>
          <a:lstStyle/>
          <a:p>
            <a:pPr lvl="1" eaLnBrk="1" hangingPunct="1">
              <a:lnSpc>
                <a:spcPct val="130000"/>
              </a:lnSpc>
              <a:buClr>
                <a:srgbClr val="970000"/>
              </a:buClr>
            </a:pPr>
            <a:r>
              <a:rPr lang="en-US" dirty="0" smtClean="0"/>
              <a:t>Port and release architecture in </a:t>
            </a:r>
            <a:r>
              <a:rPr lang="en-US" i="1" dirty="0" smtClean="0"/>
              <a:t>ROS</a:t>
            </a:r>
            <a:r>
              <a:rPr lang="en-US" dirty="0" smtClean="0"/>
              <a:t> (</a:t>
            </a:r>
            <a:r>
              <a:rPr lang="en-US" dirty="0" smtClean="0">
                <a:solidFill>
                  <a:schemeClr val="tx2"/>
                </a:solidFill>
              </a:rPr>
              <a:t>http://www.ros.org/</a:t>
            </a:r>
            <a:r>
              <a:rPr lang="en-US" dirty="0" smtClean="0"/>
              <a:t>)…</a:t>
            </a:r>
          </a:p>
          <a:p>
            <a:pPr lvl="2" eaLnBrk="1" hangingPunct="1">
              <a:lnSpc>
                <a:spcPct val="130000"/>
              </a:lnSpc>
              <a:buClr>
                <a:srgbClr val="970000"/>
              </a:buClr>
            </a:pPr>
            <a:r>
              <a:rPr lang="en-US" dirty="0" smtClean="0"/>
              <a:t>general HRI use in the ROS open-source community</a:t>
            </a:r>
          </a:p>
          <a:p>
            <a:pPr lvl="2" eaLnBrk="1" hangingPunct="1">
              <a:lnSpc>
                <a:spcPct val="130000"/>
              </a:lnSpc>
              <a:buClr>
                <a:srgbClr val="970000"/>
              </a:buClr>
            </a:pPr>
            <a:r>
              <a:rPr lang="en-US" dirty="0" smtClean="0"/>
              <a:t>USC ROS Package Repository (</a:t>
            </a:r>
            <a:r>
              <a:rPr lang="en-US" dirty="0" smtClean="0">
                <a:solidFill>
                  <a:srgbClr val="990000"/>
                </a:solidFill>
              </a:rPr>
              <a:t>http://sourceforge.net/projects/usc-ros-pkg</a:t>
            </a:r>
            <a:r>
              <a:rPr lang="en-US" dirty="0" smtClean="0"/>
              <a:t>)</a:t>
            </a:r>
          </a:p>
          <a:p>
            <a:pPr lvl="1" eaLnBrk="1" hangingPunct="1">
              <a:lnSpc>
                <a:spcPct val="130000"/>
              </a:lnSpc>
              <a:buClr>
                <a:srgbClr val="970000"/>
              </a:buClr>
            </a:pPr>
            <a:endParaRPr lang="en-US" dirty="0" smtClean="0"/>
          </a:p>
          <a:p>
            <a:pPr lvl="1" eaLnBrk="1" hangingPunct="1">
              <a:lnSpc>
                <a:spcPct val="130000"/>
              </a:lnSpc>
              <a:buClr>
                <a:srgbClr val="970000"/>
              </a:buClr>
            </a:pPr>
            <a:r>
              <a:rPr lang="en-US" dirty="0" smtClean="0"/>
              <a:t>New and expanded Activity Servers for better state estimation…</a:t>
            </a:r>
          </a:p>
          <a:p>
            <a:pPr lvl="2" eaLnBrk="1" hangingPunct="1">
              <a:lnSpc>
                <a:spcPct val="130000"/>
              </a:lnSpc>
              <a:buClr>
                <a:srgbClr val="970000"/>
              </a:buClr>
            </a:pPr>
            <a:r>
              <a:rPr lang="en-US" dirty="0" smtClean="0"/>
              <a:t>unmodified object pose estimation and tracking</a:t>
            </a:r>
          </a:p>
          <a:p>
            <a:pPr lvl="2" eaLnBrk="1" hangingPunct="1">
              <a:lnSpc>
                <a:spcPct val="130000"/>
              </a:lnSpc>
              <a:buClr>
                <a:srgbClr val="970000"/>
              </a:buClr>
            </a:pPr>
            <a:r>
              <a:rPr lang="en-US" dirty="0" smtClean="0"/>
              <a:t>3D human feature pose estimation from frontal cameras and lasers</a:t>
            </a:r>
          </a:p>
          <a:p>
            <a:pPr lvl="1" eaLnBrk="1" hangingPunct="1">
              <a:lnSpc>
                <a:spcPct val="130000"/>
              </a:lnSpc>
              <a:buClr>
                <a:srgbClr val="970000"/>
              </a:buClr>
            </a:pPr>
            <a:endParaRPr lang="en-US" dirty="0" smtClean="0"/>
          </a:p>
          <a:p>
            <a:pPr lvl="1" eaLnBrk="1" hangingPunct="1">
              <a:lnSpc>
                <a:spcPct val="130000"/>
              </a:lnSpc>
              <a:buClr>
                <a:srgbClr val="970000"/>
              </a:buClr>
            </a:pPr>
            <a:r>
              <a:rPr lang="en-US" dirty="0" smtClean="0"/>
              <a:t>Utilize word timings for full NVBGenerator implementation…</a:t>
            </a:r>
          </a:p>
          <a:p>
            <a:pPr lvl="2" eaLnBrk="1" hangingPunct="1">
              <a:lnSpc>
                <a:spcPct val="130000"/>
              </a:lnSpc>
              <a:buClr>
                <a:srgbClr val="970000"/>
              </a:buClr>
            </a:pPr>
            <a:r>
              <a:rPr lang="en-US" dirty="0" smtClean="0"/>
              <a:t>incorporate the complete rule set (including sentence structure)</a:t>
            </a:r>
          </a:p>
          <a:p>
            <a:pPr lvl="2" eaLnBrk="1" hangingPunct="1">
              <a:lnSpc>
                <a:spcPct val="130000"/>
              </a:lnSpc>
              <a:buClr>
                <a:srgbClr val="970000"/>
              </a:buClr>
            </a:pPr>
            <a:r>
              <a:rPr lang="en-US" dirty="0" smtClean="0"/>
              <a:t>parameterization of nonverbal social behaviors (</a:t>
            </a:r>
            <a:r>
              <a:rPr lang="en-US" dirty="0" smtClean="0">
                <a:solidFill>
                  <a:srgbClr val="990000"/>
                </a:solidFill>
              </a:rPr>
              <a:t>Mead &amp; Matarić, 2010</a:t>
            </a:r>
            <a:r>
              <a:rPr lang="en-US" dirty="0" smtClean="0"/>
              <a:t>)</a:t>
            </a:r>
          </a:p>
          <a:p>
            <a:pPr lvl="1" eaLnBrk="1" hangingPunct="1">
              <a:lnSpc>
                <a:spcPct val="130000"/>
              </a:lnSpc>
              <a:buClr>
                <a:srgbClr val="970000"/>
              </a:buClr>
            </a:pPr>
            <a:endParaRPr lang="en-US" dirty="0" smtClean="0"/>
          </a:p>
          <a:p>
            <a:pPr lvl="1" eaLnBrk="1" hangingPunct="1">
              <a:lnSpc>
                <a:spcPct val="130000"/>
              </a:lnSpc>
              <a:buClr>
                <a:srgbClr val="970000"/>
              </a:buClr>
            </a:pPr>
            <a:r>
              <a:rPr lang="en-US" dirty="0" smtClean="0"/>
              <a:t>Select robot personality to complement user preferences in metadata…</a:t>
            </a:r>
          </a:p>
          <a:p>
            <a:pPr lvl="2" eaLnBrk="1" hangingPunct="1">
              <a:lnSpc>
                <a:spcPct val="130000"/>
              </a:lnSpc>
              <a:buClr>
                <a:srgbClr val="970000"/>
              </a:buClr>
            </a:pPr>
            <a:r>
              <a:rPr lang="en-US" dirty="0" smtClean="0"/>
              <a:t>previously investigated personality in verbal content (</a:t>
            </a:r>
            <a:r>
              <a:rPr lang="en-US" dirty="0" smtClean="0">
                <a:solidFill>
                  <a:schemeClr val="tx2"/>
                </a:solidFill>
              </a:rPr>
              <a:t>Tapus &amp; Matarić, 2006</a:t>
            </a:r>
            <a:r>
              <a:rPr lang="en-US" dirty="0" smtClean="0"/>
              <a:t>)</a:t>
            </a:r>
          </a:p>
          <a:p>
            <a:pPr lvl="2" eaLnBrk="1" hangingPunct="1">
              <a:lnSpc>
                <a:spcPct val="130000"/>
              </a:lnSpc>
              <a:buClr>
                <a:srgbClr val="970000"/>
              </a:buClr>
            </a:pPr>
            <a:r>
              <a:rPr lang="en-US" dirty="0" smtClean="0"/>
              <a:t>consider nonverbal expressions of personality (</a:t>
            </a:r>
            <a:r>
              <a:rPr lang="en-US" dirty="0" smtClean="0">
                <a:solidFill>
                  <a:srgbClr val="990000"/>
                </a:solidFill>
              </a:rPr>
              <a:t>Mead &amp; Matarić, 2010</a:t>
            </a:r>
            <a:r>
              <a:rPr lang="en-US" dirty="0" smtClean="0"/>
              <a:t>)</a:t>
            </a:r>
          </a:p>
          <a:p>
            <a:pPr lvl="1" eaLnBrk="1" hangingPunct="1">
              <a:lnSpc>
                <a:spcPct val="130000"/>
              </a:lnSpc>
              <a:buClr>
                <a:srgbClr val="970000"/>
              </a:buClr>
            </a:pPr>
            <a:endParaRPr lang="en-US" dirty="0" smtClean="0"/>
          </a:p>
          <a:p>
            <a:pPr lvl="1" eaLnBrk="1" hangingPunct="1">
              <a:lnSpc>
                <a:spcPct val="130000"/>
              </a:lnSpc>
              <a:buClr>
                <a:srgbClr val="970000"/>
              </a:buClr>
            </a:pPr>
            <a:r>
              <a:rPr lang="en-US" dirty="0" smtClean="0"/>
              <a:t>Factor context-shift metadata (constraints) in interaction management…</a:t>
            </a:r>
          </a:p>
          <a:p>
            <a:pPr lvl="2" eaLnBrk="1" hangingPunct="1">
              <a:lnSpc>
                <a:spcPct val="130000"/>
              </a:lnSpc>
              <a:buClr>
                <a:srgbClr val="970000"/>
              </a:buClr>
            </a:pPr>
            <a:r>
              <a:rPr lang="en-US" dirty="0" smtClean="0"/>
              <a:t>sessio</a:t>
            </a:r>
            <a:r>
              <a:rPr lang="en-US" dirty="0" smtClean="0">
                <a:solidFill>
                  <a:srgbClr val="000000"/>
                </a:solidFill>
              </a:rPr>
              <a:t>n and task </a:t>
            </a:r>
            <a:r>
              <a:rPr lang="en-US" dirty="0" smtClean="0"/>
              <a:t>metadata co</a:t>
            </a:r>
            <a:r>
              <a:rPr lang="en-US" dirty="0" smtClean="0">
                <a:solidFill>
                  <a:srgbClr val="000000"/>
                </a:solidFill>
              </a:rPr>
              <a:t>ntain contextual information not currently utilized</a:t>
            </a:r>
            <a:endParaRPr lang="en-US" dirty="0" smtClean="0"/>
          </a:p>
          <a:p>
            <a:pPr lvl="2" eaLnBrk="1" hangingPunct="1">
              <a:lnSpc>
                <a:spcPct val="130000"/>
              </a:lnSpc>
              <a:buClr>
                <a:srgbClr val="970000"/>
              </a:buClr>
            </a:pPr>
            <a:r>
              <a:rPr lang="en-US" dirty="0" smtClean="0"/>
              <a:t>impleme</a:t>
            </a:r>
            <a:r>
              <a:rPr lang="en-US" dirty="0" smtClean="0">
                <a:solidFill>
                  <a:srgbClr val="000000"/>
                </a:solidFill>
              </a:rPr>
              <a:t>nt </a:t>
            </a:r>
            <a:r>
              <a:rPr lang="en-US" dirty="0" smtClean="0"/>
              <a:t>dialogue planning over contextual preconditions and postconditions</a:t>
            </a:r>
          </a:p>
        </p:txBody>
      </p:sp>
      <p:sp>
        <p:nvSpPr>
          <p:cNvPr id="2" name="Title 1"/>
          <p:cNvSpPr>
            <a:spLocks noGrp="1"/>
          </p:cNvSpPr>
          <p:nvPr>
            <p:ph type="title"/>
          </p:nvPr>
        </p:nvSpPr>
        <p:spPr/>
        <p:txBody>
          <a:bodyPr/>
          <a:lstStyle/>
          <a:p>
            <a:r>
              <a:rPr lang="en-US" dirty="0" smtClean="0"/>
              <a:t>Ongoing and Future Work</a:t>
            </a:r>
            <a:endParaRPr lang="en-US" dirty="0"/>
          </a:p>
        </p:txBody>
      </p:sp>
      <p:grpSp>
        <p:nvGrpSpPr>
          <p:cNvPr id="7" name="Group 9"/>
          <p:cNvGrpSpPr>
            <a:grpSpLocks noChangeAspect="1"/>
          </p:cNvGrpSpPr>
          <p:nvPr/>
        </p:nvGrpSpPr>
        <p:grpSpPr>
          <a:xfrm>
            <a:off x="5891590" y="1295399"/>
            <a:ext cx="3227833" cy="2092065"/>
            <a:chOff x="4648200" y="1371600"/>
            <a:chExt cx="3879764" cy="2514600"/>
          </a:xfrm>
        </p:grpSpPr>
        <p:pic>
          <p:nvPicPr>
            <p:cNvPr id="5" name="Picture 4" descr="PeopleTracker.png"/>
            <p:cNvPicPr>
              <a:picLocks noChangeAspect="1"/>
            </p:cNvPicPr>
            <p:nvPr/>
          </p:nvPicPr>
          <p:blipFill>
            <a:blip r:embed="rId3"/>
            <a:stretch>
              <a:fillRect/>
            </a:stretch>
          </p:blipFill>
          <p:spPr>
            <a:xfrm>
              <a:off x="4648200" y="1371600"/>
              <a:ext cx="3879764" cy="2514600"/>
            </a:xfrm>
            <a:prstGeom prst="rect">
              <a:avLst/>
            </a:prstGeom>
            <a:ln w="28575" cap="flat" cmpd="sng" algn="ctr">
              <a:solidFill>
                <a:srgbClr val="990000"/>
              </a:solidFill>
              <a:prstDash val="solid"/>
              <a:round/>
              <a:headEnd type="none" w="med" len="med"/>
              <a:tailEnd type="none" w="med" len="med"/>
            </a:ln>
            <a:effectLst>
              <a:outerShdw blurRad="50800" dist="38100" dir="2700000">
                <a:srgbClr val="000000">
                  <a:alpha val="43000"/>
                </a:srgbClr>
              </a:outerShdw>
            </a:effectLst>
          </p:spPr>
        </p:pic>
        <p:pic>
          <p:nvPicPr>
            <p:cNvPr id="4" name="Picture 3" descr="ROS.png"/>
            <p:cNvPicPr>
              <a:picLocks noChangeAspect="1"/>
            </p:cNvPicPr>
            <p:nvPr/>
          </p:nvPicPr>
          <p:blipFill>
            <a:blip r:embed="rId4">
              <a:clrChange>
                <a:clrFrom>
                  <a:srgbClr val="FFFFFF"/>
                </a:clrFrom>
                <a:clrTo>
                  <a:srgbClr val="FFFFFF">
                    <a:alpha val="0"/>
                  </a:srgbClr>
                </a:clrTo>
              </a:clrChange>
              <a:duotone>
                <a:srgbClr val="FFFFFF"/>
                <a:srgbClr val="FFF1C1"/>
              </a:duotone>
            </a:blip>
            <a:stretch>
              <a:fillRect/>
            </a:stretch>
          </p:blipFill>
          <p:spPr>
            <a:xfrm>
              <a:off x="7239000" y="1371600"/>
              <a:ext cx="1256674" cy="391108"/>
            </a:xfrm>
            <a:prstGeom prst="rect">
              <a:avLst/>
            </a:prstGeom>
          </p:spPr>
        </p:pic>
        <p:sp>
          <p:nvSpPr>
            <p:cNvPr id="6" name="TextBox 5"/>
            <p:cNvSpPr txBox="1"/>
            <p:nvPr/>
          </p:nvSpPr>
          <p:spPr>
            <a:xfrm>
              <a:off x="4674128" y="3506205"/>
              <a:ext cx="3831409" cy="305767"/>
            </a:xfrm>
            <a:prstGeom prst="rect">
              <a:avLst/>
            </a:prstGeom>
            <a:noFill/>
          </p:spPr>
          <p:txBody>
            <a:bodyPr wrap="square" rtlCol="0" anchor="ctr">
              <a:spAutoFit/>
            </a:bodyPr>
            <a:lstStyle/>
            <a:p>
              <a:pPr algn="ctr"/>
              <a:r>
                <a:rPr lang="en-US" sz="1000" b="1" dirty="0" smtClean="0">
                  <a:solidFill>
                    <a:srgbClr val="FF0000"/>
                  </a:solidFill>
                  <a:latin typeface="Calibri"/>
                  <a:cs typeface="Calibri"/>
                </a:rPr>
                <a:t>(http://www.ros.org/wiki/people_experimental)</a:t>
              </a:r>
              <a:endParaRPr lang="en-US" sz="1000" b="1" dirty="0">
                <a:solidFill>
                  <a:srgbClr val="FF0000"/>
                </a:solidFill>
                <a:latin typeface="Calibri"/>
                <a:cs typeface="Calibri"/>
              </a:endParaRPr>
            </a:p>
          </p:txBody>
        </p:sp>
      </p:grpSp>
      <p:grpSp>
        <p:nvGrpSpPr>
          <p:cNvPr id="43" name="Group 42"/>
          <p:cNvGrpSpPr/>
          <p:nvPr/>
        </p:nvGrpSpPr>
        <p:grpSpPr>
          <a:xfrm>
            <a:off x="5897783" y="3404810"/>
            <a:ext cx="3200401" cy="2701210"/>
            <a:chOff x="6172200" y="3657600"/>
            <a:chExt cx="2819401" cy="2379637"/>
          </a:xfrm>
        </p:grpSpPr>
        <p:grpSp>
          <p:nvGrpSpPr>
            <p:cNvPr id="41" name="Group 40"/>
            <p:cNvGrpSpPr/>
            <p:nvPr/>
          </p:nvGrpSpPr>
          <p:grpSpPr>
            <a:xfrm>
              <a:off x="6172201" y="3657600"/>
              <a:ext cx="2819400" cy="2123211"/>
              <a:chOff x="6096000" y="3657600"/>
              <a:chExt cx="3081868" cy="2320868"/>
            </a:xfrm>
          </p:grpSpPr>
          <p:pic>
            <p:nvPicPr>
              <p:cNvPr id="10" name="Picture 15" descr="Confidence1"/>
              <p:cNvPicPr>
                <a:picLocks noChangeArrowheads="1"/>
              </p:cNvPicPr>
              <p:nvPr/>
            </p:nvPicPr>
            <p:blipFill>
              <a:blip r:embed="rId5"/>
              <a:srcRect/>
              <a:stretch>
                <a:fillRect/>
              </a:stretch>
            </p:blipFill>
            <p:spPr bwMode="auto">
              <a:xfrm>
                <a:off x="6096000" y="3657600"/>
                <a:ext cx="1524001" cy="1143201"/>
              </a:xfrm>
              <a:prstGeom prst="rect">
                <a:avLst/>
              </a:prstGeom>
              <a:noFill/>
              <a:ln w="38100">
                <a:solidFill>
                  <a:srgbClr val="990000"/>
                </a:solidFill>
                <a:miter lim="800000"/>
                <a:headEnd/>
                <a:tailEnd/>
              </a:ln>
              <a:effectLst>
                <a:outerShdw blurRad="63500" dist="38099" dir="2700000" algn="ctr" rotWithShape="0">
                  <a:srgbClr val="000000">
                    <a:alpha val="74998"/>
                  </a:srgbClr>
                </a:outerShdw>
              </a:effectLst>
            </p:spPr>
          </p:pic>
          <p:pic>
            <p:nvPicPr>
              <p:cNvPr id="29" name="Picture 5" descr="Engaged2"/>
              <p:cNvPicPr>
                <a:picLocks noChangeAspect="1" noChangeArrowheads="1"/>
              </p:cNvPicPr>
              <p:nvPr/>
            </p:nvPicPr>
            <p:blipFill>
              <a:blip r:embed="rId6"/>
              <a:srcRect/>
              <a:stretch>
                <a:fillRect/>
              </a:stretch>
            </p:blipFill>
            <p:spPr bwMode="auto">
              <a:xfrm>
                <a:off x="6096000" y="4834465"/>
                <a:ext cx="1522666" cy="1143000"/>
              </a:xfrm>
              <a:prstGeom prst="rect">
                <a:avLst/>
              </a:prstGeom>
              <a:noFill/>
              <a:ln w="38100">
                <a:solidFill>
                  <a:srgbClr val="990000"/>
                </a:solidFill>
                <a:miter lim="800000"/>
                <a:headEnd/>
                <a:tailEnd/>
              </a:ln>
              <a:effectLst>
                <a:outerShdw blurRad="63500" dist="38099" dir="2700000" algn="ctr" rotWithShape="0">
                  <a:srgbClr val="000000">
                    <a:alpha val="74998"/>
                  </a:srgbClr>
                </a:outerShdw>
              </a:effectLst>
            </p:spPr>
          </p:pic>
          <p:grpSp>
            <p:nvGrpSpPr>
              <p:cNvPr id="31" name="Group 19"/>
              <p:cNvGrpSpPr>
                <a:grpSpLocks noChangeAspect="1"/>
              </p:cNvGrpSpPr>
              <p:nvPr/>
            </p:nvGrpSpPr>
            <p:grpSpPr bwMode="auto">
              <a:xfrm>
                <a:off x="7653865" y="3657600"/>
                <a:ext cx="1524000" cy="1143000"/>
                <a:chOff x="3198381" y="381000"/>
                <a:chExt cx="2674206" cy="2005638"/>
              </a:xfrm>
            </p:grpSpPr>
            <p:pic>
              <p:nvPicPr>
                <p:cNvPr id="39" name="Picture 9" descr="Confidence2"/>
                <p:cNvPicPr>
                  <a:picLocks noChangeArrowheads="1"/>
                </p:cNvPicPr>
                <p:nvPr/>
              </p:nvPicPr>
              <p:blipFill>
                <a:blip r:embed="rId7"/>
                <a:srcRect/>
                <a:stretch>
                  <a:fillRect/>
                </a:stretch>
              </p:blipFill>
              <p:spPr bwMode="auto">
                <a:xfrm>
                  <a:off x="3198381" y="381000"/>
                  <a:ext cx="2674206" cy="2005638"/>
                </a:xfrm>
                <a:prstGeom prst="rect">
                  <a:avLst/>
                </a:prstGeom>
                <a:noFill/>
                <a:ln w="38100">
                  <a:solidFill>
                    <a:srgbClr val="990000"/>
                  </a:solidFill>
                  <a:miter lim="800000"/>
                  <a:headEnd/>
                  <a:tailEnd/>
                </a:ln>
                <a:effectLst>
                  <a:outerShdw blurRad="63500" dist="38099" dir="2700000" algn="ctr" rotWithShape="0">
                    <a:srgbClr val="000000">
                      <a:alpha val="74998"/>
                    </a:srgbClr>
                  </a:outerShdw>
                </a:effectLst>
              </p:spPr>
            </p:pic>
            <p:pic>
              <p:nvPicPr>
                <p:cNvPr id="40" name="Picture 8" descr="EngageConfidence2"/>
                <p:cNvPicPr>
                  <a:picLocks noChangeAspect="1" noChangeArrowheads="1"/>
                </p:cNvPicPr>
                <p:nvPr/>
              </p:nvPicPr>
              <p:blipFill>
                <a:blip r:embed="rId8"/>
                <a:srcRect l="70322" t="79070" r="2934" b="14729"/>
                <a:stretch>
                  <a:fillRect/>
                </a:stretch>
              </p:blipFill>
              <p:spPr bwMode="auto">
                <a:xfrm>
                  <a:off x="5073862" y="1964406"/>
                  <a:ext cx="717338" cy="124744"/>
                </a:xfrm>
                <a:prstGeom prst="rect">
                  <a:avLst/>
                </a:prstGeom>
                <a:noFill/>
                <a:ln w="38100">
                  <a:noFill/>
                  <a:miter lim="800000"/>
                  <a:headEnd/>
                  <a:tailEnd/>
                </a:ln>
              </p:spPr>
            </p:pic>
          </p:grpSp>
          <p:pic>
            <p:nvPicPr>
              <p:cNvPr id="24" name="Picture 8" descr="EngageConfidence2"/>
              <p:cNvPicPr>
                <a:picLocks noChangeAspect="1" noChangeArrowheads="1"/>
              </p:cNvPicPr>
              <p:nvPr/>
            </p:nvPicPr>
            <p:blipFill>
              <a:blip r:embed="rId8"/>
              <a:srcRect/>
              <a:stretch>
                <a:fillRect/>
              </a:stretch>
            </p:blipFill>
            <p:spPr bwMode="auto">
              <a:xfrm>
                <a:off x="7653067" y="4834465"/>
                <a:ext cx="1524801" cy="1144003"/>
              </a:xfrm>
              <a:prstGeom prst="rect">
                <a:avLst/>
              </a:prstGeom>
              <a:noFill/>
              <a:ln w="38100">
                <a:solidFill>
                  <a:srgbClr val="990000"/>
                </a:solidFill>
                <a:miter lim="800000"/>
                <a:headEnd/>
                <a:tailEnd/>
              </a:ln>
              <a:effectLst>
                <a:outerShdw blurRad="63500" dist="38099" dir="2700000" algn="ctr" rotWithShape="0">
                  <a:srgbClr val="000000">
                    <a:alpha val="74998"/>
                  </a:srgbClr>
                </a:outerShdw>
              </a:effectLst>
            </p:spPr>
          </p:pic>
        </p:grpSp>
        <p:sp>
          <p:nvSpPr>
            <p:cNvPr id="42" name="TextBox 41"/>
            <p:cNvSpPr txBox="1"/>
            <p:nvPr/>
          </p:nvSpPr>
          <p:spPr>
            <a:xfrm>
              <a:off x="6172200" y="5806771"/>
              <a:ext cx="2819400" cy="230466"/>
            </a:xfrm>
            <a:prstGeom prst="rect">
              <a:avLst/>
            </a:prstGeom>
            <a:noFill/>
          </p:spPr>
          <p:txBody>
            <a:bodyPr wrap="square" rtlCol="0" anchor="ctr">
              <a:spAutoFit/>
            </a:bodyPr>
            <a:lstStyle/>
            <a:p>
              <a:pPr algn="ctr"/>
              <a:r>
                <a:rPr lang="en-US" sz="1100" b="1" dirty="0" smtClean="0">
                  <a:solidFill>
                    <a:srgbClr val="000000"/>
                  </a:solidFill>
                  <a:latin typeface="Calibri"/>
                  <a:cs typeface="Calibri"/>
                </a:rPr>
                <a:t>(</a:t>
              </a:r>
              <a:r>
                <a:rPr lang="en-US" sz="1100" b="1" dirty="0" smtClean="0">
                  <a:solidFill>
                    <a:schemeClr val="tx2"/>
                  </a:solidFill>
                  <a:latin typeface="Calibri"/>
                  <a:cs typeface="Calibri"/>
                </a:rPr>
                <a:t>Dooley, 2009</a:t>
              </a:r>
              <a:r>
                <a:rPr lang="en-US" sz="1100" b="1" dirty="0" smtClean="0">
                  <a:solidFill>
                    <a:srgbClr val="000000"/>
                  </a:solidFill>
                  <a:latin typeface="Calibri"/>
                  <a:cs typeface="Calibri"/>
                </a:rPr>
                <a:t>)</a:t>
              </a:r>
              <a:endParaRPr lang="en-US" sz="1100" b="1" dirty="0">
                <a:solidFill>
                  <a:srgbClr val="000000"/>
                </a:solidFill>
                <a:latin typeface="Calibri"/>
                <a:cs typeface="Calibri"/>
              </a:endParaRPr>
            </a:p>
          </p:txBody>
        </p:sp>
      </p:gr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References</a:t>
            </a:r>
            <a:endParaRPr lang="en-US" dirty="0"/>
          </a:p>
        </p:txBody>
      </p:sp>
      <p:sp>
        <p:nvSpPr>
          <p:cNvPr id="3" name="Content Placeholder 2"/>
          <p:cNvSpPr>
            <a:spLocks noGrp="1"/>
          </p:cNvSpPr>
          <p:nvPr>
            <p:ph sz="half" idx="1"/>
          </p:nvPr>
        </p:nvSpPr>
        <p:spPr>
          <a:xfrm>
            <a:off x="304800" y="1371600"/>
            <a:ext cx="4191000" cy="4570413"/>
          </a:xfrm>
        </p:spPr>
        <p:txBody>
          <a:bodyPr>
            <a:normAutofit lnSpcReduction="10000"/>
          </a:bodyPr>
          <a:lstStyle/>
          <a:p>
            <a:pPr marL="228600" indent="-228600">
              <a:lnSpc>
                <a:spcPct val="100000"/>
              </a:lnSpc>
              <a:buClr>
                <a:schemeClr val="tx2"/>
              </a:buClr>
              <a:buFont typeface="Arial"/>
              <a:buChar char="•"/>
            </a:pPr>
            <a:r>
              <a:rPr lang="en-US" sz="1100" dirty="0" smtClean="0"/>
              <a:t>AHA Statistical Update, </a:t>
            </a:r>
            <a:r>
              <a:rPr lang="en-US" sz="1100" i="1" dirty="0" smtClean="0"/>
              <a:t>Circulation</a:t>
            </a:r>
            <a:r>
              <a:rPr lang="en-US" sz="1100" dirty="0" smtClean="0"/>
              <a:t>. 2009; 119:e21-e181.</a:t>
            </a:r>
          </a:p>
          <a:p>
            <a:pPr marL="228600" indent="-228600">
              <a:lnSpc>
                <a:spcPct val="100000"/>
              </a:lnSpc>
              <a:buClr>
                <a:schemeClr val="tx2"/>
              </a:buClr>
              <a:buFont typeface="Arial"/>
              <a:buChar char="•"/>
            </a:pPr>
            <a:endParaRPr lang="en-US" sz="1081" dirty="0" smtClean="0"/>
          </a:p>
          <a:p>
            <a:pPr marL="228600" lvl="1" indent="-228600">
              <a:lnSpc>
                <a:spcPct val="100000"/>
              </a:lnSpc>
              <a:buClr>
                <a:schemeClr val="tx2"/>
              </a:buClr>
              <a:buSzTx/>
              <a:buFont typeface="Arial"/>
              <a:buChar char="•"/>
            </a:pPr>
            <a:r>
              <a:rPr lang="en-US" sz="1081" dirty="0" smtClean="0"/>
              <a:t>D. Dooley, </a:t>
            </a:r>
            <a:r>
              <a:rPr lang="en-US" sz="1081" i="1" dirty="0" smtClean="0"/>
              <a:t>Robot Appeal</a:t>
            </a:r>
            <a:r>
              <a:rPr lang="en-US" sz="1081" dirty="0" smtClean="0"/>
              <a:t>, 2009. http://www.ezmicro.com/robot/</a:t>
            </a:r>
          </a:p>
          <a:p>
            <a:pPr marL="228600" indent="-228600">
              <a:lnSpc>
                <a:spcPct val="100000"/>
              </a:lnSpc>
              <a:buClr>
                <a:schemeClr val="tx2"/>
              </a:buClr>
              <a:buFont typeface="Arial"/>
              <a:buChar char="•"/>
            </a:pPr>
            <a:endParaRPr lang="en-US" sz="1081" dirty="0" smtClean="0"/>
          </a:p>
          <a:p>
            <a:pPr marL="228600" indent="-228600">
              <a:lnSpc>
                <a:spcPct val="100000"/>
              </a:lnSpc>
              <a:buClr>
                <a:schemeClr val="tx2"/>
              </a:buClr>
              <a:buFont typeface="Arial"/>
              <a:buChar char="•"/>
            </a:pPr>
            <a:r>
              <a:rPr lang="en-US" sz="1100" dirty="0" smtClean="0"/>
              <a:t>J. Eriksson, M. J. Matarić, and C. Winstein, “Hands-off assistive robotics for post-stroke arm rehabilitation,” </a:t>
            </a:r>
            <a:r>
              <a:rPr lang="en-US" sz="1100" i="1" dirty="0" smtClean="0"/>
              <a:t>Proceedings of the IEEE International Conference on Rehabilitation Robotics (ICORR-05)</a:t>
            </a:r>
            <a:r>
              <a:rPr lang="en-US" sz="1100" dirty="0" smtClean="0"/>
              <a:t>, Chicago, Illinois, 2005.</a:t>
            </a:r>
          </a:p>
          <a:p>
            <a:pPr marL="228600" indent="-228600">
              <a:lnSpc>
                <a:spcPct val="100000"/>
              </a:lnSpc>
              <a:buClr>
                <a:schemeClr val="tx2"/>
              </a:buClr>
              <a:buFont typeface="Arial"/>
              <a:buChar char="•"/>
            </a:pPr>
            <a:endParaRPr lang="en-US" sz="1100" dirty="0" smtClean="0"/>
          </a:p>
          <a:p>
            <a:pPr marL="228600" lvl="0" indent="-228600">
              <a:lnSpc>
                <a:spcPct val="100000"/>
              </a:lnSpc>
              <a:buClr>
                <a:schemeClr val="tx2"/>
              </a:buClr>
              <a:buFont typeface="Arial"/>
              <a:buChar char="•"/>
            </a:pPr>
            <a:r>
              <a:rPr lang="en-US" sz="1100" dirty="0" smtClean="0"/>
              <a:t>D. Feil-Seifer and M. J. Matarić, “Defining socially assistive robotics,” </a:t>
            </a:r>
            <a:r>
              <a:rPr lang="en-US" sz="1100" i="1" dirty="0" smtClean="0"/>
              <a:t>Proceedings of the International Conference on Rehabilitation Robotics (ICORR-05)</a:t>
            </a:r>
            <a:r>
              <a:rPr lang="en-US" sz="1100" dirty="0" smtClean="0"/>
              <a:t>, Chicago, Illinois, 2005.</a:t>
            </a:r>
          </a:p>
          <a:p>
            <a:pPr marL="228600" lvl="0" indent="-228600">
              <a:lnSpc>
                <a:spcPct val="100000"/>
              </a:lnSpc>
              <a:buClr>
                <a:schemeClr val="tx2"/>
              </a:buClr>
              <a:buFont typeface="Arial"/>
              <a:buChar char="•"/>
            </a:pPr>
            <a:endParaRPr lang="en-US" sz="1100" dirty="0" smtClean="0"/>
          </a:p>
          <a:p>
            <a:pPr marL="228600" lvl="0" indent="-228600">
              <a:lnSpc>
                <a:spcPct val="100000"/>
              </a:lnSpc>
              <a:buClr>
                <a:schemeClr val="tx2"/>
              </a:buClr>
              <a:buFont typeface="Arial"/>
              <a:buChar char="•"/>
            </a:pPr>
            <a:r>
              <a:rPr lang="en-US" sz="1100" dirty="0" smtClean="0"/>
              <a:t>S. Kim and E. Hovy, “Determining the sentiment of opinions,” </a:t>
            </a:r>
            <a:r>
              <a:rPr lang="en-US" sz="1100" i="1" dirty="0" smtClean="0"/>
              <a:t>Proceedings of the 20th international Conference on Computational Linguistics</a:t>
            </a:r>
            <a:r>
              <a:rPr lang="en-US" sz="1100" dirty="0" smtClean="0"/>
              <a:t>, Geneva, Switzerland, 2004.</a:t>
            </a:r>
          </a:p>
          <a:p>
            <a:pPr marL="228600" lvl="0" indent="-228600">
              <a:lnSpc>
                <a:spcPct val="100000"/>
              </a:lnSpc>
              <a:buClr>
                <a:schemeClr val="tx2"/>
              </a:buClr>
              <a:buFont typeface="Arial"/>
              <a:buChar char="•"/>
            </a:pPr>
            <a:endParaRPr lang="en-US" sz="1100" dirty="0" smtClean="0"/>
          </a:p>
          <a:p>
            <a:pPr marL="228600" lvl="0" indent="-228600">
              <a:lnSpc>
                <a:spcPct val="100000"/>
              </a:lnSpc>
              <a:buClr>
                <a:schemeClr val="tx2"/>
              </a:buClr>
              <a:buFont typeface="Arial"/>
              <a:buChar char="•"/>
            </a:pPr>
            <a:r>
              <a:rPr lang="en-US" sz="1100" dirty="0" smtClean="0"/>
              <a:t>M. L. Knapp and J. A. Hall, </a:t>
            </a:r>
            <a:r>
              <a:rPr lang="en-US" sz="1100" i="1" dirty="0" smtClean="0"/>
              <a:t>Nonverbal Communication in Human Interaction, 7</a:t>
            </a:r>
            <a:r>
              <a:rPr lang="en-US" sz="1100" i="1" baseline="30000" dirty="0" smtClean="0"/>
              <a:t>th</a:t>
            </a:r>
            <a:r>
              <a:rPr lang="en-US" sz="1100" i="1" dirty="0" smtClean="0"/>
              <a:t> edition,</a:t>
            </a:r>
            <a:r>
              <a:rPr lang="en-US" sz="1100" dirty="0" smtClean="0"/>
              <a:t> Boston, Massachusetts: Wadsworth Publishing, 2009.</a:t>
            </a:r>
          </a:p>
          <a:p>
            <a:pPr marL="228600" lvl="0" indent="-228600">
              <a:lnSpc>
                <a:spcPct val="100000"/>
              </a:lnSpc>
              <a:buClr>
                <a:schemeClr val="tx2"/>
              </a:buClr>
              <a:buFont typeface="Arial"/>
              <a:buChar char="•"/>
            </a:pPr>
            <a:endParaRPr lang="en-US" sz="1100" dirty="0" smtClean="0"/>
          </a:p>
          <a:p>
            <a:pPr marL="228600" lvl="0" indent="-228600">
              <a:lnSpc>
                <a:spcPct val="100000"/>
              </a:lnSpc>
              <a:buClr>
                <a:schemeClr val="tx2"/>
              </a:buClr>
              <a:buFont typeface="Arial"/>
              <a:buChar char="•"/>
            </a:pPr>
            <a:r>
              <a:rPr lang="en-US" sz="1100" dirty="0" smtClean="0"/>
              <a:t>J. Lee and S. Marsella, “Nonverbal behavior generator for embodied conversational agents,” </a:t>
            </a:r>
            <a:r>
              <a:rPr lang="en-US" sz="1100" i="1" dirty="0" smtClean="0"/>
              <a:t>6</a:t>
            </a:r>
            <a:r>
              <a:rPr lang="en-US" sz="1100" i="1" baseline="30000" dirty="0" smtClean="0"/>
              <a:t>th</a:t>
            </a:r>
            <a:r>
              <a:rPr lang="en-US" sz="1100" i="1" dirty="0" smtClean="0"/>
              <a:t> International Conference on Intelligent Virtual Agents</a:t>
            </a:r>
            <a:r>
              <a:rPr lang="en-US" sz="1100" dirty="0" smtClean="0"/>
              <a:t>, Marina del Rey, California, 2006.</a:t>
            </a:r>
          </a:p>
        </p:txBody>
      </p:sp>
      <p:sp>
        <p:nvSpPr>
          <p:cNvPr id="4" name="Content Placeholder 3"/>
          <p:cNvSpPr>
            <a:spLocks noGrp="1"/>
          </p:cNvSpPr>
          <p:nvPr>
            <p:ph sz="half" idx="2"/>
          </p:nvPr>
        </p:nvSpPr>
        <p:spPr>
          <a:xfrm>
            <a:off x="4648200" y="1371600"/>
            <a:ext cx="4191000" cy="4570413"/>
          </a:xfrm>
        </p:spPr>
        <p:txBody>
          <a:bodyPr>
            <a:normAutofit lnSpcReduction="10000"/>
          </a:bodyPr>
          <a:lstStyle/>
          <a:p>
            <a:pPr marL="228600" indent="-228600">
              <a:lnSpc>
                <a:spcPct val="100000"/>
              </a:lnSpc>
              <a:buClr>
                <a:schemeClr val="tx2"/>
              </a:buClr>
              <a:buFont typeface="Arial"/>
              <a:buChar char="•"/>
            </a:pPr>
            <a:r>
              <a:rPr lang="en-US" sz="1100" dirty="0" smtClean="0"/>
              <a:t>R. Mead and M.J. Matarić, “Automated caricature of robot expressions in socially assistive human-robot interaction,” </a:t>
            </a:r>
            <a:r>
              <a:rPr lang="en-US" sz="1100" i="1" dirty="0" smtClean="0"/>
              <a:t>Technical Report of the 5th ACM/IEEE International Conference on Human-Robot Interaction (HRI2010) Workshop on What Do Collaborations with the Arts Have to Say about HRI?</a:t>
            </a:r>
            <a:r>
              <a:rPr lang="en-US" sz="1100" dirty="0" smtClean="0"/>
              <a:t>, Osaka, Japan, Mar 2010.</a:t>
            </a:r>
          </a:p>
          <a:p>
            <a:pPr marL="228600" indent="-228600">
              <a:lnSpc>
                <a:spcPct val="100000"/>
              </a:lnSpc>
              <a:buClr>
                <a:schemeClr val="tx2"/>
              </a:buClr>
              <a:buFont typeface="Arial"/>
              <a:buChar char="•"/>
            </a:pPr>
            <a:endParaRPr lang="en-US" sz="1100" dirty="0" smtClean="0"/>
          </a:p>
          <a:p>
            <a:pPr marL="228600" indent="-228600">
              <a:lnSpc>
                <a:spcPct val="100000"/>
              </a:lnSpc>
              <a:buClr>
                <a:schemeClr val="tx2"/>
              </a:buClr>
              <a:buFont typeface="Arial"/>
              <a:buChar char="•"/>
            </a:pPr>
            <a:r>
              <a:rPr lang="en-US" sz="1100" dirty="0" smtClean="0"/>
              <a:t>N. Schweighofer, C. E. Han, S. L. Wolf, M. A. Arbib, and C. J. Winstein, “A functional threshold for long-term use of hand and arm function can be determined: predictions from a computational model and supporting data from the Extremity Constraint-Induced Therapy Evaluation (EXCITE) Trial.” </a:t>
            </a:r>
            <a:r>
              <a:rPr lang="en-US" sz="1100" i="1" dirty="0" smtClean="0"/>
              <a:t>Phys Ther</a:t>
            </a:r>
            <a:r>
              <a:rPr lang="en-US" sz="1100" dirty="0" smtClean="0"/>
              <a:t>. 2009 Dec; 89(12):1327-36. Epub, Oct 2009.</a:t>
            </a:r>
          </a:p>
          <a:p>
            <a:pPr marL="228600" indent="-228600">
              <a:lnSpc>
                <a:spcPct val="100000"/>
              </a:lnSpc>
              <a:buClr>
                <a:schemeClr val="tx2"/>
              </a:buClr>
              <a:buFont typeface="Arial"/>
              <a:buChar char="•"/>
            </a:pPr>
            <a:endParaRPr lang="en-US" sz="1100" dirty="0" smtClean="0"/>
          </a:p>
          <a:p>
            <a:pPr marL="228600" indent="-228600">
              <a:lnSpc>
                <a:spcPct val="100000"/>
              </a:lnSpc>
              <a:buClr>
                <a:schemeClr val="tx2"/>
              </a:buClr>
              <a:buFont typeface="Arial"/>
              <a:buChar char="•"/>
            </a:pPr>
            <a:r>
              <a:rPr lang="en-US" sz="1100" dirty="0" smtClean="0"/>
              <a:t>A. Tapus and M. J. Matarić, “User personality matching with hands-off robot for post-stroke rehabilitation therapy,” </a:t>
            </a:r>
            <a:r>
              <a:rPr lang="en-US" sz="1100" i="1" dirty="0" smtClean="0"/>
              <a:t>Proceedings of the 10th International Symposium on Experimental Robotics (ISER)</a:t>
            </a:r>
            <a:r>
              <a:rPr lang="en-US" sz="1100" dirty="0" smtClean="0"/>
              <a:t>, Rio de Janeiro, Brazil, 2006.</a:t>
            </a:r>
          </a:p>
          <a:p>
            <a:pPr marL="228600" lvl="0" indent="-228600">
              <a:lnSpc>
                <a:spcPct val="100000"/>
              </a:lnSpc>
              <a:buClr>
                <a:schemeClr val="tx2"/>
              </a:buClr>
              <a:buFont typeface="Arial"/>
              <a:buChar char="•"/>
            </a:pPr>
            <a:endParaRPr lang="en-US" sz="1100" dirty="0" smtClean="0"/>
          </a:p>
          <a:p>
            <a:pPr marL="228600" lvl="0" indent="-228600">
              <a:lnSpc>
                <a:spcPct val="100000"/>
              </a:lnSpc>
              <a:buClr>
                <a:schemeClr val="tx2"/>
              </a:buClr>
              <a:buFont typeface="Arial"/>
              <a:buChar char="•"/>
            </a:pPr>
            <a:r>
              <a:rPr lang="en-US" sz="1100" dirty="0" smtClean="0"/>
              <a:t>E. Wade and M. J. Matarić. "Design and testing of lightweight inexpensive motion-capture devices with application to clinical gait analysis". </a:t>
            </a:r>
            <a:r>
              <a:rPr lang="en-US" sz="1100" i="1" dirty="0" smtClean="0"/>
              <a:t>In Proceedings of the International Conference on Pervasive Computing</a:t>
            </a:r>
            <a:r>
              <a:rPr lang="en-US" sz="1100" dirty="0" smtClean="0"/>
              <a:t>, 2009, pp. 1-7.</a:t>
            </a:r>
          </a:p>
          <a:p>
            <a:pPr marL="228600" lvl="0" indent="-228600">
              <a:lnSpc>
                <a:spcPct val="100000"/>
              </a:lnSpc>
              <a:buClr>
                <a:schemeClr val="tx2"/>
              </a:buClr>
              <a:buFont typeface="Arial"/>
              <a:buChar char="•"/>
            </a:pPr>
            <a:endParaRPr lang="en-US" sz="1100" dirty="0" smtClean="0"/>
          </a:p>
          <a:p>
            <a:pPr marL="228600" indent="-228600">
              <a:lnSpc>
                <a:spcPct val="100000"/>
              </a:lnSpc>
              <a:buClr>
                <a:schemeClr val="tx2"/>
              </a:buClr>
              <a:buFont typeface="Arial"/>
              <a:buChar char="•"/>
            </a:pPr>
            <a:r>
              <a:rPr lang="en-US" sz="1100" dirty="0" smtClean="0"/>
              <a:t>D. Wagner and D. Schmalstieg, “ARToolKitPlus for pose tracking on mobile devices,” </a:t>
            </a:r>
            <a:r>
              <a:rPr lang="en-US" sz="1100" i="1" dirty="0" smtClean="0"/>
              <a:t>Proceedings of 12th Computer Vision Winter Workshop (CVWW'07)</a:t>
            </a:r>
            <a:r>
              <a:rPr lang="en-US" sz="1100" dirty="0" smtClean="0"/>
              <a:t>, 2007, pp. 139-14.</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Bandit.jpg"/>
          <p:cNvPicPr>
            <a:picLocks noChangeAspect="1"/>
          </p:cNvPicPr>
          <p:nvPr/>
        </p:nvPicPr>
        <p:blipFill>
          <a:blip r:embed="rId3">
            <a:clrChange>
              <a:clrFrom>
                <a:srgbClr val="FFFFFF"/>
              </a:clrFrom>
              <a:clrTo>
                <a:srgbClr val="FFFFFF">
                  <a:alpha val="0"/>
                </a:srgbClr>
              </a:clrTo>
            </a:clrChange>
          </a:blip>
          <a:srcRect l="3281" t="2604" r="9531" b="1354"/>
          <a:stretch>
            <a:fillRect/>
          </a:stretch>
        </p:blipFill>
        <p:spPr>
          <a:xfrm>
            <a:off x="7303175" y="5086350"/>
            <a:ext cx="1840825" cy="3041650"/>
          </a:xfrm>
          <a:prstGeom prst="rect">
            <a:avLst/>
          </a:prstGeom>
        </p:spPr>
      </p:pic>
      <p:sp>
        <p:nvSpPr>
          <p:cNvPr id="9" name="Rounded Rectangular Callout 8"/>
          <p:cNvSpPr/>
          <p:nvPr/>
        </p:nvSpPr>
        <p:spPr>
          <a:xfrm>
            <a:off x="228600" y="1295400"/>
            <a:ext cx="7277100" cy="5194300"/>
          </a:xfrm>
          <a:prstGeom prst="wedgeRoundRectCallout">
            <a:avLst>
              <a:gd name="adj1" fmla="val 57686"/>
              <a:gd name="adj2" fmla="val 33128"/>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500" b="1" dirty="0" smtClean="0">
                <a:solidFill>
                  <a:srgbClr val="000000"/>
                </a:solidFill>
                <a:latin typeface="Calibri"/>
                <a:cs typeface="Calibri"/>
              </a:rPr>
              <a:t>This work was supported in part by:</a:t>
            </a:r>
          </a:p>
          <a:p>
            <a:pPr marL="403225" lvl="1" indent="-285750">
              <a:lnSpc>
                <a:spcPct val="140000"/>
              </a:lnSpc>
              <a:spcBef>
                <a:spcPct val="20000"/>
              </a:spcBef>
              <a:buClr>
                <a:srgbClr val="970000"/>
              </a:buClr>
              <a:buSzPct val="130000"/>
              <a:buFont typeface="Times" charset="0"/>
              <a:buChar char="•"/>
            </a:pPr>
            <a:r>
              <a:rPr lang="en-US" sz="1500" dirty="0" smtClean="0">
                <a:solidFill>
                  <a:schemeClr val="tx2"/>
                </a:solidFill>
                <a:latin typeface="Calibri"/>
                <a:cs typeface="Calibri"/>
              </a:rPr>
              <a:t>NSF Graduate Research Fellowship Program</a:t>
            </a:r>
          </a:p>
          <a:p>
            <a:pPr marL="403225" lvl="1" indent="-285750">
              <a:lnSpc>
                <a:spcPct val="140000"/>
              </a:lnSpc>
              <a:spcBef>
                <a:spcPct val="20000"/>
              </a:spcBef>
              <a:buClr>
                <a:srgbClr val="970000"/>
              </a:buClr>
              <a:buSzPct val="130000"/>
              <a:buFont typeface="Times" charset="0"/>
              <a:buChar char="•"/>
            </a:pPr>
            <a:r>
              <a:rPr lang="en-US" sz="1500" dirty="0" smtClean="0">
                <a:solidFill>
                  <a:schemeClr val="tx2"/>
                </a:solidFill>
                <a:latin typeface="Calibri"/>
                <a:cs typeface="Calibri"/>
              </a:rPr>
              <a:t>NSF Grant CNS-0709296</a:t>
            </a:r>
          </a:p>
          <a:p>
            <a:pPr marL="403225" lvl="1" indent="-285750">
              <a:lnSpc>
                <a:spcPct val="140000"/>
              </a:lnSpc>
              <a:spcBef>
                <a:spcPct val="20000"/>
              </a:spcBef>
              <a:buClr>
                <a:srgbClr val="970000"/>
              </a:buClr>
              <a:buSzPct val="130000"/>
              <a:buFont typeface="Times" charset="0"/>
              <a:buChar char="•"/>
            </a:pPr>
            <a:r>
              <a:rPr lang="en-US" sz="1500" dirty="0" smtClean="0">
                <a:solidFill>
                  <a:schemeClr val="tx2"/>
                </a:solidFill>
                <a:latin typeface="Calibri"/>
                <a:cs typeface="Calibri"/>
              </a:rPr>
              <a:t>NSF Grant IIS-0713697</a:t>
            </a:r>
          </a:p>
          <a:p>
            <a:endParaRPr lang="en-US" sz="1500" dirty="0" smtClean="0">
              <a:solidFill>
                <a:srgbClr val="000000"/>
              </a:solidFill>
              <a:latin typeface="Calibri"/>
              <a:cs typeface="Calibri"/>
            </a:endParaRPr>
          </a:p>
          <a:p>
            <a:r>
              <a:rPr lang="en-US" sz="1500" b="1" dirty="0" smtClean="0">
                <a:solidFill>
                  <a:srgbClr val="000000"/>
                </a:solidFill>
                <a:latin typeface="Calibri"/>
                <a:cs typeface="Calibri"/>
              </a:rPr>
              <a:t>We would like to thank:</a:t>
            </a:r>
          </a:p>
          <a:p>
            <a:pPr marL="403225" lvl="1" indent="-285750">
              <a:lnSpc>
                <a:spcPct val="140000"/>
              </a:lnSpc>
              <a:spcBef>
                <a:spcPct val="20000"/>
              </a:spcBef>
              <a:buClr>
                <a:srgbClr val="970000"/>
              </a:buClr>
              <a:buSzPct val="130000"/>
              <a:buFont typeface="Times" charset="0"/>
              <a:buChar char="•"/>
            </a:pPr>
            <a:r>
              <a:rPr lang="en-US" sz="1500" dirty="0" smtClean="0">
                <a:solidFill>
                  <a:srgbClr val="990000"/>
                </a:solidFill>
                <a:latin typeface="Calibri"/>
                <a:cs typeface="Calibri"/>
              </a:rPr>
              <a:t>Adriana Tapus</a:t>
            </a:r>
            <a:r>
              <a:rPr lang="en-US" sz="1500" dirty="0" smtClean="0">
                <a:solidFill>
                  <a:srgbClr val="000000"/>
                </a:solidFill>
                <a:latin typeface="Calibri"/>
                <a:cs typeface="Calibri"/>
              </a:rPr>
              <a:t>, for her preliminary work on the architecture</a:t>
            </a:r>
          </a:p>
          <a:p>
            <a:pPr marL="403225" lvl="1" indent="-285750">
              <a:lnSpc>
                <a:spcPct val="140000"/>
              </a:lnSpc>
              <a:spcBef>
                <a:spcPct val="20000"/>
              </a:spcBef>
              <a:buClr>
                <a:srgbClr val="970000"/>
              </a:buClr>
              <a:buSzPct val="130000"/>
              <a:buFont typeface="Times" charset="0"/>
              <a:buChar char="•"/>
            </a:pPr>
            <a:r>
              <a:rPr lang="en-US" sz="1500" dirty="0" smtClean="0">
                <a:solidFill>
                  <a:srgbClr val="990000"/>
                </a:solidFill>
                <a:latin typeface="Calibri"/>
                <a:cs typeface="Calibri"/>
              </a:rPr>
              <a:t>Carolee Winstein</a:t>
            </a:r>
            <a:r>
              <a:rPr lang="en-US" sz="1500" dirty="0" smtClean="0">
                <a:solidFill>
                  <a:srgbClr val="000000"/>
                </a:solidFill>
                <a:latin typeface="Calibri"/>
                <a:cs typeface="Calibri"/>
              </a:rPr>
              <a:t> and </a:t>
            </a:r>
            <a:r>
              <a:rPr lang="en-US" sz="1500" dirty="0" smtClean="0">
                <a:solidFill>
                  <a:srgbClr val="990000"/>
                </a:solidFill>
                <a:latin typeface="Calibri"/>
                <a:cs typeface="Calibri"/>
              </a:rPr>
              <a:t>Cynthia Kushi</a:t>
            </a:r>
            <a:r>
              <a:rPr lang="en-US" sz="1500" dirty="0" smtClean="0">
                <a:solidFill>
                  <a:srgbClr val="000000"/>
                </a:solidFill>
                <a:latin typeface="Calibri"/>
                <a:cs typeface="Calibri"/>
              </a:rPr>
              <a:t>, for experimental design and administration</a:t>
            </a:r>
          </a:p>
          <a:p>
            <a:pPr marL="403225" lvl="1" indent="-285750">
              <a:lnSpc>
                <a:spcPct val="140000"/>
              </a:lnSpc>
              <a:spcBef>
                <a:spcPct val="20000"/>
              </a:spcBef>
              <a:buClr>
                <a:srgbClr val="970000"/>
              </a:buClr>
              <a:buSzPct val="130000"/>
              <a:buFont typeface="Times" charset="0"/>
              <a:buChar char="•"/>
            </a:pPr>
            <a:r>
              <a:rPr lang="en-US" sz="1500" dirty="0" smtClean="0">
                <a:solidFill>
                  <a:srgbClr val="990000"/>
                </a:solidFill>
                <a:latin typeface="Calibri"/>
                <a:cs typeface="Calibri"/>
              </a:rPr>
              <a:t>Jina Lee </a:t>
            </a:r>
            <a:r>
              <a:rPr lang="en-US" sz="1500" dirty="0" smtClean="0">
                <a:solidFill>
                  <a:srgbClr val="000000"/>
                </a:solidFill>
                <a:latin typeface="Calibri"/>
                <a:cs typeface="Calibri"/>
              </a:rPr>
              <a:t>and </a:t>
            </a:r>
            <a:r>
              <a:rPr lang="en-US" sz="1500" dirty="0" smtClean="0">
                <a:solidFill>
                  <a:srgbClr val="990000"/>
                </a:solidFill>
                <a:latin typeface="Calibri"/>
                <a:cs typeface="Calibri"/>
              </a:rPr>
              <a:t>Stacy Marsella</a:t>
            </a:r>
            <a:r>
              <a:rPr lang="en-US" sz="1500" dirty="0" smtClean="0">
                <a:solidFill>
                  <a:srgbClr val="000000"/>
                </a:solidFill>
                <a:latin typeface="Calibri"/>
                <a:cs typeface="Calibri"/>
              </a:rPr>
              <a:t>, for their support in working with NVBGenerator</a:t>
            </a:r>
          </a:p>
          <a:p>
            <a:pPr algn="ctr"/>
            <a:endParaRPr lang="en-US" sz="1500" dirty="0" smtClean="0">
              <a:solidFill>
                <a:srgbClr val="000000"/>
              </a:solidFill>
              <a:latin typeface="Calibri"/>
              <a:cs typeface="Calibri"/>
            </a:endParaRPr>
          </a:p>
          <a:p>
            <a:r>
              <a:rPr lang="en-US" sz="1500" b="1" dirty="0" smtClean="0">
                <a:solidFill>
                  <a:srgbClr val="000000"/>
                </a:solidFill>
                <a:latin typeface="Calibri"/>
                <a:cs typeface="Calibri"/>
              </a:rPr>
              <a:t>For more information:</a:t>
            </a:r>
          </a:p>
          <a:p>
            <a:pPr marL="403225" lvl="1" indent="-285750">
              <a:lnSpc>
                <a:spcPct val="140000"/>
              </a:lnSpc>
              <a:spcBef>
                <a:spcPct val="20000"/>
              </a:spcBef>
              <a:buClr>
                <a:srgbClr val="970000"/>
              </a:buClr>
              <a:buSzPct val="130000"/>
              <a:buFont typeface="Times" charset="0"/>
              <a:buChar char="•"/>
            </a:pPr>
            <a:r>
              <a:rPr lang="en-US" sz="1500" dirty="0" smtClean="0">
                <a:solidFill>
                  <a:schemeClr val="tx1"/>
                </a:solidFill>
                <a:latin typeface="Calibri"/>
                <a:cs typeface="Calibri"/>
              </a:rPr>
              <a:t>visit </a:t>
            </a:r>
            <a:r>
              <a:rPr lang="en-US" sz="1500" dirty="0" smtClean="0">
                <a:solidFill>
                  <a:srgbClr val="990000"/>
                </a:solidFill>
                <a:latin typeface="Calibri"/>
                <a:cs typeface="Calibri"/>
              </a:rPr>
              <a:t>http://robotics.usc.edu/interaction/</a:t>
            </a:r>
            <a:endParaRPr lang="en-US" sz="1500" dirty="0" smtClean="0">
              <a:solidFill>
                <a:schemeClr val="tx1"/>
              </a:solidFill>
              <a:latin typeface="Calibri"/>
              <a:cs typeface="Calibri"/>
            </a:endParaRPr>
          </a:p>
          <a:p>
            <a:pPr marL="403225" lvl="1" indent="-285750">
              <a:lnSpc>
                <a:spcPct val="140000"/>
              </a:lnSpc>
              <a:spcBef>
                <a:spcPct val="20000"/>
              </a:spcBef>
              <a:buClr>
                <a:srgbClr val="970000"/>
              </a:buClr>
              <a:buSzPct val="130000"/>
              <a:buFont typeface="Times" charset="0"/>
              <a:buChar char="•"/>
            </a:pPr>
            <a:r>
              <a:rPr lang="en-US" sz="1500" dirty="0" smtClean="0">
                <a:solidFill>
                  <a:schemeClr val="tx1"/>
                </a:solidFill>
                <a:latin typeface="Calibri"/>
                <a:cs typeface="Calibri"/>
              </a:rPr>
              <a:t>contact me (</a:t>
            </a:r>
            <a:r>
              <a:rPr lang="en-US" sz="1500" dirty="0" smtClean="0">
                <a:solidFill>
                  <a:srgbClr val="990000"/>
                </a:solidFill>
                <a:latin typeface="Calibri"/>
                <a:cs typeface="Calibri"/>
              </a:rPr>
              <a:t>rossmead@usc.edu</a:t>
            </a:r>
            <a:r>
              <a:rPr lang="en-US" sz="1500" dirty="0" smtClean="0">
                <a:solidFill>
                  <a:srgbClr val="000000"/>
                </a:solidFill>
                <a:latin typeface="Calibri"/>
                <a:cs typeface="Calibri"/>
              </a:rPr>
              <a:t>)</a:t>
            </a:r>
            <a:endParaRPr lang="en-US" sz="1500" b="1" dirty="0" smtClean="0">
              <a:solidFill>
                <a:srgbClr val="000000"/>
              </a:solidFill>
              <a:latin typeface="Calibri"/>
              <a:cs typeface="Calibri"/>
            </a:endParaRPr>
          </a:p>
          <a:p>
            <a:pPr algn="ctr"/>
            <a:endParaRPr lang="en-US" sz="1500" dirty="0" smtClean="0">
              <a:solidFill>
                <a:srgbClr val="000000"/>
              </a:solidFill>
              <a:latin typeface="Calibri"/>
              <a:cs typeface="Calibri"/>
            </a:endParaRPr>
          </a:p>
          <a:p>
            <a:pPr algn="ctr"/>
            <a:r>
              <a:rPr lang="en-US" sz="1800" b="1" dirty="0" smtClean="0">
                <a:solidFill>
                  <a:srgbClr val="000000"/>
                </a:solidFill>
                <a:latin typeface="Calibri"/>
                <a:cs typeface="Calibri"/>
              </a:rPr>
              <a:t>Thank you for your attention! </a:t>
            </a:r>
            <a:r>
              <a:rPr lang="en-US" sz="1800" b="1" dirty="0" smtClean="0">
                <a:solidFill>
                  <a:srgbClr val="990000"/>
                </a:solidFill>
                <a:latin typeface="Calibri"/>
                <a:cs typeface="Calibri"/>
              </a:rPr>
              <a:t>Questions?</a:t>
            </a:r>
          </a:p>
        </p:txBody>
      </p:sp>
      <p:pic>
        <p:nvPicPr>
          <p:cNvPr id="5" name="Picture 4"/>
          <p:cNvPicPr>
            <a:picLocks noChangeAspect="1"/>
          </p:cNvPicPr>
          <p:nvPr/>
        </p:nvPicPr>
        <p:blipFill>
          <a:blip r:embed="rId4"/>
          <a:stretch>
            <a:fillRect/>
          </a:stretch>
        </p:blipFill>
        <p:spPr>
          <a:xfrm>
            <a:off x="5105400" y="1600200"/>
            <a:ext cx="1371600" cy="1371600"/>
          </a:xfrm>
          <a:prstGeom prst="rect">
            <a:avLst/>
          </a:prstGeom>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SAR Architecture</a:t>
            </a:r>
            <a:endParaRPr lang="en-US" dirty="0"/>
          </a:p>
        </p:txBody>
      </p:sp>
      <p:sp>
        <p:nvSpPr>
          <p:cNvPr id="538" name="Rectangle 537"/>
          <p:cNvSpPr/>
          <p:nvPr/>
        </p:nvSpPr>
        <p:spPr bwMode="auto">
          <a:xfrm>
            <a:off x="1295400" y="6111299"/>
            <a:ext cx="6553200" cy="53340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Times" charset="0"/>
            </a:endParaRPr>
          </a:p>
        </p:txBody>
      </p:sp>
      <p:grpSp>
        <p:nvGrpSpPr>
          <p:cNvPr id="3" name="Group 3058"/>
          <p:cNvGrpSpPr/>
          <p:nvPr/>
        </p:nvGrpSpPr>
        <p:grpSpPr>
          <a:xfrm>
            <a:off x="1752600" y="1371600"/>
            <a:ext cx="5643562" cy="5369629"/>
            <a:chOff x="1752600" y="1371600"/>
            <a:chExt cx="5643562" cy="5369629"/>
          </a:xfrm>
        </p:grpSpPr>
        <p:sp>
          <p:nvSpPr>
            <p:cNvPr id="3060" name="Rectangle 48"/>
            <p:cNvSpPr>
              <a:spLocks noChangeArrowheads="1"/>
            </p:cNvSpPr>
            <p:nvPr/>
          </p:nvSpPr>
          <p:spPr bwMode="auto">
            <a:xfrm>
              <a:off x="2988936" y="2591421"/>
              <a:ext cx="3170255" cy="3760441"/>
            </a:xfrm>
            <a:prstGeom prst="rect">
              <a:avLst/>
            </a:prstGeom>
            <a:solidFill>
              <a:srgbClr val="8064A2">
                <a:lumMod val="20000"/>
                <a:lumOff val="80000"/>
              </a:srgbClr>
            </a:solidFill>
            <a:ln w="9525" cap="flat" cmpd="sng" algn="ctr">
              <a:solidFill>
                <a:srgbClr val="8064A2"/>
              </a:solidFill>
              <a:prstDash val="dot"/>
              <a:miter lim="800000"/>
              <a:headEnd type="none" w="med" len="med"/>
              <a:tailEnd type="none" w="med" len="med"/>
            </a:ln>
          </p:spPr>
          <p:txBody>
            <a:bodyPr anchor="t">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solidFill>
                    <a:srgbClr val="000000"/>
                  </a:solidFill>
                  <a:effectLst/>
                  <a:uLnTx/>
                  <a:uFillTx/>
                  <a:latin typeface="Calibri"/>
                  <a:ea typeface="Times New Roman" charset="0"/>
                  <a:cs typeface="Calibri"/>
                </a:rPr>
                <a:t>Session / </a:t>
              </a:r>
              <a:r>
                <a:rPr kumimoji="0" lang="en-US" sz="700" b="1" i="1" u="none" strike="noStrike" kern="0" cap="small" spc="0" normalizeH="0" baseline="0" noProof="0" dirty="0" smtClean="0">
                  <a:ln>
                    <a:noFill/>
                  </a:ln>
                  <a:solidFill>
                    <a:srgbClr val="000000"/>
                  </a:solidFill>
                  <a:effectLst/>
                  <a:uLnTx/>
                  <a:uFillTx/>
                  <a:latin typeface="Calibri"/>
                  <a:cs typeface="Calibri"/>
                </a:rPr>
                <a:t>Task</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solidFill>
                    <a:srgbClr val="000000"/>
                  </a:solidFill>
                  <a:effectLst/>
                  <a:uLnTx/>
                  <a:uFillTx/>
                  <a:latin typeface="Calibri"/>
                  <a:cs typeface="Calibri"/>
                </a:rPr>
                <a:t>Manager</a:t>
              </a:r>
              <a:endParaRPr kumimoji="0" lang="en-US" sz="700" b="1" i="1" u="none" strike="noStrike" kern="0" cap="small" spc="0" normalizeH="0" baseline="0" noProof="0" dirty="0">
                <a:ln>
                  <a:noFill/>
                </a:ln>
                <a:solidFill>
                  <a:srgbClr val="000000"/>
                </a:solidFill>
                <a:effectLst/>
                <a:uLnTx/>
                <a:uFillTx/>
                <a:latin typeface="Calibri"/>
                <a:cs typeface="Calibri"/>
              </a:endParaRPr>
            </a:p>
          </p:txBody>
        </p:sp>
        <p:grpSp>
          <p:nvGrpSpPr>
            <p:cNvPr id="4" name="Group 1259"/>
            <p:cNvGrpSpPr>
              <a:grpSpLocks/>
            </p:cNvGrpSpPr>
            <p:nvPr/>
          </p:nvGrpSpPr>
          <p:grpSpPr bwMode="auto">
            <a:xfrm>
              <a:off x="2987665" y="1371594"/>
              <a:ext cx="3172796" cy="1264947"/>
              <a:chOff x="8305758" y="10058400"/>
              <a:chExt cx="7927868" cy="3160647"/>
            </a:xfrm>
          </p:grpSpPr>
          <p:sp>
            <p:nvSpPr>
              <p:cNvPr id="3214" name="Rectangle 48"/>
              <p:cNvSpPr>
                <a:spLocks noChangeArrowheads="1"/>
              </p:cNvSpPr>
              <p:nvPr/>
            </p:nvSpPr>
            <p:spPr bwMode="auto">
              <a:xfrm>
                <a:off x="8305800" y="10744201"/>
                <a:ext cx="7924800" cy="1905000"/>
              </a:xfrm>
              <a:prstGeom prst="rect">
                <a:avLst/>
              </a:prstGeom>
              <a:solidFill>
                <a:srgbClr val="9BBB59">
                  <a:lumMod val="20000"/>
                  <a:lumOff val="80000"/>
                </a:srgbClr>
              </a:solidFill>
              <a:ln w="9525" cap="flat" cmpd="sng" algn="ctr">
                <a:solidFill>
                  <a:srgbClr val="9BBB59"/>
                </a:solidFill>
                <a:prstDash val="dot"/>
                <a:miter lim="800000"/>
                <a:headEnd type="none" w="med" len="med"/>
                <a:tailEnd type="none" w="med" len="med"/>
              </a:ln>
            </p:spPr>
            <p:txBody>
              <a:bodyPr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  </a:t>
                </a:r>
                <a:r>
                  <a:rPr kumimoji="0" lang="en-US" sz="700" b="1" i="1" u="none" strike="noStrike" kern="0" cap="small" spc="0" normalizeH="0" baseline="0" noProof="0" dirty="0">
                    <a:ln>
                      <a:noFill/>
                    </a:ln>
                    <a:noFill/>
                    <a:effectLst/>
                    <a:uLnTx/>
                    <a:uFillTx/>
                    <a:latin typeface="Calibri"/>
                    <a:cs typeface="Calibri"/>
                  </a:rPr>
                  <a:t>World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 Activity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   Layer</a:t>
                </a:r>
                <a:endParaRPr kumimoji="0" lang="en-US" sz="700" b="1" i="1" u="none" strike="noStrike" kern="0" cap="small" spc="0" normalizeH="0" baseline="0" noProof="0" dirty="0">
                  <a:ln>
                    <a:noFill/>
                  </a:ln>
                  <a:noFill/>
                  <a:effectLst/>
                  <a:uLnTx/>
                  <a:uFillTx/>
                  <a:latin typeface="Calibri"/>
                  <a:cs typeface="Calibri"/>
                </a:endParaRPr>
              </a:p>
            </p:txBody>
          </p:sp>
          <p:grpSp>
            <p:nvGrpSpPr>
              <p:cNvPr id="5" name="Group 862"/>
              <p:cNvGrpSpPr>
                <a:grpSpLocks/>
              </p:cNvGrpSpPr>
              <p:nvPr/>
            </p:nvGrpSpPr>
            <p:grpSpPr bwMode="auto">
              <a:xfrm>
                <a:off x="8305758" y="10058400"/>
                <a:ext cx="7927868" cy="3160647"/>
                <a:chOff x="8305758" y="10058400"/>
                <a:chExt cx="7927868" cy="3160657"/>
              </a:xfrm>
            </p:grpSpPr>
            <p:grpSp>
              <p:nvGrpSpPr>
                <p:cNvPr id="6" name="Group 781"/>
                <p:cNvGrpSpPr>
                  <a:grpSpLocks/>
                </p:cNvGrpSpPr>
                <p:nvPr/>
              </p:nvGrpSpPr>
              <p:grpSpPr bwMode="auto">
                <a:xfrm>
                  <a:off x="9483668" y="11048970"/>
                  <a:ext cx="5557763" cy="2170087"/>
                  <a:chOff x="9483667" y="11048965"/>
                  <a:chExt cx="5557763" cy="2170082"/>
                </a:xfrm>
              </p:grpSpPr>
              <p:grpSp>
                <p:nvGrpSpPr>
                  <p:cNvPr id="7" name="Group 485"/>
                  <p:cNvGrpSpPr>
                    <a:grpSpLocks/>
                  </p:cNvGrpSpPr>
                  <p:nvPr/>
                </p:nvGrpSpPr>
                <p:grpSpPr bwMode="auto">
                  <a:xfrm>
                    <a:off x="9483667" y="11048965"/>
                    <a:ext cx="5557763" cy="1295439"/>
                    <a:chOff x="9483667" y="11435472"/>
                    <a:chExt cx="5557763" cy="1295439"/>
                  </a:xfrm>
                </p:grpSpPr>
                <p:grpSp>
                  <p:nvGrpSpPr>
                    <p:cNvPr id="8" name="Group 301"/>
                    <p:cNvGrpSpPr>
                      <a:grpSpLocks/>
                    </p:cNvGrpSpPr>
                    <p:nvPr/>
                  </p:nvGrpSpPr>
                  <p:grpSpPr bwMode="auto">
                    <a:xfrm>
                      <a:off x="9483667" y="11441422"/>
                      <a:ext cx="1062024" cy="1283978"/>
                      <a:chOff x="9559870" y="11201400"/>
                      <a:chExt cx="1062024" cy="1283978"/>
                    </a:xfrm>
                  </p:grpSpPr>
                  <p:sp>
                    <p:nvSpPr>
                      <p:cNvPr id="3247" name="Text Box 57"/>
                      <p:cNvSpPr txBox="1">
                        <a:spLocks noChangeArrowheads="1"/>
                      </p:cNvSpPr>
                      <p:nvPr/>
                    </p:nvSpPr>
                    <p:spPr bwMode="auto">
                      <a:xfrm>
                        <a:off x="9559870" y="11314509"/>
                        <a:ext cx="1062024" cy="1058820"/>
                      </a:xfrm>
                      <a:prstGeom prst="rect">
                        <a:avLst/>
                      </a:prstGeom>
                      <a:solidFill>
                        <a:srgbClr val="9BBB59">
                          <a:lumMod val="40000"/>
                          <a:lumOff val="6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rPr>
                          <a:t>1</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p:txBody>
                  </p:sp>
                  <p:grpSp>
                    <p:nvGrpSpPr>
                      <p:cNvPr id="9" name="Group 137"/>
                      <p:cNvGrpSpPr>
                        <a:grpSpLocks noChangeAspect="1"/>
                      </p:cNvGrpSpPr>
                      <p:nvPr/>
                    </p:nvGrpSpPr>
                    <p:grpSpPr bwMode="auto">
                      <a:xfrm flipV="1">
                        <a:off x="9944570" y="12262692"/>
                        <a:ext cx="296913" cy="222686"/>
                        <a:chOff x="7315200" y="12192000"/>
                        <a:chExt cx="609600" cy="457200"/>
                      </a:xfrm>
                    </p:grpSpPr>
                    <p:sp>
                      <p:nvSpPr>
                        <p:cNvPr id="3252"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53"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10" name="Group 138"/>
                      <p:cNvGrpSpPr>
                        <a:grpSpLocks noChangeAspect="1"/>
                      </p:cNvGrpSpPr>
                      <p:nvPr/>
                    </p:nvGrpSpPr>
                    <p:grpSpPr bwMode="auto">
                      <a:xfrm>
                        <a:off x="9942285" y="11201400"/>
                        <a:ext cx="296913" cy="222686"/>
                        <a:chOff x="7315200" y="12192000"/>
                        <a:chExt cx="609600" cy="457200"/>
                      </a:xfrm>
                    </p:grpSpPr>
                    <p:sp>
                      <p:nvSpPr>
                        <p:cNvPr id="3250"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51"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11" name="Group 401"/>
                    <p:cNvGrpSpPr>
                      <a:grpSpLocks/>
                    </p:cNvGrpSpPr>
                    <p:nvPr/>
                  </p:nvGrpSpPr>
                  <p:grpSpPr bwMode="auto">
                    <a:xfrm>
                      <a:off x="11601363" y="11441422"/>
                      <a:ext cx="1060436" cy="1283978"/>
                      <a:chOff x="9560899" y="11201400"/>
                      <a:chExt cx="1060436" cy="1283978"/>
                    </a:xfrm>
                  </p:grpSpPr>
                  <p:sp>
                    <p:nvSpPr>
                      <p:cNvPr id="3240" name="Text Box 57"/>
                      <p:cNvSpPr txBox="1">
                        <a:spLocks noChangeArrowheads="1"/>
                      </p:cNvSpPr>
                      <p:nvPr/>
                    </p:nvSpPr>
                    <p:spPr bwMode="auto">
                      <a:xfrm>
                        <a:off x="9560899" y="11314509"/>
                        <a:ext cx="1060436" cy="1058820"/>
                      </a:xfrm>
                      <a:prstGeom prst="rect">
                        <a:avLst/>
                      </a:prstGeom>
                      <a:solidFill>
                        <a:srgbClr val="9BBB59">
                          <a:lumMod val="40000"/>
                          <a:lumOff val="6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rPr>
                          <a:t>2</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p:txBody>
                  </p:sp>
                  <p:grpSp>
                    <p:nvGrpSpPr>
                      <p:cNvPr id="12" name="Group 137"/>
                      <p:cNvGrpSpPr>
                        <a:grpSpLocks noChangeAspect="1"/>
                      </p:cNvGrpSpPr>
                      <p:nvPr/>
                    </p:nvGrpSpPr>
                    <p:grpSpPr bwMode="auto">
                      <a:xfrm flipV="1">
                        <a:off x="9944570" y="12262692"/>
                        <a:ext cx="296913" cy="222686"/>
                        <a:chOff x="7315200" y="12192000"/>
                        <a:chExt cx="609600" cy="457200"/>
                      </a:xfrm>
                    </p:grpSpPr>
                    <p:sp>
                      <p:nvSpPr>
                        <p:cNvPr id="3245"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46"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13" name="Group 138"/>
                      <p:cNvGrpSpPr>
                        <a:grpSpLocks noChangeAspect="1"/>
                      </p:cNvGrpSpPr>
                      <p:nvPr/>
                    </p:nvGrpSpPr>
                    <p:grpSpPr bwMode="auto">
                      <a:xfrm>
                        <a:off x="9942285" y="11201400"/>
                        <a:ext cx="296913" cy="222686"/>
                        <a:chOff x="7315200" y="12192000"/>
                        <a:chExt cx="609600" cy="457200"/>
                      </a:xfrm>
                    </p:grpSpPr>
                    <p:sp>
                      <p:nvSpPr>
                        <p:cNvPr id="3243"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44"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sp>
                  <p:nvSpPr>
                    <p:cNvPr id="3231" name="Text Box 57"/>
                    <p:cNvSpPr txBox="1">
                      <a:spLocks noChangeArrowheads="1"/>
                    </p:cNvSpPr>
                    <p:nvPr/>
                  </p:nvSpPr>
                  <p:spPr bwMode="auto">
                    <a:xfrm>
                      <a:off x="12801497" y="11435472"/>
                      <a:ext cx="1060436" cy="1060408"/>
                    </a:xfrm>
                    <a:prstGeom prst="rect">
                      <a:avLst/>
                    </a:prstGeom>
                    <a:noFill/>
                    <a:ln w="9525">
                      <a:no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small" spc="0" normalizeH="0" baseline="0" noProof="0" dirty="0" smtClean="0">
                          <a:ln>
                            <a:noFill/>
                          </a:ln>
                          <a:solidFill>
                            <a:srgbClr val="000000"/>
                          </a:solidFill>
                          <a:effectLst/>
                          <a:uLnTx/>
                          <a:uFillTx/>
                          <a:latin typeface="Calibri"/>
                          <a:ea typeface="Times New Roman" charset="0"/>
                          <a:cs typeface="Calibri"/>
                        </a:rPr>
                        <a:t>. . .</a:t>
                      </a:r>
                    </a:p>
                  </p:txBody>
                </p:sp>
                <p:grpSp>
                  <p:nvGrpSpPr>
                    <p:cNvPr id="14" name="Group 429"/>
                    <p:cNvGrpSpPr>
                      <a:grpSpLocks/>
                    </p:cNvGrpSpPr>
                    <p:nvPr/>
                  </p:nvGrpSpPr>
                  <p:grpSpPr bwMode="auto">
                    <a:xfrm>
                      <a:off x="13979406" y="11446933"/>
                      <a:ext cx="1062024" cy="1283978"/>
                      <a:chOff x="9559809" y="11201400"/>
                      <a:chExt cx="1062024" cy="1283978"/>
                    </a:xfrm>
                  </p:grpSpPr>
                  <p:sp>
                    <p:nvSpPr>
                      <p:cNvPr id="3233" name="Text Box 57"/>
                      <p:cNvSpPr txBox="1">
                        <a:spLocks noChangeArrowheads="1"/>
                      </p:cNvSpPr>
                      <p:nvPr/>
                    </p:nvSpPr>
                    <p:spPr bwMode="auto">
                      <a:xfrm>
                        <a:off x="9559809" y="11313760"/>
                        <a:ext cx="1062024" cy="1058821"/>
                      </a:xfrm>
                      <a:prstGeom prst="rect">
                        <a:avLst/>
                      </a:prstGeom>
                      <a:solidFill>
                        <a:srgbClr val="9BBB59">
                          <a:lumMod val="40000"/>
                          <a:lumOff val="6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i</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p:txBody>
                  </p:sp>
                  <p:grpSp>
                    <p:nvGrpSpPr>
                      <p:cNvPr id="15" name="Group 137"/>
                      <p:cNvGrpSpPr>
                        <a:grpSpLocks noChangeAspect="1"/>
                      </p:cNvGrpSpPr>
                      <p:nvPr/>
                    </p:nvGrpSpPr>
                    <p:grpSpPr bwMode="auto">
                      <a:xfrm flipV="1">
                        <a:off x="9944570" y="12262692"/>
                        <a:ext cx="296913" cy="222686"/>
                        <a:chOff x="7315200" y="12192000"/>
                        <a:chExt cx="609600" cy="457200"/>
                      </a:xfrm>
                    </p:grpSpPr>
                    <p:sp>
                      <p:nvSpPr>
                        <p:cNvPr id="3238"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39"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16" name="Group 138"/>
                      <p:cNvGrpSpPr>
                        <a:grpSpLocks noChangeAspect="1"/>
                      </p:cNvGrpSpPr>
                      <p:nvPr/>
                    </p:nvGrpSpPr>
                    <p:grpSpPr bwMode="auto">
                      <a:xfrm>
                        <a:off x="9942285" y="11201400"/>
                        <a:ext cx="296913" cy="222686"/>
                        <a:chOff x="7315200" y="12192000"/>
                        <a:chExt cx="609600" cy="457200"/>
                      </a:xfrm>
                    </p:grpSpPr>
                    <p:sp>
                      <p:nvSpPr>
                        <p:cNvPr id="3236"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37"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grpSp>
                <p:nvGrpSpPr>
                  <p:cNvPr id="17" name="Group 492"/>
                  <p:cNvGrpSpPr>
                    <a:grpSpLocks/>
                  </p:cNvGrpSpPr>
                  <p:nvPr/>
                </p:nvGrpSpPr>
                <p:grpSpPr bwMode="auto">
                  <a:xfrm>
                    <a:off x="9863673" y="12987894"/>
                    <a:ext cx="4792716" cy="231153"/>
                    <a:chOff x="9863663" y="12987864"/>
                    <a:chExt cx="4792716" cy="231175"/>
                  </a:xfrm>
                </p:grpSpPr>
                <p:grpSp>
                  <p:nvGrpSpPr>
                    <p:cNvPr id="18" name="Group 137"/>
                    <p:cNvGrpSpPr>
                      <a:grpSpLocks noChangeAspect="1"/>
                    </p:cNvGrpSpPr>
                    <p:nvPr/>
                  </p:nvGrpSpPr>
                  <p:grpSpPr bwMode="auto">
                    <a:xfrm flipV="1">
                      <a:off x="9863663" y="12987864"/>
                      <a:ext cx="296913" cy="222685"/>
                      <a:chOff x="7315200" y="12192020"/>
                      <a:chExt cx="609600" cy="457180"/>
                    </a:xfrm>
                  </p:grpSpPr>
                  <p:sp>
                    <p:nvSpPr>
                      <p:cNvPr id="3227" name="AutoShape 121"/>
                      <p:cNvSpPr>
                        <a:spLocks noChangeArrowheads="1"/>
                      </p:cNvSpPr>
                      <p:nvPr/>
                    </p:nvSpPr>
                    <p:spPr bwMode="auto">
                      <a:xfrm>
                        <a:off x="7315200" y="12192020"/>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28" name="AutoShape 122"/>
                      <p:cNvSpPr>
                        <a:spLocks noChangeArrowheads="1"/>
                      </p:cNvSpPr>
                      <p:nvPr/>
                    </p:nvSpPr>
                    <p:spPr bwMode="auto">
                      <a:xfrm flipV="1">
                        <a:off x="7315200" y="12420597"/>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19" name="Group 137"/>
                    <p:cNvGrpSpPr>
                      <a:grpSpLocks noChangeAspect="1"/>
                    </p:cNvGrpSpPr>
                    <p:nvPr/>
                  </p:nvGrpSpPr>
                  <p:grpSpPr bwMode="auto">
                    <a:xfrm flipV="1">
                      <a:off x="11988215" y="12996354"/>
                      <a:ext cx="296913" cy="222685"/>
                      <a:chOff x="7315200" y="12192020"/>
                      <a:chExt cx="609600" cy="457180"/>
                    </a:xfrm>
                  </p:grpSpPr>
                  <p:sp>
                    <p:nvSpPr>
                      <p:cNvPr id="3225" name="AutoShape 121"/>
                      <p:cNvSpPr>
                        <a:spLocks noChangeArrowheads="1"/>
                      </p:cNvSpPr>
                      <p:nvPr/>
                    </p:nvSpPr>
                    <p:spPr bwMode="auto">
                      <a:xfrm>
                        <a:off x="7315200" y="12192020"/>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26" name="AutoShape 122"/>
                      <p:cNvSpPr>
                        <a:spLocks noChangeArrowheads="1"/>
                      </p:cNvSpPr>
                      <p:nvPr/>
                    </p:nvSpPr>
                    <p:spPr bwMode="auto">
                      <a:xfrm flipV="1">
                        <a:off x="7315200" y="12420597"/>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20" name="Group 137"/>
                    <p:cNvGrpSpPr>
                      <a:grpSpLocks noChangeAspect="1"/>
                    </p:cNvGrpSpPr>
                    <p:nvPr/>
                  </p:nvGrpSpPr>
                  <p:grpSpPr bwMode="auto">
                    <a:xfrm flipV="1">
                      <a:off x="14359466" y="12987894"/>
                      <a:ext cx="296913" cy="222685"/>
                      <a:chOff x="7315200" y="12192020"/>
                      <a:chExt cx="609600" cy="457180"/>
                    </a:xfrm>
                  </p:grpSpPr>
                  <p:sp>
                    <p:nvSpPr>
                      <p:cNvPr id="3223" name="AutoShape 121"/>
                      <p:cNvSpPr>
                        <a:spLocks noChangeArrowheads="1"/>
                      </p:cNvSpPr>
                      <p:nvPr/>
                    </p:nvSpPr>
                    <p:spPr bwMode="auto">
                      <a:xfrm>
                        <a:off x="7315200" y="12192020"/>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24" name="AutoShape 122"/>
                      <p:cNvSpPr>
                        <a:spLocks noChangeArrowheads="1"/>
                      </p:cNvSpPr>
                      <p:nvPr/>
                    </p:nvSpPr>
                    <p:spPr bwMode="auto">
                      <a:xfrm flipV="1">
                        <a:off x="7315200" y="12420597"/>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sp>
              <p:nvSpPr>
                <p:cNvPr id="3217" name="Text Box 129"/>
                <p:cNvSpPr txBox="1">
                  <a:spLocks noChangeArrowheads="1"/>
                </p:cNvSpPr>
                <p:nvPr/>
              </p:nvSpPr>
              <p:spPr bwMode="auto">
                <a:xfrm>
                  <a:off x="8305758" y="10058400"/>
                  <a:ext cx="7927868" cy="347648"/>
                </a:xfrm>
                <a:prstGeom prst="rect">
                  <a:avLst/>
                </a:prstGeom>
                <a:solidFill>
                  <a:srgbClr val="9BBB59">
                    <a:lumMod val="60000"/>
                    <a:lumOff val="4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endParaRPr kumimoji="0" lang="en-US" sz="700" b="0" i="1" u="none" strike="noStrike" kern="0" cap="small" spc="0" normalizeH="0" baseline="-25000" noProof="0" dirty="0">
                    <a:ln>
                      <a:noFill/>
                    </a:ln>
                    <a:solidFill>
                      <a:srgbClr val="000000"/>
                    </a:solidFill>
                    <a:effectLst/>
                    <a:uLnTx/>
                    <a:uFillTx/>
                    <a:latin typeface="Calibri"/>
                    <a:ea typeface="Times New Roman" charset="0"/>
                    <a:cs typeface="Calibri"/>
                  </a:endParaRPr>
                </a:p>
              </p:txBody>
            </p:sp>
          </p:grpSp>
        </p:grpSp>
        <p:grpSp>
          <p:nvGrpSpPr>
            <p:cNvPr id="21" name="Group 1258"/>
            <p:cNvGrpSpPr>
              <a:grpSpLocks/>
            </p:cNvGrpSpPr>
            <p:nvPr/>
          </p:nvGrpSpPr>
          <p:grpSpPr bwMode="auto">
            <a:xfrm>
              <a:off x="1752600" y="3136901"/>
              <a:ext cx="1284560" cy="3211737"/>
              <a:chOff x="5219713" y="14469236"/>
              <a:chExt cx="3209734" cy="8024952"/>
            </a:xfrm>
          </p:grpSpPr>
          <p:sp>
            <p:nvSpPr>
              <p:cNvPr id="3175" name="Rectangle 48"/>
              <p:cNvSpPr>
                <a:spLocks noChangeArrowheads="1"/>
              </p:cNvSpPr>
              <p:nvPr/>
            </p:nvSpPr>
            <p:spPr bwMode="auto">
              <a:xfrm>
                <a:off x="5943600" y="14478000"/>
                <a:ext cx="1904999" cy="8016188"/>
              </a:xfrm>
              <a:prstGeom prst="rect">
                <a:avLst/>
              </a:prstGeom>
              <a:solidFill>
                <a:srgbClr val="4F81BD">
                  <a:lumMod val="20000"/>
                  <a:lumOff val="80000"/>
                </a:srgbClr>
              </a:solidFill>
              <a:ln w="9525" cap="flat" cmpd="sng" algn="ctr">
                <a:solidFill>
                  <a:srgbClr val="4F81BD"/>
                </a:solidFill>
                <a:prstDash val="dot"/>
                <a:miter lim="800000"/>
                <a:headEnd type="none" w="med" len="med"/>
                <a:tailEnd type="none" w="med" len="med"/>
              </a:ln>
            </p:spPr>
            <p:txBody>
              <a:bodyPr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Layer</a:t>
                </a:r>
                <a:endParaRPr kumimoji="0" lang="en-US" sz="700" b="1" i="1" u="none" strike="noStrike" kern="0" cap="small" spc="0" normalizeH="0" baseline="0" noProof="0" dirty="0">
                  <a:ln>
                    <a:noFill/>
                  </a:ln>
                  <a:noFill/>
                  <a:effectLst/>
                  <a:uLnTx/>
                  <a:uFillTx/>
                  <a:latin typeface="Calibri"/>
                  <a:cs typeface="Calibri"/>
                </a:endParaRPr>
              </a:p>
            </p:txBody>
          </p:sp>
          <p:grpSp>
            <p:nvGrpSpPr>
              <p:cNvPr id="22" name="Group 1018"/>
              <p:cNvGrpSpPr>
                <a:grpSpLocks/>
              </p:cNvGrpSpPr>
              <p:nvPr/>
            </p:nvGrpSpPr>
            <p:grpSpPr bwMode="auto">
              <a:xfrm>
                <a:off x="5219713" y="14469236"/>
                <a:ext cx="3209734" cy="8019043"/>
                <a:chOff x="5219713" y="14469236"/>
                <a:chExt cx="3209734" cy="8019043"/>
              </a:xfrm>
            </p:grpSpPr>
            <p:grpSp>
              <p:nvGrpSpPr>
                <p:cNvPr id="23" name="Group 492"/>
                <p:cNvGrpSpPr>
                  <a:grpSpLocks/>
                </p:cNvGrpSpPr>
                <p:nvPr/>
              </p:nvGrpSpPr>
              <p:grpSpPr bwMode="auto">
                <a:xfrm rot="16200000" flipH="1">
                  <a:off x="5917513" y="18290182"/>
                  <a:ext cx="4792713" cy="231154"/>
                  <a:chOff x="9863666" y="12987866"/>
                  <a:chExt cx="4792713" cy="231154"/>
                </a:xfrm>
              </p:grpSpPr>
              <p:grpSp>
                <p:nvGrpSpPr>
                  <p:cNvPr id="24" name="Group 137"/>
                  <p:cNvGrpSpPr>
                    <a:grpSpLocks noChangeAspect="1"/>
                  </p:cNvGrpSpPr>
                  <p:nvPr/>
                </p:nvGrpSpPr>
                <p:grpSpPr bwMode="auto">
                  <a:xfrm flipV="1">
                    <a:off x="9863666" y="12987866"/>
                    <a:ext cx="296913" cy="222686"/>
                    <a:chOff x="7315200" y="12192000"/>
                    <a:chExt cx="609600" cy="457200"/>
                  </a:xfrm>
                </p:grpSpPr>
                <p:sp>
                  <p:nvSpPr>
                    <p:cNvPr id="3212"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13"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25" name="Group 137"/>
                  <p:cNvGrpSpPr>
                    <a:grpSpLocks noChangeAspect="1"/>
                  </p:cNvGrpSpPr>
                  <p:nvPr/>
                </p:nvGrpSpPr>
                <p:grpSpPr bwMode="auto">
                  <a:xfrm flipV="1">
                    <a:off x="11988220" y="12996334"/>
                    <a:ext cx="296913" cy="222686"/>
                    <a:chOff x="7315200" y="12192000"/>
                    <a:chExt cx="609600" cy="457200"/>
                  </a:xfrm>
                </p:grpSpPr>
                <p:sp>
                  <p:nvSpPr>
                    <p:cNvPr id="3210"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11"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26" name="Group 137"/>
                  <p:cNvGrpSpPr>
                    <a:grpSpLocks noChangeAspect="1"/>
                  </p:cNvGrpSpPr>
                  <p:nvPr/>
                </p:nvGrpSpPr>
                <p:grpSpPr bwMode="auto">
                  <a:xfrm flipV="1">
                    <a:off x="14359466" y="12987866"/>
                    <a:ext cx="296913" cy="222686"/>
                    <a:chOff x="7315200" y="12192000"/>
                    <a:chExt cx="609600" cy="457200"/>
                  </a:xfrm>
                </p:grpSpPr>
                <p:sp>
                  <p:nvSpPr>
                    <p:cNvPr id="3208"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09"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27" name="Group 617"/>
                <p:cNvGrpSpPr>
                  <a:grpSpLocks/>
                </p:cNvGrpSpPr>
                <p:nvPr/>
              </p:nvGrpSpPr>
              <p:grpSpPr bwMode="auto">
                <a:xfrm flipH="1">
                  <a:off x="6248386" y="15620779"/>
                  <a:ext cx="1303871" cy="5557619"/>
                  <a:chOff x="17001081" y="15625613"/>
                  <a:chExt cx="1303871" cy="5557619"/>
                </a:xfrm>
              </p:grpSpPr>
              <p:sp>
                <p:nvSpPr>
                  <p:cNvPr id="3180" name="Text Box 57"/>
                  <p:cNvSpPr txBox="1">
                    <a:spLocks noChangeArrowheads="1"/>
                  </p:cNvSpPr>
                  <p:nvPr/>
                </p:nvSpPr>
                <p:spPr bwMode="auto">
                  <a:xfrm rot="5400000">
                    <a:off x="17244530" y="18952870"/>
                    <a:ext cx="1061995" cy="1058849"/>
                  </a:xfrm>
                  <a:prstGeom prst="rect">
                    <a:avLst/>
                  </a:prstGeom>
                  <a:noFill/>
                  <a:ln w="9525">
                    <a:no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small" spc="0" normalizeH="0" baseline="0" noProof="0" dirty="0" smtClean="0">
                        <a:ln>
                          <a:noFill/>
                        </a:ln>
                        <a:solidFill>
                          <a:srgbClr val="000000"/>
                        </a:solidFill>
                        <a:effectLst/>
                        <a:uLnTx/>
                        <a:uFillTx/>
                        <a:latin typeface="Calibri"/>
                        <a:ea typeface="Times New Roman" charset="0"/>
                        <a:cs typeface="Calibri"/>
                      </a:rPr>
                      <a:t>. . .</a:t>
                    </a:r>
                  </a:p>
                </p:txBody>
              </p:sp>
              <p:grpSp>
                <p:nvGrpSpPr>
                  <p:cNvPr id="28" name="Group 563"/>
                  <p:cNvGrpSpPr>
                    <a:grpSpLocks/>
                  </p:cNvGrpSpPr>
                  <p:nvPr/>
                </p:nvGrpSpPr>
                <p:grpSpPr bwMode="auto">
                  <a:xfrm>
                    <a:off x="17009539" y="15625613"/>
                    <a:ext cx="1295400" cy="1060408"/>
                    <a:chOff x="11734813" y="10820129"/>
                    <a:chExt cx="1600199" cy="1309915"/>
                  </a:xfrm>
                </p:grpSpPr>
                <p:sp>
                  <p:nvSpPr>
                    <p:cNvPr id="3198" name="Text Box 57"/>
                    <p:cNvSpPr txBox="1">
                      <a:spLocks noChangeArrowheads="1"/>
                    </p:cNvSpPr>
                    <p:nvPr/>
                  </p:nvSpPr>
                  <p:spPr bwMode="auto">
                    <a:xfrm>
                      <a:off x="11872116" y="10820129"/>
                      <a:ext cx="1311910" cy="1309915"/>
                    </a:xfrm>
                    <a:prstGeom prst="rect">
                      <a:avLst/>
                    </a:prstGeom>
                    <a:solidFill>
                      <a:srgbClr val="4F81BD">
                        <a:lumMod val="40000"/>
                        <a:lumOff val="60000"/>
                      </a:srgbClr>
                    </a:solidFill>
                    <a:ln w="9525">
                      <a:solidFill>
                        <a:srgbClr val="4F81B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1</a:t>
                      </a:r>
                    </a:p>
                  </p:txBody>
                </p:sp>
                <p:grpSp>
                  <p:nvGrpSpPr>
                    <p:cNvPr id="29" name="Group 138"/>
                    <p:cNvGrpSpPr>
                      <a:grpSpLocks noChangeAspect="1"/>
                    </p:cNvGrpSpPr>
                    <p:nvPr/>
                  </p:nvGrpSpPr>
                  <p:grpSpPr bwMode="auto">
                    <a:xfrm rot="5400000">
                      <a:off x="13014083" y="11346036"/>
                      <a:ext cx="366775" cy="275082"/>
                      <a:chOff x="7315200" y="12192000"/>
                      <a:chExt cx="609600" cy="457200"/>
                    </a:xfrm>
                  </p:grpSpPr>
                  <p:sp>
                    <p:nvSpPr>
                      <p:cNvPr id="3203"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04"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0" name="Group 138"/>
                    <p:cNvGrpSpPr>
                      <a:grpSpLocks noChangeAspect="1"/>
                    </p:cNvGrpSpPr>
                    <p:nvPr/>
                  </p:nvGrpSpPr>
                  <p:grpSpPr bwMode="auto">
                    <a:xfrm rot="16200000" flipH="1">
                      <a:off x="11688966" y="11337570"/>
                      <a:ext cx="366775" cy="275082"/>
                      <a:chOff x="7315200" y="12192000"/>
                      <a:chExt cx="609600" cy="457200"/>
                    </a:xfrm>
                  </p:grpSpPr>
                  <p:sp>
                    <p:nvSpPr>
                      <p:cNvPr id="3201"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02"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 name="Group 585"/>
                  <p:cNvGrpSpPr>
                    <a:grpSpLocks/>
                  </p:cNvGrpSpPr>
                  <p:nvPr/>
                </p:nvGrpSpPr>
                <p:grpSpPr bwMode="auto">
                  <a:xfrm>
                    <a:off x="17001081" y="20122824"/>
                    <a:ext cx="1295401" cy="1060408"/>
                    <a:chOff x="11734817" y="10819403"/>
                    <a:chExt cx="1600199" cy="1309915"/>
                  </a:xfrm>
                </p:grpSpPr>
                <p:sp>
                  <p:nvSpPr>
                    <p:cNvPr id="3191" name="Text Box 57"/>
                    <p:cNvSpPr txBox="1">
                      <a:spLocks noChangeArrowheads="1"/>
                    </p:cNvSpPr>
                    <p:nvPr/>
                  </p:nvSpPr>
                  <p:spPr bwMode="auto">
                    <a:xfrm>
                      <a:off x="11872782" y="10819403"/>
                      <a:ext cx="1311912" cy="1309915"/>
                    </a:xfrm>
                    <a:prstGeom prst="rect">
                      <a:avLst/>
                    </a:prstGeom>
                    <a:solidFill>
                      <a:srgbClr val="4F81BD">
                        <a:lumMod val="40000"/>
                        <a:lumOff val="60000"/>
                      </a:srgbClr>
                    </a:solidFill>
                    <a:ln w="9525">
                      <a:solidFill>
                        <a:srgbClr val="4F81B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-j</a:t>
                      </a:r>
                    </a:p>
                  </p:txBody>
                </p:sp>
                <p:grpSp>
                  <p:nvGrpSpPr>
                    <p:cNvPr id="3137" name="Group 138"/>
                    <p:cNvGrpSpPr>
                      <a:grpSpLocks noChangeAspect="1"/>
                    </p:cNvGrpSpPr>
                    <p:nvPr/>
                  </p:nvGrpSpPr>
                  <p:grpSpPr bwMode="auto">
                    <a:xfrm rot="5400000">
                      <a:off x="13014087" y="11346040"/>
                      <a:ext cx="366775" cy="275082"/>
                      <a:chOff x="7315200" y="12192000"/>
                      <a:chExt cx="609600" cy="457200"/>
                    </a:xfrm>
                  </p:grpSpPr>
                  <p:sp>
                    <p:nvSpPr>
                      <p:cNvPr id="3196"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97"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39" name="Group 138"/>
                    <p:cNvGrpSpPr>
                      <a:grpSpLocks noChangeAspect="1"/>
                    </p:cNvGrpSpPr>
                    <p:nvPr/>
                  </p:nvGrpSpPr>
                  <p:grpSpPr bwMode="auto">
                    <a:xfrm rot="16200000" flipH="1">
                      <a:off x="11688970" y="11337574"/>
                      <a:ext cx="366775" cy="275082"/>
                      <a:chOff x="7315200" y="12192000"/>
                      <a:chExt cx="609600" cy="457200"/>
                    </a:xfrm>
                  </p:grpSpPr>
                  <p:sp>
                    <p:nvSpPr>
                      <p:cNvPr id="3194"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95"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40" name="Group 609"/>
                  <p:cNvGrpSpPr>
                    <a:grpSpLocks/>
                  </p:cNvGrpSpPr>
                  <p:nvPr/>
                </p:nvGrpSpPr>
                <p:grpSpPr bwMode="auto">
                  <a:xfrm>
                    <a:off x="17009529" y="17744846"/>
                    <a:ext cx="1295399" cy="1058820"/>
                    <a:chOff x="11734817" y="10820826"/>
                    <a:chExt cx="1600199" cy="1307953"/>
                  </a:xfrm>
                </p:grpSpPr>
                <p:sp>
                  <p:nvSpPr>
                    <p:cNvPr id="3184" name="Text Box 57"/>
                    <p:cNvSpPr txBox="1">
                      <a:spLocks noChangeArrowheads="1"/>
                    </p:cNvSpPr>
                    <p:nvPr/>
                  </p:nvSpPr>
                  <p:spPr bwMode="auto">
                    <a:xfrm>
                      <a:off x="11872131" y="10820826"/>
                      <a:ext cx="1311911" cy="1307953"/>
                    </a:xfrm>
                    <a:prstGeom prst="rect">
                      <a:avLst/>
                    </a:prstGeom>
                    <a:solidFill>
                      <a:srgbClr val="4F81BD">
                        <a:lumMod val="40000"/>
                        <a:lumOff val="60000"/>
                      </a:srgbClr>
                    </a:solidFill>
                    <a:ln w="9525">
                      <a:solidFill>
                        <a:srgbClr val="4F81B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2</a:t>
                      </a:r>
                    </a:p>
                  </p:txBody>
                </p:sp>
                <p:grpSp>
                  <p:nvGrpSpPr>
                    <p:cNvPr id="3142" name="Group 138"/>
                    <p:cNvGrpSpPr>
                      <a:grpSpLocks noChangeAspect="1"/>
                    </p:cNvGrpSpPr>
                    <p:nvPr/>
                  </p:nvGrpSpPr>
                  <p:grpSpPr bwMode="auto">
                    <a:xfrm rot="5400000">
                      <a:off x="13014087" y="11346040"/>
                      <a:ext cx="366775" cy="275082"/>
                      <a:chOff x="7315200" y="12192000"/>
                      <a:chExt cx="609600" cy="457200"/>
                    </a:xfrm>
                  </p:grpSpPr>
                  <p:sp>
                    <p:nvSpPr>
                      <p:cNvPr id="3189"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90"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43" name="Group 138"/>
                    <p:cNvGrpSpPr>
                      <a:grpSpLocks noChangeAspect="1"/>
                    </p:cNvGrpSpPr>
                    <p:nvPr/>
                  </p:nvGrpSpPr>
                  <p:grpSpPr bwMode="auto">
                    <a:xfrm rot="16200000" flipH="1">
                      <a:off x="11688970" y="11337574"/>
                      <a:ext cx="366775" cy="275082"/>
                      <a:chOff x="7315200" y="12192000"/>
                      <a:chExt cx="609600" cy="457200"/>
                    </a:xfrm>
                  </p:grpSpPr>
                  <p:sp>
                    <p:nvSpPr>
                      <p:cNvPr id="3187"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88"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sp>
              <p:nvSpPr>
                <p:cNvPr id="3179" name="Text Box 129"/>
                <p:cNvSpPr txBox="1">
                  <a:spLocks noChangeArrowheads="1"/>
                </p:cNvSpPr>
                <p:nvPr/>
              </p:nvSpPr>
              <p:spPr bwMode="auto">
                <a:xfrm rot="16200000">
                  <a:off x="1381638" y="18307311"/>
                  <a:ext cx="8019043" cy="342894"/>
                </a:xfrm>
                <a:prstGeom prst="rect">
                  <a:avLst/>
                </a:prstGeom>
                <a:solidFill>
                  <a:srgbClr val="4F81BD">
                    <a:lumMod val="60000"/>
                    <a:lumOff val="40000"/>
                  </a:srgbClr>
                </a:solidFill>
                <a:ln w="9525">
                  <a:solidFill>
                    <a:srgbClr val="4F81BD"/>
                  </a:solidFill>
                  <a:miter lim="800000"/>
                  <a:headEnd/>
                  <a:tailEnd/>
                </a:ln>
              </p:spPr>
              <p:txBody>
                <a:bodyPr vert="vert"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e</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a:t>
                  </a:r>
                </a:p>
              </p:txBody>
            </p:sp>
          </p:grpSp>
        </p:grpSp>
        <p:grpSp>
          <p:nvGrpSpPr>
            <p:cNvPr id="3144" name="Group 1257"/>
            <p:cNvGrpSpPr>
              <a:grpSpLocks/>
            </p:cNvGrpSpPr>
            <p:nvPr/>
          </p:nvGrpSpPr>
          <p:grpSpPr bwMode="auto">
            <a:xfrm>
              <a:off x="6116536" y="3138759"/>
              <a:ext cx="1279620" cy="3209873"/>
              <a:chOff x="16123892" y="14473887"/>
              <a:chExt cx="3197392" cy="8020305"/>
            </a:xfrm>
          </p:grpSpPr>
          <p:sp>
            <p:nvSpPr>
              <p:cNvPr id="3136" name="Rectangle 48"/>
              <p:cNvSpPr>
                <a:spLocks noChangeArrowheads="1"/>
              </p:cNvSpPr>
              <p:nvPr/>
            </p:nvSpPr>
            <p:spPr bwMode="auto">
              <a:xfrm>
                <a:off x="16687799" y="14478001"/>
                <a:ext cx="1904999" cy="8016191"/>
              </a:xfrm>
              <a:prstGeom prst="rect">
                <a:avLst/>
              </a:prstGeom>
              <a:solidFill>
                <a:srgbClr val="C0504D">
                  <a:lumMod val="20000"/>
                  <a:lumOff val="80000"/>
                </a:srgbClr>
              </a:solidFill>
              <a:ln w="9525" cap="flat" cmpd="sng" algn="ctr">
                <a:solidFill>
                  <a:srgbClr val="C0504D"/>
                </a:solidFill>
                <a:prstDash val="dot"/>
                <a:miter lim="800000"/>
                <a:headEnd type="none" w="med" len="med"/>
                <a:tailEnd type="none" w="med" len="med"/>
              </a:ln>
            </p:spPr>
            <p:txBody>
              <a:bodyPr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Robot</a:t>
                </a:r>
                <a:endParaRPr kumimoji="0" lang="en-US" sz="700" b="1" i="1" u="none" strike="noStrike" kern="0" cap="small" spc="0" normalizeH="0" baseline="0" noProof="0" dirty="0">
                  <a:ln>
                    <a:noFill/>
                  </a:ln>
                  <a:noFill/>
                  <a:effectLst/>
                  <a:uLnTx/>
                  <a:uFillTx/>
                  <a:latin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a:ln>
                      <a:noFill/>
                    </a:ln>
                    <a:noFill/>
                    <a:effectLst/>
                    <a:uLnTx/>
                    <a:uFillTx/>
                    <a:latin typeface="Calibri"/>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a:ln>
                      <a:noFill/>
                    </a:ln>
                    <a:noFill/>
                    <a:effectLst/>
                    <a:uLnTx/>
                    <a:uFillTx/>
                    <a:latin typeface="Calibri"/>
                    <a:cs typeface="Calibri"/>
                  </a:rPr>
                  <a:t>Layer</a:t>
                </a:r>
              </a:p>
            </p:txBody>
          </p:sp>
          <p:grpSp>
            <p:nvGrpSpPr>
              <p:cNvPr id="3146" name="Group 903"/>
              <p:cNvGrpSpPr>
                <a:grpSpLocks/>
              </p:cNvGrpSpPr>
              <p:nvPr/>
            </p:nvGrpSpPr>
            <p:grpSpPr bwMode="auto">
              <a:xfrm>
                <a:off x="16123892" y="14473887"/>
                <a:ext cx="3197392" cy="8019241"/>
                <a:chOff x="16123892" y="14473887"/>
                <a:chExt cx="3197392" cy="8019241"/>
              </a:xfrm>
            </p:grpSpPr>
            <p:sp>
              <p:nvSpPr>
                <p:cNvPr id="3138" name="Text Box 129"/>
                <p:cNvSpPr txBox="1">
                  <a:spLocks noChangeArrowheads="1"/>
                </p:cNvSpPr>
                <p:nvPr/>
              </p:nvSpPr>
              <p:spPr bwMode="auto">
                <a:xfrm rot="5400000">
                  <a:off x="15137927" y="18309772"/>
                  <a:ext cx="8019241" cy="347472"/>
                </a:xfrm>
                <a:prstGeom prst="rect">
                  <a:avLst/>
                </a:prstGeom>
                <a:solidFill>
                  <a:srgbClr val="C0504D">
                    <a:lumMod val="60000"/>
                    <a:lumOff val="40000"/>
                  </a:srgbClr>
                </a:solidFill>
                <a:ln w="9525">
                  <a:solidFill>
                    <a:srgbClr val="C0504D"/>
                  </a:solidFill>
                  <a:miter lim="800000"/>
                  <a:headEnd/>
                  <a:tailEnd/>
                </a:ln>
              </p:spPr>
              <p:txBody>
                <a:bodyPr vert="vert270"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t>
                  </a:r>
                </a:p>
              </p:txBody>
            </p:sp>
            <p:grpSp>
              <p:nvGrpSpPr>
                <p:cNvPr id="3147" name="Group 492"/>
                <p:cNvGrpSpPr>
                  <a:grpSpLocks/>
                </p:cNvGrpSpPr>
                <p:nvPr/>
              </p:nvGrpSpPr>
              <p:grpSpPr bwMode="auto">
                <a:xfrm rot="5400000">
                  <a:off x="13843112" y="18295016"/>
                  <a:ext cx="4792713" cy="231154"/>
                  <a:chOff x="9863666" y="12987866"/>
                  <a:chExt cx="4792713" cy="231154"/>
                </a:xfrm>
              </p:grpSpPr>
              <p:grpSp>
                <p:nvGrpSpPr>
                  <p:cNvPr id="3153" name="Group 137"/>
                  <p:cNvGrpSpPr>
                    <a:grpSpLocks noChangeAspect="1"/>
                  </p:cNvGrpSpPr>
                  <p:nvPr/>
                </p:nvGrpSpPr>
                <p:grpSpPr bwMode="auto">
                  <a:xfrm flipV="1">
                    <a:off x="9863666" y="12987866"/>
                    <a:ext cx="296913" cy="222686"/>
                    <a:chOff x="7315200" y="12192000"/>
                    <a:chExt cx="609600" cy="457200"/>
                  </a:xfrm>
                </p:grpSpPr>
                <p:sp>
                  <p:nvSpPr>
                    <p:cNvPr id="3173"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74"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54" name="Group 137"/>
                  <p:cNvGrpSpPr>
                    <a:grpSpLocks noChangeAspect="1"/>
                  </p:cNvGrpSpPr>
                  <p:nvPr/>
                </p:nvGrpSpPr>
                <p:grpSpPr bwMode="auto">
                  <a:xfrm flipV="1">
                    <a:off x="11988220" y="12996334"/>
                    <a:ext cx="296913" cy="222686"/>
                    <a:chOff x="7315200" y="12192000"/>
                    <a:chExt cx="609600" cy="457200"/>
                  </a:xfrm>
                </p:grpSpPr>
                <p:sp>
                  <p:nvSpPr>
                    <p:cNvPr id="3171"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72"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60" name="Group 137"/>
                  <p:cNvGrpSpPr>
                    <a:grpSpLocks noChangeAspect="1"/>
                  </p:cNvGrpSpPr>
                  <p:nvPr/>
                </p:nvGrpSpPr>
                <p:grpSpPr bwMode="auto">
                  <a:xfrm flipV="1">
                    <a:off x="14359466" y="12987866"/>
                    <a:ext cx="296913" cy="222686"/>
                    <a:chOff x="7315200" y="12192000"/>
                    <a:chExt cx="609600" cy="457200"/>
                  </a:xfrm>
                </p:grpSpPr>
                <p:sp>
                  <p:nvSpPr>
                    <p:cNvPr id="3169"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70"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61" name="Group 617"/>
                <p:cNvGrpSpPr>
                  <a:grpSpLocks/>
                </p:cNvGrpSpPr>
                <p:nvPr/>
              </p:nvGrpSpPr>
              <p:grpSpPr bwMode="auto">
                <a:xfrm>
                  <a:off x="17001064" y="15625542"/>
                  <a:ext cx="1303866" cy="5557617"/>
                  <a:chOff x="17001064" y="15625542"/>
                  <a:chExt cx="1303866" cy="5557617"/>
                </a:xfrm>
              </p:grpSpPr>
              <p:sp>
                <p:nvSpPr>
                  <p:cNvPr id="3141" name="Text Box 57"/>
                  <p:cNvSpPr txBox="1">
                    <a:spLocks noChangeArrowheads="1"/>
                  </p:cNvSpPr>
                  <p:nvPr/>
                </p:nvSpPr>
                <p:spPr bwMode="auto">
                  <a:xfrm rot="5400000">
                    <a:off x="17227400" y="18952798"/>
                    <a:ext cx="1061996" cy="1058847"/>
                  </a:xfrm>
                  <a:prstGeom prst="rect">
                    <a:avLst/>
                  </a:prstGeom>
                  <a:noFill/>
                  <a:ln w="9525">
                    <a:no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small" spc="0" normalizeH="0" baseline="0" noProof="0" dirty="0" smtClean="0">
                        <a:ln>
                          <a:noFill/>
                        </a:ln>
                        <a:solidFill>
                          <a:srgbClr val="000000"/>
                        </a:solidFill>
                        <a:effectLst/>
                        <a:uLnTx/>
                        <a:uFillTx/>
                        <a:latin typeface="Calibri"/>
                        <a:ea typeface="Times New Roman" charset="0"/>
                        <a:cs typeface="Calibri"/>
                      </a:rPr>
                      <a:t>. . .</a:t>
                    </a:r>
                  </a:p>
                </p:txBody>
              </p:sp>
              <p:grpSp>
                <p:nvGrpSpPr>
                  <p:cNvPr id="3166" name="Group 563"/>
                  <p:cNvGrpSpPr>
                    <a:grpSpLocks/>
                  </p:cNvGrpSpPr>
                  <p:nvPr/>
                </p:nvGrpSpPr>
                <p:grpSpPr bwMode="auto">
                  <a:xfrm>
                    <a:off x="17009531" y="15625542"/>
                    <a:ext cx="1295399" cy="1060408"/>
                    <a:chOff x="11734811" y="10820041"/>
                    <a:chExt cx="1600199" cy="1309915"/>
                  </a:xfrm>
                </p:grpSpPr>
                <p:sp>
                  <p:nvSpPr>
                    <p:cNvPr id="3159" name="Text Box 57"/>
                    <p:cNvSpPr txBox="1">
                      <a:spLocks noChangeArrowheads="1"/>
                    </p:cNvSpPr>
                    <p:nvPr/>
                  </p:nvSpPr>
                  <p:spPr bwMode="auto">
                    <a:xfrm>
                      <a:off x="11872528" y="10820041"/>
                      <a:ext cx="1311909" cy="1309915"/>
                    </a:xfrm>
                    <a:prstGeom prst="rect">
                      <a:avLst/>
                    </a:prstGeom>
                    <a:solidFill>
                      <a:srgbClr val="C0504D">
                        <a:lumMod val="40000"/>
                        <a:lumOff val="60000"/>
                      </a:srgbClr>
                    </a:solidFill>
                    <a:ln w="9525">
                      <a:solidFill>
                        <a:srgbClr val="C0504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1</a:t>
                      </a:r>
                    </a:p>
                  </p:txBody>
                </p:sp>
                <p:grpSp>
                  <p:nvGrpSpPr>
                    <p:cNvPr id="3167" name="Group 138"/>
                    <p:cNvGrpSpPr>
                      <a:grpSpLocks noChangeAspect="1"/>
                    </p:cNvGrpSpPr>
                    <p:nvPr/>
                  </p:nvGrpSpPr>
                  <p:grpSpPr bwMode="auto">
                    <a:xfrm rot="5400000">
                      <a:off x="13014081" y="11346034"/>
                      <a:ext cx="366775" cy="275082"/>
                      <a:chOff x="7315200" y="12192000"/>
                      <a:chExt cx="609600" cy="457200"/>
                    </a:xfrm>
                  </p:grpSpPr>
                  <p:sp>
                    <p:nvSpPr>
                      <p:cNvPr id="3164"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65"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68" name="Group 138"/>
                    <p:cNvGrpSpPr>
                      <a:grpSpLocks noChangeAspect="1"/>
                    </p:cNvGrpSpPr>
                    <p:nvPr/>
                  </p:nvGrpSpPr>
                  <p:grpSpPr bwMode="auto">
                    <a:xfrm rot="16200000" flipH="1">
                      <a:off x="11688964" y="11337568"/>
                      <a:ext cx="366775" cy="275082"/>
                      <a:chOff x="7315200" y="12192000"/>
                      <a:chExt cx="609600" cy="457200"/>
                    </a:xfrm>
                  </p:grpSpPr>
                  <p:sp>
                    <p:nvSpPr>
                      <p:cNvPr id="3162"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63"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76" name="Group 585"/>
                  <p:cNvGrpSpPr>
                    <a:grpSpLocks/>
                  </p:cNvGrpSpPr>
                  <p:nvPr/>
                </p:nvGrpSpPr>
                <p:grpSpPr bwMode="auto">
                  <a:xfrm>
                    <a:off x="17001064" y="20122751"/>
                    <a:ext cx="1295399" cy="1060408"/>
                    <a:chOff x="11734815" y="10819313"/>
                    <a:chExt cx="1600199" cy="1309915"/>
                  </a:xfrm>
                </p:grpSpPr>
                <p:sp>
                  <p:nvSpPr>
                    <p:cNvPr id="3152" name="Text Box 57"/>
                    <p:cNvSpPr txBox="1">
                      <a:spLocks noChangeArrowheads="1"/>
                    </p:cNvSpPr>
                    <p:nvPr/>
                  </p:nvSpPr>
                  <p:spPr bwMode="auto">
                    <a:xfrm>
                      <a:off x="11873185" y="10819313"/>
                      <a:ext cx="1311910" cy="1309915"/>
                    </a:xfrm>
                    <a:prstGeom prst="rect">
                      <a:avLst/>
                    </a:prstGeom>
                    <a:solidFill>
                      <a:srgbClr val="C0504D">
                        <a:lumMod val="40000"/>
                        <a:lumOff val="60000"/>
                      </a:srgbClr>
                    </a:solidFill>
                    <a:ln w="9525">
                      <a:solidFill>
                        <a:srgbClr val="C0504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-k</a:t>
                      </a:r>
                    </a:p>
                  </p:txBody>
                </p:sp>
                <p:grpSp>
                  <p:nvGrpSpPr>
                    <p:cNvPr id="3177" name="Group 138"/>
                    <p:cNvGrpSpPr>
                      <a:grpSpLocks noChangeAspect="1"/>
                    </p:cNvGrpSpPr>
                    <p:nvPr/>
                  </p:nvGrpSpPr>
                  <p:grpSpPr bwMode="auto">
                    <a:xfrm rot="5400000">
                      <a:off x="13014085" y="11346038"/>
                      <a:ext cx="366775" cy="275082"/>
                      <a:chOff x="7315200" y="12192000"/>
                      <a:chExt cx="609600" cy="457200"/>
                    </a:xfrm>
                  </p:grpSpPr>
                  <p:sp>
                    <p:nvSpPr>
                      <p:cNvPr id="3157"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58"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78" name="Group 138"/>
                    <p:cNvGrpSpPr>
                      <a:grpSpLocks noChangeAspect="1"/>
                    </p:cNvGrpSpPr>
                    <p:nvPr/>
                  </p:nvGrpSpPr>
                  <p:grpSpPr bwMode="auto">
                    <a:xfrm rot="16200000" flipH="1">
                      <a:off x="11688968" y="11337572"/>
                      <a:ext cx="366775" cy="275082"/>
                      <a:chOff x="7315200" y="12192000"/>
                      <a:chExt cx="609600" cy="457200"/>
                    </a:xfrm>
                  </p:grpSpPr>
                  <p:sp>
                    <p:nvSpPr>
                      <p:cNvPr id="3155"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56"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81" name="Group 609"/>
                  <p:cNvGrpSpPr>
                    <a:grpSpLocks/>
                  </p:cNvGrpSpPr>
                  <p:nvPr/>
                </p:nvGrpSpPr>
                <p:grpSpPr bwMode="auto">
                  <a:xfrm>
                    <a:off x="17009530" y="17744774"/>
                    <a:ext cx="1295399" cy="1058821"/>
                    <a:chOff x="11734815" y="10820736"/>
                    <a:chExt cx="1600199" cy="1307954"/>
                  </a:xfrm>
                </p:grpSpPr>
                <p:sp>
                  <p:nvSpPr>
                    <p:cNvPr id="3145" name="Text Box 57"/>
                    <p:cNvSpPr txBox="1">
                      <a:spLocks noChangeArrowheads="1"/>
                    </p:cNvSpPr>
                    <p:nvPr/>
                  </p:nvSpPr>
                  <p:spPr bwMode="auto">
                    <a:xfrm>
                      <a:off x="11872534" y="10820736"/>
                      <a:ext cx="1311909" cy="1307954"/>
                    </a:xfrm>
                    <a:prstGeom prst="rect">
                      <a:avLst/>
                    </a:prstGeom>
                    <a:solidFill>
                      <a:srgbClr val="C0504D">
                        <a:lumMod val="40000"/>
                        <a:lumOff val="60000"/>
                      </a:srgbClr>
                    </a:solidFill>
                    <a:ln w="9525">
                      <a:solidFill>
                        <a:srgbClr val="C0504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2</a:t>
                      </a:r>
                    </a:p>
                  </p:txBody>
                </p:sp>
                <p:grpSp>
                  <p:nvGrpSpPr>
                    <p:cNvPr id="3182" name="Group 138"/>
                    <p:cNvGrpSpPr>
                      <a:grpSpLocks noChangeAspect="1"/>
                    </p:cNvGrpSpPr>
                    <p:nvPr/>
                  </p:nvGrpSpPr>
                  <p:grpSpPr bwMode="auto">
                    <a:xfrm rot="5400000">
                      <a:off x="13014085" y="11346038"/>
                      <a:ext cx="366775" cy="275082"/>
                      <a:chOff x="7315200" y="12192000"/>
                      <a:chExt cx="609600" cy="457200"/>
                    </a:xfrm>
                  </p:grpSpPr>
                  <p:sp>
                    <p:nvSpPr>
                      <p:cNvPr id="3150"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51"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83" name="Group 138"/>
                    <p:cNvGrpSpPr>
                      <a:grpSpLocks noChangeAspect="1"/>
                    </p:cNvGrpSpPr>
                    <p:nvPr/>
                  </p:nvGrpSpPr>
                  <p:grpSpPr bwMode="auto">
                    <a:xfrm rot="16200000" flipH="1">
                      <a:off x="11688968" y="11337572"/>
                      <a:ext cx="366775" cy="275082"/>
                      <a:chOff x="7315200" y="12192000"/>
                      <a:chExt cx="609600" cy="457200"/>
                    </a:xfrm>
                  </p:grpSpPr>
                  <p:sp>
                    <p:nvSpPr>
                      <p:cNvPr id="3148"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49"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grpSp>
        </p:grpSp>
        <p:cxnSp>
          <p:nvCxnSpPr>
            <p:cNvPr id="3064" name="AutoShape 97"/>
            <p:cNvCxnSpPr>
              <a:cxnSpLocks noChangeShapeType="1"/>
              <a:stCxn id="3101" idx="4"/>
              <a:endCxn id="3105" idx="0"/>
            </p:cNvCxnSpPr>
            <p:nvPr/>
          </p:nvCxnSpPr>
          <p:spPr bwMode="auto">
            <a:xfrm rot="16200000" flipH="1">
              <a:off x="4467229" y="3226269"/>
              <a:ext cx="208153" cy="4322"/>
            </a:xfrm>
            <a:prstGeom prst="straightConnector1">
              <a:avLst/>
            </a:prstGeom>
            <a:noFill/>
            <a:ln w="9525">
              <a:solidFill>
                <a:srgbClr val="8064A2">
                  <a:lumMod val="75000"/>
                </a:srgbClr>
              </a:solidFill>
              <a:round/>
              <a:headEnd type="triangle" w="med" len="med"/>
              <a:tailEnd type="triangle" w="med" len="med"/>
            </a:ln>
          </p:spPr>
        </p:cxnSp>
        <p:cxnSp>
          <p:nvCxnSpPr>
            <p:cNvPr id="3065" name="AutoShape 97"/>
            <p:cNvCxnSpPr>
              <a:cxnSpLocks noChangeShapeType="1"/>
              <a:stCxn id="3208" idx="3"/>
            </p:cNvCxnSpPr>
            <p:nvPr/>
          </p:nvCxnSpPr>
          <p:spPr bwMode="auto">
            <a:xfrm rot="5400000" flipH="1" flipV="1">
              <a:off x="3269253" y="5375159"/>
              <a:ext cx="1384" cy="472335"/>
            </a:xfrm>
            <a:prstGeom prst="straightConnector1">
              <a:avLst/>
            </a:prstGeom>
            <a:noFill/>
            <a:ln w="9525">
              <a:solidFill>
                <a:srgbClr val="4F81BD">
                  <a:lumMod val="75000"/>
                </a:srgbClr>
              </a:solidFill>
              <a:round/>
              <a:headEnd type="triangle" w="med" len="med"/>
              <a:tailEnd type="triangle" w="med" len="med"/>
            </a:ln>
          </p:spPr>
        </p:cxnSp>
        <p:cxnSp>
          <p:nvCxnSpPr>
            <p:cNvPr id="3066" name="AutoShape 97"/>
            <p:cNvCxnSpPr>
              <a:cxnSpLocks noChangeShapeType="1"/>
              <a:stCxn id="3210" idx="3"/>
            </p:cNvCxnSpPr>
            <p:nvPr/>
          </p:nvCxnSpPr>
          <p:spPr bwMode="auto">
            <a:xfrm rot="16200000" flipH="1">
              <a:off x="3270521" y="4429647"/>
              <a:ext cx="2236" cy="468945"/>
            </a:xfrm>
            <a:prstGeom prst="straightConnector1">
              <a:avLst/>
            </a:prstGeom>
            <a:noFill/>
            <a:ln w="9525">
              <a:solidFill>
                <a:srgbClr val="4F81BD">
                  <a:lumMod val="75000"/>
                </a:srgbClr>
              </a:solidFill>
              <a:round/>
              <a:headEnd type="triangle" w="med" len="med"/>
              <a:tailEnd type="triangle" w="med" len="med"/>
            </a:ln>
          </p:spPr>
        </p:cxnSp>
        <p:cxnSp>
          <p:nvCxnSpPr>
            <p:cNvPr id="3067" name="AutoShape 97"/>
            <p:cNvCxnSpPr>
              <a:cxnSpLocks noChangeShapeType="1"/>
              <a:stCxn id="3212" idx="3"/>
            </p:cNvCxnSpPr>
            <p:nvPr/>
          </p:nvCxnSpPr>
          <p:spPr bwMode="auto">
            <a:xfrm rot="5400000" flipH="1" flipV="1">
              <a:off x="3269252" y="3575857"/>
              <a:ext cx="1385" cy="472334"/>
            </a:xfrm>
            <a:prstGeom prst="straightConnector1">
              <a:avLst/>
            </a:prstGeom>
            <a:noFill/>
            <a:ln w="9525">
              <a:solidFill>
                <a:srgbClr val="4F81BD">
                  <a:lumMod val="75000"/>
                </a:srgbClr>
              </a:solidFill>
              <a:round/>
              <a:headEnd type="triangle" w="med" len="med"/>
              <a:tailEnd type="triangle" w="med" len="med"/>
            </a:ln>
          </p:spPr>
        </p:cxnSp>
        <p:cxnSp>
          <p:nvCxnSpPr>
            <p:cNvPr id="3068" name="AutoShape 97"/>
            <p:cNvCxnSpPr>
              <a:cxnSpLocks noChangeShapeType="1"/>
              <a:stCxn id="3173" idx="3"/>
            </p:cNvCxnSpPr>
            <p:nvPr/>
          </p:nvCxnSpPr>
          <p:spPr bwMode="auto">
            <a:xfrm rot="5400000" flipH="1">
              <a:off x="5878718" y="3573435"/>
              <a:ext cx="3319" cy="479113"/>
            </a:xfrm>
            <a:prstGeom prst="straightConnector1">
              <a:avLst/>
            </a:prstGeom>
            <a:noFill/>
            <a:ln w="9525">
              <a:solidFill>
                <a:srgbClr val="C0504D">
                  <a:lumMod val="75000"/>
                </a:srgbClr>
              </a:solidFill>
              <a:round/>
              <a:headEnd type="triangle" w="med" len="med"/>
              <a:tailEnd type="triangle" w="med" len="med"/>
            </a:ln>
          </p:spPr>
        </p:cxnSp>
        <p:cxnSp>
          <p:nvCxnSpPr>
            <p:cNvPr id="3069" name="AutoShape 97"/>
            <p:cNvCxnSpPr>
              <a:cxnSpLocks noChangeShapeType="1"/>
              <a:stCxn id="3171" idx="3"/>
            </p:cNvCxnSpPr>
            <p:nvPr/>
          </p:nvCxnSpPr>
          <p:spPr bwMode="auto">
            <a:xfrm rot="5400000">
              <a:off x="5878532" y="4427225"/>
              <a:ext cx="301" cy="475724"/>
            </a:xfrm>
            <a:prstGeom prst="straightConnector1">
              <a:avLst/>
            </a:prstGeom>
            <a:noFill/>
            <a:ln w="9525">
              <a:solidFill>
                <a:srgbClr val="C0504D">
                  <a:lumMod val="75000"/>
                </a:srgbClr>
              </a:solidFill>
              <a:round/>
              <a:headEnd type="triangle" w="med" len="med"/>
              <a:tailEnd type="triangle" w="med" len="med"/>
            </a:ln>
          </p:spPr>
        </p:cxnSp>
        <p:cxnSp>
          <p:nvCxnSpPr>
            <p:cNvPr id="3070" name="AutoShape 97"/>
            <p:cNvCxnSpPr>
              <a:cxnSpLocks noChangeShapeType="1"/>
              <a:stCxn id="3169" idx="3"/>
            </p:cNvCxnSpPr>
            <p:nvPr/>
          </p:nvCxnSpPr>
          <p:spPr bwMode="auto">
            <a:xfrm rot="5400000" flipH="1">
              <a:off x="5878718" y="5372737"/>
              <a:ext cx="3319" cy="479113"/>
            </a:xfrm>
            <a:prstGeom prst="straightConnector1">
              <a:avLst/>
            </a:prstGeom>
            <a:noFill/>
            <a:ln w="9525">
              <a:solidFill>
                <a:srgbClr val="C0504D">
                  <a:lumMod val="75000"/>
                </a:srgbClr>
              </a:solidFill>
              <a:round/>
              <a:headEnd type="triangle" w="med" len="med"/>
              <a:tailEnd type="triangle" w="med" len="med"/>
            </a:ln>
          </p:spPr>
        </p:cxnSp>
        <p:grpSp>
          <p:nvGrpSpPr>
            <p:cNvPr id="3185" name="Group 1261"/>
            <p:cNvGrpSpPr>
              <a:grpSpLocks/>
            </p:cNvGrpSpPr>
            <p:nvPr/>
          </p:nvGrpSpPr>
          <p:grpSpPr bwMode="auto">
            <a:xfrm>
              <a:off x="6160461" y="1441169"/>
              <a:ext cx="1166170" cy="1697591"/>
              <a:chOff x="16233623" y="10232230"/>
              <a:chExt cx="2913910" cy="4241662"/>
            </a:xfrm>
          </p:grpSpPr>
          <p:cxnSp>
            <p:nvCxnSpPr>
              <p:cNvPr id="3134" name="AutoShape 97"/>
              <p:cNvCxnSpPr>
                <a:cxnSpLocks noChangeShapeType="1"/>
                <a:stCxn id="3138" idx="1"/>
                <a:endCxn id="3217" idx="3"/>
              </p:cNvCxnSpPr>
              <p:nvPr/>
            </p:nvCxnSpPr>
            <p:spPr bwMode="auto">
              <a:xfrm rot="16200000" flipV="1">
                <a:off x="15569747" y="10896106"/>
                <a:ext cx="4241662" cy="2913910"/>
              </a:xfrm>
              <a:prstGeom prst="bentConnector2">
                <a:avLst/>
              </a:prstGeom>
              <a:noFill/>
              <a:ln w="9525">
                <a:solidFill>
                  <a:srgbClr val="4BACC6">
                    <a:lumMod val="75000"/>
                  </a:srgbClr>
                </a:solidFill>
                <a:prstDash val="lgDash"/>
                <a:round/>
                <a:headEnd type="triangle" w="med" len="med"/>
                <a:tailEnd type="triangle" w="med" len="med"/>
              </a:ln>
            </p:spPr>
          </p:cxnSp>
          <p:sp>
            <p:nvSpPr>
              <p:cNvPr id="3135" name="Text Box 57"/>
              <p:cNvSpPr txBox="1">
                <a:spLocks noChangeArrowheads="1"/>
              </p:cNvSpPr>
              <p:nvPr/>
            </p:nvSpPr>
            <p:spPr bwMode="auto">
              <a:xfrm>
                <a:off x="17525834" y="10439385"/>
                <a:ext cx="1443019" cy="1060408"/>
              </a:xfrm>
              <a:prstGeom prst="rect">
                <a:avLst/>
              </a:prstGeom>
              <a:noFill/>
              <a:ln w="9525">
                <a:noFill/>
                <a:miter lim="800000"/>
                <a:headEnd/>
                <a:tailEnd/>
              </a:ln>
            </p:spPr>
            <p:txBody>
              <a:bodyPr wrap="none" anchor="t">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Unmodeled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Robot-World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p:txBody>
          </p:sp>
        </p:grpSp>
        <p:grpSp>
          <p:nvGrpSpPr>
            <p:cNvPr id="3186" name="Group 1260"/>
            <p:cNvGrpSpPr>
              <a:grpSpLocks/>
            </p:cNvGrpSpPr>
            <p:nvPr/>
          </p:nvGrpSpPr>
          <p:grpSpPr bwMode="auto">
            <a:xfrm>
              <a:off x="1821216" y="1441169"/>
              <a:ext cx="1166450" cy="1695733"/>
              <a:chOff x="5391145" y="10232217"/>
              <a:chExt cx="2914610" cy="4237017"/>
            </a:xfrm>
          </p:grpSpPr>
          <p:cxnSp>
            <p:nvCxnSpPr>
              <p:cNvPr id="3132" name="AutoShape 97"/>
              <p:cNvCxnSpPr>
                <a:cxnSpLocks noChangeShapeType="1"/>
                <a:stCxn id="3179" idx="3"/>
                <a:endCxn id="3217" idx="1"/>
              </p:cNvCxnSpPr>
              <p:nvPr/>
            </p:nvCxnSpPr>
            <p:spPr bwMode="auto">
              <a:xfrm rot="5400000" flipH="1" flipV="1">
                <a:off x="4729941" y="10893421"/>
                <a:ext cx="4237017" cy="2914610"/>
              </a:xfrm>
              <a:prstGeom prst="bentConnector2">
                <a:avLst/>
              </a:prstGeom>
              <a:noFill/>
              <a:ln w="9525">
                <a:solidFill>
                  <a:srgbClr val="4BACC6">
                    <a:lumMod val="75000"/>
                  </a:srgbClr>
                </a:solidFill>
                <a:prstDash val="lgDash"/>
                <a:round/>
                <a:headEnd type="triangle" w="med" len="med"/>
                <a:tailEnd type="triangle" w="med" len="med"/>
              </a:ln>
            </p:spPr>
          </p:cxnSp>
          <p:sp>
            <p:nvSpPr>
              <p:cNvPr id="3133" name="Text Box 57"/>
              <p:cNvSpPr txBox="1">
                <a:spLocks noChangeArrowheads="1"/>
              </p:cNvSpPr>
              <p:nvPr/>
            </p:nvSpPr>
            <p:spPr bwMode="auto">
              <a:xfrm>
                <a:off x="5562596" y="10439385"/>
                <a:ext cx="1443019" cy="1058821"/>
              </a:xfrm>
              <a:prstGeom prst="rect">
                <a:avLst/>
              </a:prstGeom>
              <a:noFill/>
              <a:ln w="9525">
                <a:noFill/>
                <a:miter lim="800000"/>
                <a:headEnd/>
                <a:tailEnd/>
              </a:ln>
            </p:spPr>
            <p:txBody>
              <a:bodyPr wrap="none" anchor="t">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Unmodeled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User-World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p:txBody>
          </p:sp>
        </p:grpSp>
        <p:cxnSp>
          <p:nvCxnSpPr>
            <p:cNvPr id="3073" name="AutoShape 97"/>
            <p:cNvCxnSpPr>
              <a:cxnSpLocks noChangeShapeType="1"/>
              <a:stCxn id="3162" idx="3"/>
              <a:endCxn id="3174" idx="3"/>
            </p:cNvCxnSpPr>
            <p:nvPr/>
          </p:nvCxnSpPr>
          <p:spPr bwMode="auto">
            <a:xfrm rot="5400000">
              <a:off x="6338649" y="3682312"/>
              <a:ext cx="2745" cy="261933"/>
            </a:xfrm>
            <a:prstGeom prst="straightConnector1">
              <a:avLst/>
            </a:prstGeom>
            <a:noFill/>
            <a:ln w="9525">
              <a:solidFill>
                <a:srgbClr val="C0504D">
                  <a:lumMod val="75000"/>
                </a:srgbClr>
              </a:solidFill>
              <a:round/>
              <a:headEnd type="triangle" w="med" len="med"/>
              <a:tailEnd type="triangle" w="med" len="med"/>
            </a:ln>
          </p:spPr>
        </p:cxnSp>
        <p:cxnSp>
          <p:nvCxnSpPr>
            <p:cNvPr id="3074" name="AutoShape 97"/>
            <p:cNvCxnSpPr>
              <a:cxnSpLocks noChangeShapeType="1"/>
              <a:stCxn id="3148" idx="3"/>
              <a:endCxn id="3172" idx="3"/>
            </p:cNvCxnSpPr>
            <p:nvPr/>
          </p:nvCxnSpPr>
          <p:spPr bwMode="auto">
            <a:xfrm rot="5400000">
              <a:off x="6335776" y="4529726"/>
              <a:ext cx="5100" cy="265321"/>
            </a:xfrm>
            <a:prstGeom prst="straightConnector1">
              <a:avLst/>
            </a:prstGeom>
            <a:noFill/>
            <a:ln w="9525">
              <a:solidFill>
                <a:srgbClr val="C0504D">
                  <a:lumMod val="75000"/>
                </a:srgbClr>
              </a:solidFill>
              <a:round/>
              <a:headEnd type="triangle" w="med" len="med"/>
              <a:tailEnd type="triangle" w="med" len="med"/>
            </a:ln>
          </p:spPr>
        </p:cxnSp>
        <p:cxnSp>
          <p:nvCxnSpPr>
            <p:cNvPr id="3075" name="AutoShape 97"/>
            <p:cNvCxnSpPr>
              <a:cxnSpLocks noChangeShapeType="1"/>
              <a:stCxn id="3155" idx="3"/>
              <a:endCxn id="3170" idx="3"/>
            </p:cNvCxnSpPr>
            <p:nvPr/>
          </p:nvCxnSpPr>
          <p:spPr bwMode="auto">
            <a:xfrm rot="5400000">
              <a:off x="6337355" y="5483709"/>
              <a:ext cx="1944" cy="258544"/>
            </a:xfrm>
            <a:prstGeom prst="straightConnector1">
              <a:avLst/>
            </a:prstGeom>
            <a:noFill/>
            <a:ln w="9525">
              <a:solidFill>
                <a:srgbClr val="C0504D">
                  <a:lumMod val="75000"/>
                </a:srgbClr>
              </a:solidFill>
              <a:round/>
              <a:headEnd type="triangle" w="med" len="med"/>
              <a:tailEnd type="triangle" w="med" len="med"/>
            </a:ln>
          </p:spPr>
        </p:cxnSp>
        <p:cxnSp>
          <p:nvCxnSpPr>
            <p:cNvPr id="3076" name="AutoShape 97"/>
            <p:cNvCxnSpPr>
              <a:cxnSpLocks noChangeShapeType="1"/>
              <a:endCxn id="3164" idx="3"/>
            </p:cNvCxnSpPr>
            <p:nvPr/>
          </p:nvCxnSpPr>
          <p:spPr bwMode="auto">
            <a:xfrm rot="10800000" flipV="1">
              <a:off x="6989417" y="3811331"/>
              <a:ext cx="267684" cy="3317"/>
            </a:xfrm>
            <a:prstGeom prst="straightConnector1">
              <a:avLst/>
            </a:prstGeom>
            <a:noFill/>
            <a:ln w="9525">
              <a:solidFill>
                <a:srgbClr val="C0504D">
                  <a:lumMod val="75000"/>
                </a:srgbClr>
              </a:solidFill>
              <a:round/>
              <a:headEnd type="triangle" w="med" len="med"/>
              <a:tailEnd type="triangle" w="med" len="med"/>
            </a:ln>
          </p:spPr>
        </p:cxnSp>
        <p:cxnSp>
          <p:nvCxnSpPr>
            <p:cNvPr id="3077" name="AutoShape 97"/>
            <p:cNvCxnSpPr>
              <a:cxnSpLocks noChangeShapeType="1"/>
              <a:endCxn id="3150" idx="3"/>
            </p:cNvCxnSpPr>
            <p:nvPr/>
          </p:nvCxnSpPr>
          <p:spPr bwMode="auto">
            <a:xfrm rot="10800000">
              <a:off x="6989416" y="4662579"/>
              <a:ext cx="267685" cy="2658"/>
            </a:xfrm>
            <a:prstGeom prst="straightConnector1">
              <a:avLst/>
            </a:prstGeom>
            <a:noFill/>
            <a:ln w="9525">
              <a:solidFill>
                <a:srgbClr val="C0504D">
                  <a:lumMod val="75000"/>
                </a:srgbClr>
              </a:solidFill>
              <a:round/>
              <a:headEnd type="triangle" w="med" len="med"/>
              <a:tailEnd type="triangle" w="med" len="med"/>
            </a:ln>
          </p:spPr>
        </p:cxnSp>
        <p:cxnSp>
          <p:nvCxnSpPr>
            <p:cNvPr id="3078" name="AutoShape 97"/>
            <p:cNvCxnSpPr>
              <a:cxnSpLocks noChangeShapeType="1"/>
              <a:endCxn id="3157" idx="3"/>
            </p:cNvCxnSpPr>
            <p:nvPr/>
          </p:nvCxnSpPr>
          <p:spPr bwMode="auto">
            <a:xfrm rot="10800000" flipV="1">
              <a:off x="6986029" y="5610633"/>
              <a:ext cx="271072" cy="4119"/>
            </a:xfrm>
            <a:prstGeom prst="straightConnector1">
              <a:avLst/>
            </a:prstGeom>
            <a:noFill/>
            <a:ln w="9525">
              <a:solidFill>
                <a:srgbClr val="C0504D">
                  <a:lumMod val="75000"/>
                </a:srgbClr>
              </a:solidFill>
              <a:round/>
              <a:headEnd type="triangle" w="med" len="med"/>
              <a:tailEnd type="triangle" w="med" len="med"/>
            </a:ln>
          </p:spPr>
        </p:cxnSp>
        <p:cxnSp>
          <p:nvCxnSpPr>
            <p:cNvPr id="3079" name="AutoShape 97"/>
            <p:cNvCxnSpPr>
              <a:cxnSpLocks noChangeShapeType="1"/>
              <a:endCxn id="3250" idx="3"/>
            </p:cNvCxnSpPr>
            <p:nvPr/>
          </p:nvCxnSpPr>
          <p:spPr bwMode="auto">
            <a:xfrm rot="5400000">
              <a:off x="3542199" y="1636476"/>
              <a:ext cx="263281" cy="4612"/>
            </a:xfrm>
            <a:prstGeom prst="straightConnector1">
              <a:avLst/>
            </a:prstGeom>
            <a:noFill/>
            <a:ln w="9525">
              <a:solidFill>
                <a:srgbClr val="9BBB59">
                  <a:lumMod val="75000"/>
                </a:srgbClr>
              </a:solidFill>
              <a:round/>
              <a:headEnd/>
              <a:tailEnd type="triangle" w="med" len="med"/>
            </a:ln>
          </p:spPr>
        </p:cxnSp>
        <p:cxnSp>
          <p:nvCxnSpPr>
            <p:cNvPr id="3080" name="AutoShape 97"/>
            <p:cNvCxnSpPr>
              <a:cxnSpLocks noChangeShapeType="1"/>
              <a:endCxn id="3243" idx="3"/>
            </p:cNvCxnSpPr>
            <p:nvPr/>
          </p:nvCxnSpPr>
          <p:spPr bwMode="auto">
            <a:xfrm rot="5400000">
              <a:off x="4391306" y="1637864"/>
              <a:ext cx="259892" cy="5224"/>
            </a:xfrm>
            <a:prstGeom prst="straightConnector1">
              <a:avLst/>
            </a:prstGeom>
            <a:noFill/>
            <a:ln w="9525">
              <a:solidFill>
                <a:srgbClr val="9BBB59">
                  <a:lumMod val="75000"/>
                </a:srgbClr>
              </a:solidFill>
              <a:round/>
              <a:headEnd/>
              <a:tailEnd type="triangle" w="med" len="med"/>
            </a:ln>
          </p:spPr>
        </p:cxnSp>
        <p:cxnSp>
          <p:nvCxnSpPr>
            <p:cNvPr id="3081" name="AutoShape 97"/>
            <p:cNvCxnSpPr>
              <a:cxnSpLocks noChangeShapeType="1"/>
              <a:endCxn id="3236" idx="3"/>
            </p:cNvCxnSpPr>
            <p:nvPr/>
          </p:nvCxnSpPr>
          <p:spPr bwMode="auto">
            <a:xfrm rot="5400000">
              <a:off x="5344351" y="1640355"/>
              <a:ext cx="258710" cy="5835"/>
            </a:xfrm>
            <a:prstGeom prst="straightConnector1">
              <a:avLst/>
            </a:prstGeom>
            <a:noFill/>
            <a:ln w="9525">
              <a:solidFill>
                <a:srgbClr val="9BBB59">
                  <a:lumMod val="75000"/>
                </a:srgbClr>
              </a:solidFill>
              <a:round/>
              <a:headEnd/>
              <a:tailEnd type="triangle" w="med" len="med"/>
            </a:ln>
          </p:spPr>
        </p:cxnSp>
        <p:cxnSp>
          <p:nvCxnSpPr>
            <p:cNvPr id="3082" name="AutoShape 97"/>
            <p:cNvCxnSpPr>
              <a:cxnSpLocks noChangeShapeType="1"/>
              <a:stCxn id="3252" idx="3"/>
              <a:endCxn id="3228" idx="3"/>
            </p:cNvCxnSpPr>
            <p:nvPr/>
          </p:nvCxnSpPr>
          <p:spPr bwMode="auto">
            <a:xfrm flipH="1">
              <a:off x="3670566" y="2284294"/>
              <a:ext cx="1881" cy="259733"/>
            </a:xfrm>
            <a:prstGeom prst="straightConnector1">
              <a:avLst/>
            </a:prstGeom>
            <a:noFill/>
            <a:ln w="9525">
              <a:solidFill>
                <a:srgbClr val="9BBB59">
                  <a:lumMod val="75000"/>
                </a:srgbClr>
              </a:solidFill>
              <a:round/>
              <a:headEnd type="triangle" w="med" len="med"/>
              <a:tailEnd type="triangle" w="med" len="med"/>
            </a:ln>
          </p:spPr>
        </p:cxnSp>
        <p:cxnSp>
          <p:nvCxnSpPr>
            <p:cNvPr id="3083" name="AutoShape 97"/>
            <p:cNvCxnSpPr>
              <a:cxnSpLocks noChangeShapeType="1"/>
              <a:stCxn id="3245" idx="3"/>
              <a:endCxn id="3226" idx="3"/>
            </p:cNvCxnSpPr>
            <p:nvPr/>
          </p:nvCxnSpPr>
          <p:spPr bwMode="auto">
            <a:xfrm>
              <a:off x="4519555" y="2284294"/>
              <a:ext cx="1275" cy="263122"/>
            </a:xfrm>
            <a:prstGeom prst="straightConnector1">
              <a:avLst/>
            </a:prstGeom>
            <a:noFill/>
            <a:ln w="9525">
              <a:solidFill>
                <a:srgbClr val="9BBB59">
                  <a:lumMod val="75000"/>
                </a:srgbClr>
              </a:solidFill>
              <a:round/>
              <a:headEnd type="triangle" w="med" len="med"/>
              <a:tailEnd type="triangle" w="med" len="med"/>
            </a:ln>
          </p:spPr>
        </p:cxnSp>
        <p:cxnSp>
          <p:nvCxnSpPr>
            <p:cNvPr id="3084" name="AutoShape 97"/>
            <p:cNvCxnSpPr>
              <a:cxnSpLocks noChangeShapeType="1"/>
              <a:stCxn id="3238" idx="3"/>
              <a:endCxn id="3224" idx="3"/>
            </p:cNvCxnSpPr>
            <p:nvPr/>
          </p:nvCxnSpPr>
          <p:spPr bwMode="auto">
            <a:xfrm flipH="1">
              <a:off x="5469821" y="2286499"/>
              <a:ext cx="1881" cy="257527"/>
            </a:xfrm>
            <a:prstGeom prst="straightConnector1">
              <a:avLst/>
            </a:prstGeom>
            <a:noFill/>
            <a:ln w="9525">
              <a:solidFill>
                <a:srgbClr val="9BBB59">
                  <a:lumMod val="75000"/>
                </a:srgbClr>
              </a:solidFill>
              <a:round/>
              <a:headEnd type="triangle" w="med" len="med"/>
              <a:tailEnd type="triangle" w="med" len="med"/>
            </a:ln>
          </p:spPr>
        </p:cxnSp>
        <p:cxnSp>
          <p:nvCxnSpPr>
            <p:cNvPr id="3085" name="AutoShape 97"/>
            <p:cNvCxnSpPr>
              <a:cxnSpLocks noChangeShapeType="1"/>
              <a:endCxn id="3203" idx="3"/>
            </p:cNvCxnSpPr>
            <p:nvPr/>
          </p:nvCxnSpPr>
          <p:spPr bwMode="auto">
            <a:xfrm>
              <a:off x="1889831" y="3811331"/>
              <a:ext cx="274463" cy="1383"/>
            </a:xfrm>
            <a:prstGeom prst="straightConnector1">
              <a:avLst/>
            </a:prstGeom>
            <a:noFill/>
            <a:ln w="9525">
              <a:solidFill>
                <a:srgbClr val="4F81BD">
                  <a:lumMod val="75000"/>
                </a:srgbClr>
              </a:solidFill>
              <a:round/>
              <a:headEnd/>
              <a:tailEnd type="triangle" w="med" len="med"/>
            </a:ln>
          </p:spPr>
        </p:cxnSp>
        <p:cxnSp>
          <p:nvCxnSpPr>
            <p:cNvPr id="3086" name="AutoShape 97"/>
            <p:cNvCxnSpPr>
              <a:cxnSpLocks noChangeShapeType="1"/>
              <a:endCxn id="3189" idx="3"/>
            </p:cNvCxnSpPr>
            <p:nvPr/>
          </p:nvCxnSpPr>
          <p:spPr bwMode="auto">
            <a:xfrm flipV="1">
              <a:off x="1889831" y="4660644"/>
              <a:ext cx="274466" cy="4593"/>
            </a:xfrm>
            <a:prstGeom prst="straightConnector1">
              <a:avLst/>
            </a:prstGeom>
            <a:noFill/>
            <a:ln w="9525">
              <a:solidFill>
                <a:srgbClr val="4F81BD">
                  <a:lumMod val="75000"/>
                </a:srgbClr>
              </a:solidFill>
              <a:round/>
              <a:headEnd/>
              <a:tailEnd type="triangle" w="med" len="med"/>
            </a:ln>
          </p:spPr>
        </p:cxnSp>
        <p:cxnSp>
          <p:nvCxnSpPr>
            <p:cNvPr id="3087" name="AutoShape 97"/>
            <p:cNvCxnSpPr>
              <a:cxnSpLocks noChangeShapeType="1"/>
              <a:endCxn id="3196" idx="3"/>
            </p:cNvCxnSpPr>
            <p:nvPr/>
          </p:nvCxnSpPr>
          <p:spPr bwMode="auto">
            <a:xfrm>
              <a:off x="1889831" y="5610633"/>
              <a:ext cx="277854" cy="2184"/>
            </a:xfrm>
            <a:prstGeom prst="straightConnector1">
              <a:avLst/>
            </a:prstGeom>
            <a:noFill/>
            <a:ln w="9525">
              <a:solidFill>
                <a:srgbClr val="4F81BD">
                  <a:lumMod val="75000"/>
                </a:srgbClr>
              </a:solidFill>
              <a:round/>
              <a:headEnd/>
              <a:tailEnd type="triangle" w="med" len="med"/>
            </a:ln>
          </p:spPr>
        </p:cxnSp>
        <p:cxnSp>
          <p:nvCxnSpPr>
            <p:cNvPr id="3088" name="AutoShape 97"/>
            <p:cNvCxnSpPr>
              <a:cxnSpLocks noChangeShapeType="1"/>
              <a:stCxn id="3201" idx="3"/>
              <a:endCxn id="3213" idx="3"/>
            </p:cNvCxnSpPr>
            <p:nvPr/>
          </p:nvCxnSpPr>
          <p:spPr bwMode="auto">
            <a:xfrm rot="16200000" flipH="1">
              <a:off x="2812318" y="3680377"/>
              <a:ext cx="2744" cy="261934"/>
            </a:xfrm>
            <a:prstGeom prst="straightConnector1">
              <a:avLst/>
            </a:prstGeom>
            <a:noFill/>
            <a:ln w="9525">
              <a:solidFill>
                <a:srgbClr val="4F81BD">
                  <a:lumMod val="75000"/>
                </a:srgbClr>
              </a:solidFill>
              <a:round/>
              <a:headEnd type="triangle" w="med" len="med"/>
              <a:tailEnd type="triangle" w="med" len="med"/>
            </a:ln>
          </p:spPr>
        </p:cxnSp>
        <p:cxnSp>
          <p:nvCxnSpPr>
            <p:cNvPr id="3089" name="AutoShape 97"/>
            <p:cNvCxnSpPr>
              <a:cxnSpLocks noChangeShapeType="1"/>
              <a:stCxn id="3187" idx="3"/>
              <a:endCxn id="3211" idx="3"/>
            </p:cNvCxnSpPr>
            <p:nvPr/>
          </p:nvCxnSpPr>
          <p:spPr bwMode="auto">
            <a:xfrm rot="16200000" flipH="1">
              <a:off x="2812836" y="4527792"/>
              <a:ext cx="5100" cy="265319"/>
            </a:xfrm>
            <a:prstGeom prst="straightConnector1">
              <a:avLst/>
            </a:prstGeom>
            <a:noFill/>
            <a:ln w="9525">
              <a:solidFill>
                <a:srgbClr val="4F81BD">
                  <a:lumMod val="75000"/>
                </a:srgbClr>
              </a:solidFill>
              <a:round/>
              <a:headEnd type="triangle" w="med" len="med"/>
              <a:tailEnd type="triangle" w="med" len="med"/>
            </a:ln>
          </p:spPr>
        </p:cxnSp>
        <p:cxnSp>
          <p:nvCxnSpPr>
            <p:cNvPr id="3090" name="AutoShape 97"/>
            <p:cNvCxnSpPr>
              <a:cxnSpLocks noChangeShapeType="1"/>
              <a:stCxn id="3194" idx="3"/>
              <a:endCxn id="3209" idx="3"/>
            </p:cNvCxnSpPr>
            <p:nvPr/>
          </p:nvCxnSpPr>
          <p:spPr bwMode="auto">
            <a:xfrm rot="16200000" flipH="1">
              <a:off x="2814414" y="5481775"/>
              <a:ext cx="1943" cy="258542"/>
            </a:xfrm>
            <a:prstGeom prst="straightConnector1">
              <a:avLst/>
            </a:prstGeom>
            <a:noFill/>
            <a:ln w="9525">
              <a:solidFill>
                <a:srgbClr val="4F81BD">
                  <a:lumMod val="75000"/>
                </a:srgbClr>
              </a:solidFill>
              <a:round/>
              <a:headEnd type="triangle" w="med" len="med"/>
              <a:tailEnd type="triangle" w="med" len="med"/>
            </a:ln>
          </p:spPr>
        </p:cxnSp>
        <p:grpSp>
          <p:nvGrpSpPr>
            <p:cNvPr id="3192" name="Group 430"/>
            <p:cNvGrpSpPr/>
            <p:nvPr/>
          </p:nvGrpSpPr>
          <p:grpSpPr>
            <a:xfrm>
              <a:off x="3506111" y="3332507"/>
              <a:ext cx="2134709" cy="2763493"/>
              <a:chOff x="3506111" y="3332507"/>
              <a:chExt cx="2134709" cy="2763493"/>
            </a:xfrm>
          </p:grpSpPr>
          <p:sp>
            <p:nvSpPr>
              <p:cNvPr id="3105" name="Rectangle 55"/>
              <p:cNvSpPr>
                <a:spLocks noChangeArrowheads="1"/>
              </p:cNvSpPr>
              <p:nvPr/>
            </p:nvSpPr>
            <p:spPr bwMode="auto">
              <a:xfrm>
                <a:off x="3506111" y="3332507"/>
                <a:ext cx="2134709" cy="2763493"/>
              </a:xfrm>
              <a:prstGeom prst="rect">
                <a:avLst/>
              </a:prstGeom>
              <a:solidFill>
                <a:srgbClr val="B3A2C7"/>
              </a:solidFill>
              <a:ln w="9525">
                <a:solidFill>
                  <a:srgbClr val="8064A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nvGrpSpPr>
              <p:cNvPr id="3193" name="Group 429"/>
              <p:cNvGrpSpPr/>
              <p:nvPr/>
            </p:nvGrpSpPr>
            <p:grpSpPr>
              <a:xfrm>
                <a:off x="3594100" y="3421407"/>
                <a:ext cx="1955183" cy="2579343"/>
                <a:chOff x="3594100" y="3421407"/>
                <a:chExt cx="1955183" cy="2579343"/>
              </a:xfrm>
            </p:grpSpPr>
            <p:sp>
              <p:nvSpPr>
                <p:cNvPr id="3107" name="Text Box 70"/>
                <p:cNvSpPr txBox="1">
                  <a:spLocks noChangeArrowheads="1"/>
                </p:cNvSpPr>
                <p:nvPr/>
              </p:nvSpPr>
              <p:spPr bwMode="auto">
                <a:xfrm>
                  <a:off x="4478590" y="4984750"/>
                  <a:ext cx="182975" cy="304966"/>
                </a:xfrm>
                <a:prstGeom prst="rect">
                  <a:avLst/>
                </a:prstGeom>
                <a:noFill/>
                <a:ln w="9525">
                  <a:noFill/>
                  <a:miter lim="800000"/>
                  <a:headEnd/>
                  <a:tailEnd/>
                </a:ln>
              </p:spPr>
              <p:txBody>
                <a:bodyPr vert="wordArtVert"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a:ea typeface="Times New Roman" charset="0"/>
                      <a:cs typeface="Calibri"/>
                    </a:rPr>
                    <a:t>. . .</a:t>
                  </a:r>
                </a:p>
              </p:txBody>
            </p:sp>
            <p:grpSp>
              <p:nvGrpSpPr>
                <p:cNvPr id="3199" name="Group 353"/>
                <p:cNvGrpSpPr/>
                <p:nvPr/>
              </p:nvGrpSpPr>
              <p:grpSpPr>
                <a:xfrm>
                  <a:off x="3597575" y="3421407"/>
                  <a:ext cx="1951708" cy="776130"/>
                  <a:chOff x="3597575" y="3567269"/>
                  <a:chExt cx="1951708" cy="776130"/>
                </a:xfrm>
              </p:grpSpPr>
              <p:sp>
                <p:nvSpPr>
                  <p:cNvPr id="3125" name="Text Box 70"/>
                  <p:cNvSpPr txBox="1">
                    <a:spLocks noChangeArrowheads="1"/>
                  </p:cNvSpPr>
                  <p:nvPr/>
                </p:nvSpPr>
                <p:spPr bwMode="auto">
                  <a:xfrm>
                    <a:off x="3597575" y="3567269"/>
                    <a:ext cx="1951708" cy="776130"/>
                  </a:xfrm>
                  <a:prstGeom prst="rect">
                    <a:avLst/>
                  </a:prstGeom>
                  <a:solidFill>
                    <a:srgbClr val="8064A2">
                      <a:lumMod val="20000"/>
                      <a:lumOff val="80000"/>
                    </a:srgbClr>
                  </a:solidFill>
                  <a:ln w="9525">
                    <a:solidFill>
                      <a:srgbClr val="8064A2"/>
                    </a:solidFill>
                    <a:miter lim="800000"/>
                    <a:headEnd/>
                    <a:tailEnd/>
                  </a:ln>
                </p:spPr>
                <p:txBody>
                  <a:bodyPr wrap="none"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Task-Oriented Controller</a:t>
                    </a:r>
                    <a:r>
                      <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rPr>
                      <a:t>-1</a:t>
                    </a:r>
                  </a:p>
                </p:txBody>
              </p:sp>
              <p:grpSp>
                <p:nvGrpSpPr>
                  <p:cNvPr id="512" name="Group 237"/>
                  <p:cNvGrpSpPr>
                    <a:grpSpLocks/>
                  </p:cNvGrpSpPr>
                  <p:nvPr/>
                </p:nvGrpSpPr>
                <p:grpSpPr bwMode="auto">
                  <a:xfrm>
                    <a:off x="3657595" y="3752850"/>
                    <a:ext cx="1837349" cy="304955"/>
                    <a:chOff x="14478244" y="17525768"/>
                    <a:chExt cx="3199780" cy="761970"/>
                  </a:xfrm>
                </p:grpSpPr>
                <p:sp>
                  <p:nvSpPr>
                    <p:cNvPr id="3129" name="Oval 59"/>
                    <p:cNvSpPr>
                      <a:spLocks noChangeArrowheads="1"/>
                    </p:cNvSpPr>
                    <p:nvPr/>
                  </p:nvSpPr>
                  <p:spPr bwMode="auto">
                    <a:xfrm>
                      <a:off x="16382401" y="17525768"/>
                      <a:ext cx="1295623" cy="761970"/>
                    </a:xfrm>
                    <a:prstGeom prst="ellipse">
                      <a:avLst/>
                    </a:prstGeom>
                    <a:solidFill>
                      <a:srgbClr val="C0504D">
                        <a:lumMod val="20000"/>
                        <a:lumOff val="80000"/>
                      </a:srgbClr>
                    </a:solidFill>
                    <a:ln w="9525">
                      <a:solidFill>
                        <a:srgbClr val="C0504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a:ln>
                            <a:noFill/>
                          </a:ln>
                          <a:solidFill>
                            <a:srgbClr val="000000"/>
                          </a:solidFill>
                          <a:effectLst/>
                          <a:uLnTx/>
                          <a:uFillTx/>
                          <a:latin typeface="Calibri"/>
                          <a:cs typeface="Calibri"/>
                        </a:rPr>
                        <a:t>-1</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sp>
                  <p:nvSpPr>
                    <p:cNvPr id="3130" name="Oval 59"/>
                    <p:cNvSpPr>
                      <a:spLocks noChangeArrowheads="1"/>
                    </p:cNvSpPr>
                    <p:nvPr/>
                  </p:nvSpPr>
                  <p:spPr bwMode="auto">
                    <a:xfrm>
                      <a:off x="14478244" y="17525768"/>
                      <a:ext cx="1295623" cy="761970"/>
                    </a:xfrm>
                    <a:prstGeom prst="ellipse">
                      <a:avLst/>
                    </a:prstGeom>
                    <a:solidFill>
                      <a:srgbClr val="4F81BD">
                        <a:lumMod val="20000"/>
                        <a:lumOff val="80000"/>
                      </a:srgbClr>
                    </a:solidFill>
                    <a:ln w="9525">
                      <a:solidFill>
                        <a:srgbClr val="4F81B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a:ln>
                            <a:noFill/>
                          </a:ln>
                          <a:solidFill>
                            <a:srgbClr val="000000"/>
                          </a:solidFill>
                          <a:effectLst/>
                          <a:uLnTx/>
                          <a:uFillTx/>
                          <a:latin typeface="Calibri"/>
                          <a:cs typeface="Calibri"/>
                        </a:rPr>
                        <a:t>-1</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cxnSp>
                  <p:nvCxnSpPr>
                    <p:cNvPr id="3131" name="AutoShape 97"/>
                    <p:cNvCxnSpPr>
                      <a:cxnSpLocks noChangeShapeType="1"/>
                      <a:stCxn id="3129" idx="2"/>
                      <a:endCxn id="3130" idx="6"/>
                    </p:cNvCxnSpPr>
                    <p:nvPr/>
                  </p:nvCxnSpPr>
                  <p:spPr bwMode="auto">
                    <a:xfrm rot="10800000">
                      <a:off x="15773400" y="17907000"/>
                      <a:ext cx="609600" cy="1588"/>
                    </a:xfrm>
                    <a:prstGeom prst="straightConnector1">
                      <a:avLst/>
                    </a:prstGeom>
                    <a:noFill/>
                    <a:ln w="9525">
                      <a:solidFill>
                        <a:srgbClr val="8064A2">
                          <a:lumMod val="75000"/>
                        </a:srgbClr>
                      </a:solidFill>
                      <a:round/>
                      <a:headEnd type="triangle" w="med" len="med"/>
                      <a:tailEnd type="triangle" w="med" len="med"/>
                    </a:ln>
                  </p:spPr>
                </p:cxnSp>
              </p:grpSp>
              <p:sp>
                <p:nvSpPr>
                  <p:cNvPr id="3127" name="Text Box 57"/>
                  <p:cNvSpPr txBox="1">
                    <a:spLocks noChangeArrowheads="1"/>
                  </p:cNvSpPr>
                  <p:nvPr/>
                </p:nvSpPr>
                <p:spPr bwMode="auto">
                  <a:xfrm flipH="1">
                    <a:off x="3657597" y="4121150"/>
                    <a:ext cx="685802" cy="155006"/>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Task Metadata</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-1</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28" name="Text Box 57"/>
                  <p:cNvSpPr txBox="1">
                    <a:spLocks noChangeArrowheads="1"/>
                  </p:cNvSpPr>
                  <p:nvPr/>
                </p:nvSpPr>
                <p:spPr bwMode="auto">
                  <a:xfrm flipH="1">
                    <a:off x="4419600" y="4121150"/>
                    <a:ext cx="1066800" cy="155006"/>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Conversational Feedback</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-1</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grpSp>
            <p:grpSp>
              <p:nvGrpSpPr>
                <p:cNvPr id="513" name="Group 379"/>
                <p:cNvGrpSpPr/>
                <p:nvPr/>
              </p:nvGrpSpPr>
              <p:grpSpPr>
                <a:xfrm>
                  <a:off x="3594100" y="4283577"/>
                  <a:ext cx="1951708" cy="776130"/>
                  <a:chOff x="3597575" y="3567269"/>
                  <a:chExt cx="1951708" cy="776130"/>
                </a:xfrm>
              </p:grpSpPr>
              <p:sp>
                <p:nvSpPr>
                  <p:cNvPr id="3118" name="Text Box 70"/>
                  <p:cNvSpPr txBox="1">
                    <a:spLocks noChangeArrowheads="1"/>
                  </p:cNvSpPr>
                  <p:nvPr/>
                </p:nvSpPr>
                <p:spPr bwMode="auto">
                  <a:xfrm>
                    <a:off x="3597575" y="3567269"/>
                    <a:ext cx="1951708" cy="776130"/>
                  </a:xfrm>
                  <a:prstGeom prst="rect">
                    <a:avLst/>
                  </a:prstGeom>
                  <a:solidFill>
                    <a:srgbClr val="8064A2">
                      <a:lumMod val="20000"/>
                      <a:lumOff val="80000"/>
                    </a:srgbClr>
                  </a:solidFill>
                  <a:ln w="9525">
                    <a:solidFill>
                      <a:srgbClr val="8064A2"/>
                    </a:solidFill>
                    <a:miter lim="800000"/>
                    <a:headEnd/>
                    <a:tailEnd/>
                  </a:ln>
                </p:spPr>
                <p:txBody>
                  <a:bodyPr wrap="none"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Task-Oriented Controller</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-2</a:t>
                    </a:r>
                    <a:endPar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endParaRPr>
                  </a:p>
                </p:txBody>
              </p:sp>
              <p:grpSp>
                <p:nvGrpSpPr>
                  <p:cNvPr id="514" name="Group 237"/>
                  <p:cNvGrpSpPr>
                    <a:grpSpLocks/>
                  </p:cNvGrpSpPr>
                  <p:nvPr/>
                </p:nvGrpSpPr>
                <p:grpSpPr bwMode="auto">
                  <a:xfrm>
                    <a:off x="3657595" y="3752850"/>
                    <a:ext cx="1837349" cy="304955"/>
                    <a:chOff x="14478244" y="17525768"/>
                    <a:chExt cx="3199780" cy="761970"/>
                  </a:xfrm>
                </p:grpSpPr>
                <p:sp>
                  <p:nvSpPr>
                    <p:cNvPr id="3122" name="Oval 59"/>
                    <p:cNvSpPr>
                      <a:spLocks noChangeArrowheads="1"/>
                    </p:cNvSpPr>
                    <p:nvPr/>
                  </p:nvSpPr>
                  <p:spPr bwMode="auto">
                    <a:xfrm>
                      <a:off x="16382401" y="17525768"/>
                      <a:ext cx="1295623" cy="761970"/>
                    </a:xfrm>
                    <a:prstGeom prst="ellipse">
                      <a:avLst/>
                    </a:prstGeom>
                    <a:solidFill>
                      <a:srgbClr val="C0504D">
                        <a:lumMod val="20000"/>
                        <a:lumOff val="80000"/>
                      </a:srgbClr>
                    </a:solidFill>
                    <a:ln w="9525">
                      <a:solidFill>
                        <a:srgbClr val="C0504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-2</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sp>
                  <p:nvSpPr>
                    <p:cNvPr id="3123" name="Oval 59"/>
                    <p:cNvSpPr>
                      <a:spLocks noChangeArrowheads="1"/>
                    </p:cNvSpPr>
                    <p:nvPr/>
                  </p:nvSpPr>
                  <p:spPr bwMode="auto">
                    <a:xfrm>
                      <a:off x="14478244" y="17525768"/>
                      <a:ext cx="1295623" cy="761970"/>
                    </a:xfrm>
                    <a:prstGeom prst="ellipse">
                      <a:avLst/>
                    </a:prstGeom>
                    <a:solidFill>
                      <a:srgbClr val="4F81BD">
                        <a:lumMod val="20000"/>
                        <a:lumOff val="80000"/>
                      </a:srgbClr>
                    </a:solidFill>
                    <a:ln w="9525">
                      <a:solidFill>
                        <a:srgbClr val="4F81B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-2</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cxnSp>
                  <p:nvCxnSpPr>
                    <p:cNvPr id="3124" name="AutoShape 97"/>
                    <p:cNvCxnSpPr>
                      <a:cxnSpLocks noChangeShapeType="1"/>
                      <a:stCxn id="3122" idx="2"/>
                      <a:endCxn id="3123" idx="6"/>
                    </p:cNvCxnSpPr>
                    <p:nvPr/>
                  </p:nvCxnSpPr>
                  <p:spPr bwMode="auto">
                    <a:xfrm rot="10800000">
                      <a:off x="15773400" y="17907000"/>
                      <a:ext cx="609600" cy="1588"/>
                    </a:xfrm>
                    <a:prstGeom prst="straightConnector1">
                      <a:avLst/>
                    </a:prstGeom>
                    <a:noFill/>
                    <a:ln w="9525">
                      <a:solidFill>
                        <a:srgbClr val="8064A2">
                          <a:lumMod val="75000"/>
                        </a:srgbClr>
                      </a:solidFill>
                      <a:round/>
                      <a:headEnd type="triangle" w="med" len="med"/>
                      <a:tailEnd type="triangle" w="med" len="med"/>
                    </a:ln>
                  </p:spPr>
                </p:cxnSp>
              </p:grpSp>
              <p:sp>
                <p:nvSpPr>
                  <p:cNvPr id="3120" name="Text Box 57"/>
                  <p:cNvSpPr txBox="1">
                    <a:spLocks noChangeArrowheads="1"/>
                  </p:cNvSpPr>
                  <p:nvPr/>
                </p:nvSpPr>
                <p:spPr bwMode="auto">
                  <a:xfrm flipH="1">
                    <a:off x="3657597" y="4121150"/>
                    <a:ext cx="685800"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Task Metadata</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-2</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21" name="Text Box 57"/>
                  <p:cNvSpPr txBox="1">
                    <a:spLocks noChangeArrowheads="1"/>
                  </p:cNvSpPr>
                  <p:nvPr/>
                </p:nvSpPr>
                <p:spPr bwMode="auto">
                  <a:xfrm flipH="1">
                    <a:off x="4423075" y="4122392"/>
                    <a:ext cx="1069848"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Conversational Feedback</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-2</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grpSp>
            <p:grpSp>
              <p:nvGrpSpPr>
                <p:cNvPr id="515" name="Group 417"/>
                <p:cNvGrpSpPr/>
                <p:nvPr/>
              </p:nvGrpSpPr>
              <p:grpSpPr>
                <a:xfrm>
                  <a:off x="3594100" y="5224620"/>
                  <a:ext cx="1951708" cy="776130"/>
                  <a:chOff x="3597575" y="3567269"/>
                  <a:chExt cx="1951708" cy="776130"/>
                </a:xfrm>
              </p:grpSpPr>
              <p:sp>
                <p:nvSpPr>
                  <p:cNvPr id="3111" name="Text Box 70"/>
                  <p:cNvSpPr txBox="1">
                    <a:spLocks noChangeArrowheads="1"/>
                  </p:cNvSpPr>
                  <p:nvPr/>
                </p:nvSpPr>
                <p:spPr bwMode="auto">
                  <a:xfrm>
                    <a:off x="3597575" y="3567269"/>
                    <a:ext cx="1951708" cy="776130"/>
                  </a:xfrm>
                  <a:prstGeom prst="rect">
                    <a:avLst/>
                  </a:prstGeom>
                  <a:solidFill>
                    <a:srgbClr val="8064A2">
                      <a:lumMod val="20000"/>
                      <a:lumOff val="80000"/>
                    </a:srgbClr>
                  </a:solidFill>
                  <a:ln w="9525">
                    <a:solidFill>
                      <a:srgbClr val="8064A2"/>
                    </a:solidFill>
                    <a:miter lim="800000"/>
                    <a:headEnd/>
                    <a:tailEnd/>
                  </a:ln>
                </p:spPr>
                <p:txBody>
                  <a:bodyPr wrap="none"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Task-Oriented Controller</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1" u="none" strike="noStrike" kern="0" cap="none" spc="0" normalizeH="0" baseline="0" noProof="0" dirty="0">
                      <a:ln>
                        <a:noFill/>
                      </a:ln>
                      <a:solidFill>
                        <a:srgbClr val="000000"/>
                      </a:solidFill>
                      <a:effectLst/>
                      <a:uLnTx/>
                      <a:uFillTx/>
                      <a:latin typeface="Calibri"/>
                      <a:ea typeface="Times New Roman" charset="0"/>
                      <a:cs typeface="Calibri"/>
                    </a:endParaRPr>
                  </a:p>
                </p:txBody>
              </p:sp>
              <p:grpSp>
                <p:nvGrpSpPr>
                  <p:cNvPr id="516" name="Group 237"/>
                  <p:cNvGrpSpPr>
                    <a:grpSpLocks/>
                  </p:cNvGrpSpPr>
                  <p:nvPr/>
                </p:nvGrpSpPr>
                <p:grpSpPr bwMode="auto">
                  <a:xfrm>
                    <a:off x="3657595" y="3752850"/>
                    <a:ext cx="1837349" cy="304955"/>
                    <a:chOff x="14478244" y="17525768"/>
                    <a:chExt cx="3199780" cy="761970"/>
                  </a:xfrm>
                </p:grpSpPr>
                <p:sp>
                  <p:nvSpPr>
                    <p:cNvPr id="3115" name="Oval 59"/>
                    <p:cNvSpPr>
                      <a:spLocks noChangeArrowheads="1"/>
                    </p:cNvSpPr>
                    <p:nvPr/>
                  </p:nvSpPr>
                  <p:spPr bwMode="auto">
                    <a:xfrm>
                      <a:off x="16382401" y="17525768"/>
                      <a:ext cx="1295623" cy="761970"/>
                    </a:xfrm>
                    <a:prstGeom prst="ellipse">
                      <a:avLst/>
                    </a:prstGeom>
                    <a:solidFill>
                      <a:srgbClr val="C0504D">
                        <a:lumMod val="20000"/>
                        <a:lumOff val="80000"/>
                      </a:srgbClr>
                    </a:solidFill>
                    <a:ln w="9525">
                      <a:solidFill>
                        <a:srgbClr val="C0504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sp>
                  <p:nvSpPr>
                    <p:cNvPr id="3116" name="Oval 59"/>
                    <p:cNvSpPr>
                      <a:spLocks noChangeArrowheads="1"/>
                    </p:cNvSpPr>
                    <p:nvPr/>
                  </p:nvSpPr>
                  <p:spPr bwMode="auto">
                    <a:xfrm>
                      <a:off x="14478244" y="17525768"/>
                      <a:ext cx="1295623" cy="761970"/>
                    </a:xfrm>
                    <a:prstGeom prst="ellipse">
                      <a:avLst/>
                    </a:prstGeom>
                    <a:solidFill>
                      <a:srgbClr val="4F81BD">
                        <a:lumMod val="20000"/>
                        <a:lumOff val="80000"/>
                      </a:srgbClr>
                    </a:solidFill>
                    <a:ln w="9525">
                      <a:solidFill>
                        <a:srgbClr val="4F81B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cxnSp>
                  <p:nvCxnSpPr>
                    <p:cNvPr id="3117" name="AutoShape 97"/>
                    <p:cNvCxnSpPr>
                      <a:cxnSpLocks noChangeShapeType="1"/>
                      <a:stCxn id="3115" idx="2"/>
                      <a:endCxn id="3116" idx="6"/>
                    </p:cNvCxnSpPr>
                    <p:nvPr/>
                  </p:nvCxnSpPr>
                  <p:spPr bwMode="auto">
                    <a:xfrm rot="10800000">
                      <a:off x="15773400" y="17907000"/>
                      <a:ext cx="609600" cy="1588"/>
                    </a:xfrm>
                    <a:prstGeom prst="straightConnector1">
                      <a:avLst/>
                    </a:prstGeom>
                    <a:noFill/>
                    <a:ln w="9525">
                      <a:solidFill>
                        <a:srgbClr val="8064A2">
                          <a:lumMod val="75000"/>
                        </a:srgbClr>
                      </a:solidFill>
                      <a:round/>
                      <a:headEnd type="triangle" w="med" len="med"/>
                      <a:tailEnd type="triangle" w="med" len="med"/>
                    </a:ln>
                  </p:spPr>
                </p:cxnSp>
              </p:grpSp>
              <p:sp>
                <p:nvSpPr>
                  <p:cNvPr id="3113" name="Text Box 57"/>
                  <p:cNvSpPr txBox="1">
                    <a:spLocks noChangeArrowheads="1"/>
                  </p:cNvSpPr>
                  <p:nvPr/>
                </p:nvSpPr>
                <p:spPr bwMode="auto">
                  <a:xfrm flipH="1">
                    <a:off x="3657597" y="4121150"/>
                    <a:ext cx="685800"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Task Metadata</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14" name="Text Box 57"/>
                  <p:cNvSpPr txBox="1">
                    <a:spLocks noChangeArrowheads="1"/>
                  </p:cNvSpPr>
                  <p:nvPr/>
                </p:nvSpPr>
                <p:spPr bwMode="auto">
                  <a:xfrm flipH="1">
                    <a:off x="4420027" y="4121150"/>
                    <a:ext cx="1069848"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Conversational Feedback</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grpSp>
          </p:grpSp>
        </p:grpSp>
        <p:grpSp>
          <p:nvGrpSpPr>
            <p:cNvPr id="517" name="Group 461"/>
            <p:cNvGrpSpPr/>
            <p:nvPr/>
          </p:nvGrpSpPr>
          <p:grpSpPr>
            <a:xfrm>
              <a:off x="3670565" y="2633149"/>
              <a:ext cx="1799257" cy="491205"/>
              <a:chOff x="3670565" y="2633149"/>
              <a:chExt cx="1799257" cy="491205"/>
            </a:xfrm>
          </p:grpSpPr>
          <p:sp>
            <p:nvSpPr>
              <p:cNvPr id="3101" name="Oval 59"/>
              <p:cNvSpPr>
                <a:spLocks noChangeArrowheads="1"/>
              </p:cNvSpPr>
              <p:nvPr/>
            </p:nvSpPr>
            <p:spPr bwMode="auto">
              <a:xfrm>
                <a:off x="3943987" y="2819400"/>
                <a:ext cx="1250313" cy="304954"/>
              </a:xfrm>
              <a:prstGeom prst="ellipse">
                <a:avLst/>
              </a:prstGeom>
              <a:solidFill>
                <a:srgbClr val="9BBB59">
                  <a:lumMod val="20000"/>
                  <a:lumOff val="80000"/>
                </a:srgbClr>
              </a:solidFill>
              <a:ln w="9525">
                <a:solidFill>
                  <a:srgbClr val="9BBB59"/>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World States</a:t>
                </a:r>
              </a:p>
            </p:txBody>
          </p:sp>
          <p:cxnSp>
            <p:nvCxnSpPr>
              <p:cNvPr id="3102" name="AutoShape 97"/>
              <p:cNvCxnSpPr>
                <a:cxnSpLocks noChangeShapeType="1"/>
                <a:endCxn id="3101" idx="2"/>
              </p:cNvCxnSpPr>
              <p:nvPr/>
            </p:nvCxnSpPr>
            <p:spPr bwMode="auto">
              <a:xfrm rot="16200000" flipH="1">
                <a:off x="3637912" y="2665802"/>
                <a:ext cx="338728" cy="273421"/>
              </a:xfrm>
              <a:prstGeom prst="curvedConnector2">
                <a:avLst/>
              </a:prstGeom>
              <a:noFill/>
              <a:ln w="9525">
                <a:solidFill>
                  <a:srgbClr val="9BBB59">
                    <a:lumMod val="75000"/>
                  </a:srgbClr>
                </a:solidFill>
                <a:round/>
                <a:headEnd type="triangle" w="med" len="med"/>
                <a:tailEnd type="triangle" w="med" len="med"/>
              </a:ln>
            </p:spPr>
          </p:cxnSp>
          <p:cxnSp>
            <p:nvCxnSpPr>
              <p:cNvPr id="3103" name="AutoShape 97"/>
              <p:cNvCxnSpPr>
                <a:cxnSpLocks noChangeShapeType="1"/>
                <a:endCxn id="3101" idx="6"/>
              </p:cNvCxnSpPr>
              <p:nvPr/>
            </p:nvCxnSpPr>
            <p:spPr bwMode="auto">
              <a:xfrm rot="5400000">
                <a:off x="5162697" y="2664752"/>
                <a:ext cx="338728" cy="275522"/>
              </a:xfrm>
              <a:prstGeom prst="curvedConnector2">
                <a:avLst/>
              </a:prstGeom>
              <a:noFill/>
              <a:ln w="9525">
                <a:solidFill>
                  <a:srgbClr val="9BBB59">
                    <a:lumMod val="75000"/>
                  </a:srgbClr>
                </a:solidFill>
                <a:round/>
                <a:headEnd type="triangle" w="med" len="med"/>
                <a:tailEnd type="triangle" w="med" len="med"/>
              </a:ln>
            </p:spPr>
          </p:cxnSp>
          <p:cxnSp>
            <p:nvCxnSpPr>
              <p:cNvPr id="3104" name="AutoShape 97"/>
              <p:cNvCxnSpPr>
                <a:cxnSpLocks noChangeShapeType="1"/>
                <a:endCxn id="3101" idx="0"/>
              </p:cNvCxnSpPr>
              <p:nvPr/>
            </p:nvCxnSpPr>
            <p:spPr bwMode="auto">
              <a:xfrm rot="16200000" flipH="1">
                <a:off x="4453556" y="2703812"/>
                <a:ext cx="182862" cy="48314"/>
              </a:xfrm>
              <a:prstGeom prst="straightConnector1">
                <a:avLst/>
              </a:prstGeom>
              <a:noFill/>
              <a:ln w="9525">
                <a:solidFill>
                  <a:srgbClr val="9BBB59">
                    <a:lumMod val="75000"/>
                  </a:srgbClr>
                </a:solidFill>
                <a:round/>
                <a:headEnd type="triangle" w="med" len="med"/>
                <a:tailEnd type="triangle" w="med" len="med"/>
              </a:ln>
            </p:spPr>
          </p:cxnSp>
        </p:grpSp>
        <p:cxnSp>
          <p:nvCxnSpPr>
            <p:cNvPr id="3093" name="AutoShape 97"/>
            <p:cNvCxnSpPr>
              <a:cxnSpLocks noChangeShapeType="1"/>
              <a:stCxn id="3105" idx="2"/>
            </p:cNvCxnSpPr>
            <p:nvPr/>
          </p:nvCxnSpPr>
          <p:spPr bwMode="auto">
            <a:xfrm rot="16200000" flipH="1">
              <a:off x="4470818" y="6198647"/>
              <a:ext cx="208153" cy="2857"/>
            </a:xfrm>
            <a:prstGeom prst="straightConnector1">
              <a:avLst/>
            </a:prstGeom>
            <a:noFill/>
            <a:ln w="9525">
              <a:solidFill>
                <a:srgbClr val="F79646">
                  <a:lumMod val="75000"/>
                </a:srgbClr>
              </a:solidFill>
              <a:round/>
              <a:headEnd type="triangle" w="med" len="med"/>
              <a:tailEnd type="triangle" w="med" len="med"/>
            </a:ln>
          </p:spPr>
        </p:cxnSp>
        <p:grpSp>
          <p:nvGrpSpPr>
            <p:cNvPr id="518" name="Group 470"/>
            <p:cNvGrpSpPr/>
            <p:nvPr/>
          </p:nvGrpSpPr>
          <p:grpSpPr>
            <a:xfrm>
              <a:off x="2987665" y="6305299"/>
              <a:ext cx="3172796" cy="435930"/>
              <a:chOff x="2987665" y="6305299"/>
              <a:chExt cx="3172796" cy="435930"/>
            </a:xfrm>
          </p:grpSpPr>
          <p:sp>
            <p:nvSpPr>
              <p:cNvPr id="3096" name="Text Box 129"/>
              <p:cNvSpPr txBox="1">
                <a:spLocks noChangeArrowheads="1"/>
              </p:cNvSpPr>
              <p:nvPr/>
            </p:nvSpPr>
            <p:spPr bwMode="auto">
              <a:xfrm>
                <a:off x="2987665" y="6604000"/>
                <a:ext cx="3172796" cy="137229"/>
              </a:xfrm>
              <a:prstGeom prst="rect">
                <a:avLst/>
              </a:prstGeom>
              <a:solidFill>
                <a:srgbClr val="F79646">
                  <a:lumMod val="60000"/>
                  <a:lumOff val="40000"/>
                </a:srgbClr>
              </a:solidFill>
              <a:ln w="9525">
                <a:solidFill>
                  <a:srgbClr val="F79646"/>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Logger / History</a:t>
                </a:r>
                <a:endParaRPr kumimoji="0" lang="en-US" sz="700" b="0" i="1" u="none" strike="noStrike" kern="0" cap="small" spc="0" normalizeH="0" baseline="-25000" noProof="0" dirty="0">
                  <a:ln>
                    <a:noFill/>
                  </a:ln>
                  <a:solidFill>
                    <a:srgbClr val="000000"/>
                  </a:solidFill>
                  <a:effectLst/>
                  <a:uLnTx/>
                  <a:uFillTx/>
                  <a:latin typeface="Calibri"/>
                  <a:ea typeface="Times New Roman" charset="0"/>
                  <a:cs typeface="Calibri"/>
                </a:endParaRPr>
              </a:p>
            </p:txBody>
          </p:sp>
          <p:grpSp>
            <p:nvGrpSpPr>
              <p:cNvPr id="519" name="Group 137"/>
              <p:cNvGrpSpPr>
                <a:grpSpLocks noChangeAspect="1"/>
              </p:cNvGrpSpPr>
              <p:nvPr/>
            </p:nvGrpSpPr>
            <p:grpSpPr bwMode="auto">
              <a:xfrm flipV="1">
                <a:off x="4515633" y="6305299"/>
                <a:ext cx="118827" cy="89124"/>
                <a:chOff x="7315200" y="12192000"/>
                <a:chExt cx="609600" cy="457200"/>
              </a:xfrm>
            </p:grpSpPr>
            <p:sp>
              <p:nvSpPr>
                <p:cNvPr id="3099"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00"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cxnSp>
            <p:nvCxnSpPr>
              <p:cNvPr id="3098" name="AutoShape 97"/>
              <p:cNvCxnSpPr>
                <a:cxnSpLocks noChangeShapeType="1"/>
                <a:endCxn id="3096" idx="0"/>
              </p:cNvCxnSpPr>
              <p:nvPr/>
            </p:nvCxnSpPr>
            <p:spPr bwMode="auto">
              <a:xfrm rot="16200000" flipH="1">
                <a:off x="4468955" y="6498892"/>
                <a:ext cx="208154" cy="2062"/>
              </a:xfrm>
              <a:prstGeom prst="straightConnector1">
                <a:avLst/>
              </a:prstGeom>
              <a:noFill/>
              <a:ln w="9525">
                <a:solidFill>
                  <a:srgbClr val="F79646">
                    <a:lumMod val="75000"/>
                  </a:srgbClr>
                </a:solidFill>
                <a:round/>
                <a:headEnd type="triangle" w="med" len="med"/>
                <a:tailEnd type="triangle" w="med" len="med"/>
              </a:ln>
            </p:spPr>
          </p:cxnSp>
        </p:grpSp>
        <p:sp>
          <p:nvSpPr>
            <p:cNvPr id="3095" name="Text Box 57"/>
            <p:cNvSpPr txBox="1">
              <a:spLocks noChangeArrowheads="1"/>
            </p:cNvSpPr>
            <p:nvPr/>
          </p:nvSpPr>
          <p:spPr bwMode="auto">
            <a:xfrm flipH="1">
              <a:off x="3124200" y="3048000"/>
              <a:ext cx="685802" cy="155006"/>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Session Metadata</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gr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r>
              <a:rPr lang="en-US" dirty="0" smtClean="0"/>
              <a:t>Phrase Valence</a:t>
            </a:r>
            <a:endParaRPr lang="en-US" dirty="0"/>
          </a:p>
        </p:txBody>
      </p:sp>
      <p:sp>
        <p:nvSpPr>
          <p:cNvPr id="259075" name="Rectangle 3"/>
          <p:cNvSpPr>
            <a:spLocks noGrp="1" noChangeArrowheads="1"/>
          </p:cNvSpPr>
          <p:nvPr>
            <p:ph type="body" idx="1"/>
          </p:nvPr>
        </p:nvSpPr>
        <p:spPr/>
        <p:txBody>
          <a:bodyPr/>
          <a:lstStyle/>
          <a:p>
            <a:endParaRPr lang="en-US" sz="1550" b="1" i="1" dirty="0">
              <a:solidFill>
                <a:schemeClr val="tx2"/>
              </a:solidFill>
              <a:latin typeface="Times New Roman" charset="0"/>
            </a:endParaRPr>
          </a:p>
          <a:p>
            <a:endParaRPr lang="en-US" sz="1550" b="1" i="1" dirty="0" smtClean="0">
              <a:solidFill>
                <a:schemeClr val="tx2"/>
              </a:solidFill>
              <a:latin typeface="Times New Roman" charset="0"/>
            </a:endParaRPr>
          </a:p>
          <a:p>
            <a:endParaRPr lang="en-US" sz="1550" b="1" i="1" dirty="0" smtClean="0">
              <a:solidFill>
                <a:schemeClr val="tx2"/>
              </a:solidFill>
              <a:latin typeface="Times New Roman" charset="0"/>
            </a:endParaRPr>
          </a:p>
          <a:p>
            <a:endParaRPr lang="en-US" sz="1550" b="1" i="1" dirty="0" smtClean="0">
              <a:solidFill>
                <a:schemeClr val="tx2"/>
              </a:solidFill>
              <a:latin typeface="Times New Roman" charset="0"/>
            </a:endParaRPr>
          </a:p>
          <a:p>
            <a:r>
              <a:rPr lang="en-US" sz="1550" b="1" i="1" dirty="0">
                <a:solidFill>
                  <a:schemeClr val="tx2"/>
                </a:solidFill>
                <a:latin typeface="Times New Roman" charset="0"/>
              </a:rPr>
              <a:t>v</a:t>
            </a:r>
            <a:r>
              <a:rPr lang="en-US" sz="1550" b="1" i="1" baseline="-25000" dirty="0">
                <a:solidFill>
                  <a:schemeClr val="tx2"/>
                </a:solidFill>
                <a:latin typeface="Times New Roman" charset="0"/>
              </a:rPr>
              <a:t>i</a:t>
            </a:r>
            <a:r>
              <a:rPr lang="en-US" sz="1550" dirty="0"/>
              <a:t>,</a:t>
            </a:r>
            <a:r>
              <a:rPr lang="en-US" sz="1550" dirty="0" smtClean="0"/>
              <a:t> </a:t>
            </a:r>
            <a:r>
              <a:rPr lang="en-US" sz="1550" i="1" dirty="0" smtClean="0"/>
              <a:t>rule-weighted</a:t>
            </a:r>
            <a:r>
              <a:rPr lang="en-US" sz="1550" dirty="0" smtClean="0"/>
              <a:t> </a:t>
            </a:r>
            <a:r>
              <a:rPr lang="en-US" sz="1550" i="1" dirty="0"/>
              <a:t>valence</a:t>
            </a:r>
            <a:r>
              <a:rPr lang="en-US" sz="1550" dirty="0"/>
              <a:t> (based on</a:t>
            </a:r>
            <a:r>
              <a:rPr lang="en-US" sz="1550" dirty="0" smtClean="0"/>
              <a:t> words </a:t>
            </a:r>
            <a:r>
              <a:rPr lang="en-US" sz="1550" dirty="0"/>
              <a:t>affected) of </a:t>
            </a:r>
            <a:r>
              <a:rPr lang="en-US" sz="1550" i="1" dirty="0">
                <a:latin typeface="Times New Roman" charset="0"/>
              </a:rPr>
              <a:t>i</a:t>
            </a:r>
            <a:r>
              <a:rPr lang="en-US" sz="1550" i="1" baseline="30000" dirty="0"/>
              <a:t>th</a:t>
            </a:r>
            <a:r>
              <a:rPr lang="en-US" sz="1550" dirty="0"/>
              <a:t> rule applied </a:t>
            </a:r>
            <a:r>
              <a:rPr lang="en-US" sz="1550" dirty="0" smtClean="0"/>
              <a:t>to the </a:t>
            </a:r>
            <a:r>
              <a:rPr lang="en-US" sz="1550" dirty="0"/>
              <a:t>phrase</a:t>
            </a:r>
          </a:p>
          <a:p>
            <a:r>
              <a:rPr lang="en-US" sz="1550" b="1" i="1" dirty="0">
                <a:solidFill>
                  <a:schemeClr val="tx2"/>
                </a:solidFill>
                <a:latin typeface="Times New Roman" charset="0"/>
              </a:rPr>
              <a:t>V</a:t>
            </a:r>
            <a:r>
              <a:rPr lang="en-US" sz="1550" b="1" i="1" baseline="-25000" dirty="0">
                <a:solidFill>
                  <a:schemeClr val="tx2"/>
                </a:solidFill>
                <a:latin typeface="Times New Roman" charset="0"/>
              </a:rPr>
              <a:t>i</a:t>
            </a:r>
            <a:r>
              <a:rPr lang="en-US" sz="1550" dirty="0"/>
              <a:t>, </a:t>
            </a:r>
            <a:r>
              <a:rPr lang="en-US" sz="1550" i="1" dirty="0"/>
              <a:t>valence</a:t>
            </a:r>
            <a:r>
              <a:rPr lang="en-US" sz="1550" dirty="0" smtClean="0"/>
              <a:t> of </a:t>
            </a:r>
            <a:r>
              <a:rPr lang="en-US" sz="1550" i="1" dirty="0">
                <a:latin typeface="Times New Roman" charset="0"/>
              </a:rPr>
              <a:t>i</a:t>
            </a:r>
            <a:r>
              <a:rPr lang="en-US" sz="1550" i="1" baseline="30000" dirty="0"/>
              <a:t>th</a:t>
            </a:r>
            <a:r>
              <a:rPr lang="en-US" sz="1550" dirty="0"/>
              <a:t> rule applied </a:t>
            </a:r>
            <a:r>
              <a:rPr lang="en-US" sz="1550" dirty="0" smtClean="0"/>
              <a:t>to the phrase (</a:t>
            </a:r>
            <a:r>
              <a:rPr lang="en-US" sz="1550" dirty="0" smtClean="0">
                <a:solidFill>
                  <a:srgbClr val="990000"/>
                </a:solidFill>
              </a:rPr>
              <a:t>Kim &amp; Hovy, 2004</a:t>
            </a:r>
            <a:r>
              <a:rPr lang="en-US" sz="1550" dirty="0" smtClean="0"/>
              <a:t>; for this implementation, +1, -1, or 0) </a:t>
            </a:r>
          </a:p>
          <a:p>
            <a:r>
              <a:rPr lang="en-US" sz="1550" b="1" i="1" dirty="0">
                <a:solidFill>
                  <a:schemeClr val="tx2"/>
                </a:solidFill>
                <a:latin typeface="Times New Roman" charset="0"/>
              </a:rPr>
              <a:t>P</a:t>
            </a:r>
            <a:r>
              <a:rPr lang="en-US" sz="1550" b="1" i="1" baseline="-25000" dirty="0">
                <a:solidFill>
                  <a:schemeClr val="tx2"/>
                </a:solidFill>
                <a:latin typeface="Times New Roman" charset="0"/>
              </a:rPr>
              <a:t>i</a:t>
            </a:r>
            <a:r>
              <a:rPr lang="en-US" sz="1550" dirty="0"/>
              <a:t>, </a:t>
            </a:r>
            <a:r>
              <a:rPr lang="en-US" sz="1550" i="1" dirty="0"/>
              <a:t>priority</a:t>
            </a:r>
            <a:r>
              <a:rPr lang="en-US" sz="1550" dirty="0" smtClean="0"/>
              <a:t> of </a:t>
            </a:r>
            <a:r>
              <a:rPr lang="en-US" sz="1550" i="1" dirty="0">
                <a:latin typeface="Times New Roman" charset="0"/>
              </a:rPr>
              <a:t>i</a:t>
            </a:r>
            <a:r>
              <a:rPr lang="en-US" sz="1550" i="1" baseline="30000" dirty="0"/>
              <a:t>th</a:t>
            </a:r>
            <a:r>
              <a:rPr lang="en-US" sz="1550" dirty="0"/>
              <a:t> rule applied to</a:t>
            </a:r>
            <a:r>
              <a:rPr lang="en-US" sz="1550" dirty="0" smtClean="0"/>
              <a:t> the phrase (</a:t>
            </a:r>
            <a:r>
              <a:rPr lang="en-US" sz="1550" dirty="0" smtClean="0">
                <a:solidFill>
                  <a:srgbClr val="990000"/>
                </a:solidFill>
              </a:rPr>
              <a:t>Lee &amp; Marsella, 2006</a:t>
            </a:r>
            <a:r>
              <a:rPr lang="en-US" sz="1550" dirty="0" smtClean="0"/>
              <a:t>; lower value = higher priority)</a:t>
            </a:r>
          </a:p>
          <a:p>
            <a:r>
              <a:rPr lang="en-US" sz="1550" b="1" i="1" dirty="0">
                <a:solidFill>
                  <a:schemeClr val="tx2"/>
                </a:solidFill>
                <a:latin typeface="Times New Roman" charset="0"/>
              </a:rPr>
              <a:t>n</a:t>
            </a:r>
            <a:r>
              <a:rPr lang="en-US" sz="1550" b="1" i="1" baseline="-25000" dirty="0">
                <a:solidFill>
                  <a:schemeClr val="tx2"/>
                </a:solidFill>
                <a:latin typeface="Times New Roman" charset="0"/>
              </a:rPr>
              <a:t>i</a:t>
            </a:r>
            <a:r>
              <a:rPr lang="en-US" sz="1550" dirty="0"/>
              <a:t>, </a:t>
            </a:r>
            <a:r>
              <a:rPr lang="en-US" sz="1550" i="1" dirty="0"/>
              <a:t>number of words affected</a:t>
            </a:r>
            <a:r>
              <a:rPr lang="en-US" sz="1550" dirty="0"/>
              <a:t> by </a:t>
            </a:r>
            <a:r>
              <a:rPr lang="en-US" sz="1550" dirty="0" smtClean="0"/>
              <a:t>[behavior </a:t>
            </a:r>
            <a:r>
              <a:rPr lang="en-US" sz="1550" dirty="0"/>
              <a:t>of] </a:t>
            </a:r>
            <a:r>
              <a:rPr lang="en-US" sz="1550" i="1" dirty="0">
                <a:latin typeface="Times New Roman" charset="0"/>
              </a:rPr>
              <a:t>i</a:t>
            </a:r>
            <a:r>
              <a:rPr lang="en-US" sz="1550" i="1" baseline="30000" dirty="0"/>
              <a:t>th</a:t>
            </a:r>
            <a:r>
              <a:rPr lang="en-US" sz="1550" dirty="0"/>
              <a:t> rule applied to</a:t>
            </a:r>
            <a:r>
              <a:rPr lang="en-US" sz="1550" dirty="0" smtClean="0"/>
              <a:t> the phrase</a:t>
            </a:r>
            <a:endParaRPr lang="en-US" sz="1550" dirty="0"/>
          </a:p>
          <a:p>
            <a:r>
              <a:rPr lang="en-US" sz="1550" b="1" i="1" dirty="0">
                <a:solidFill>
                  <a:schemeClr val="tx2"/>
                </a:solidFill>
                <a:latin typeface="Times New Roman" charset="0"/>
              </a:rPr>
              <a:t>N</a:t>
            </a:r>
            <a:r>
              <a:rPr lang="en-US" sz="1550" dirty="0"/>
              <a:t>, </a:t>
            </a:r>
            <a:r>
              <a:rPr lang="en-US" sz="1550" i="1" dirty="0"/>
              <a:t>number of words</a:t>
            </a:r>
            <a:r>
              <a:rPr lang="en-US" sz="1550" dirty="0"/>
              <a:t> in</a:t>
            </a:r>
            <a:r>
              <a:rPr lang="en-US" sz="1550" dirty="0" smtClean="0"/>
              <a:t> the phrase</a:t>
            </a:r>
          </a:p>
          <a:p>
            <a:r>
              <a:rPr lang="en-US" sz="1550" b="1" i="1" dirty="0" smtClean="0">
                <a:solidFill>
                  <a:schemeClr val="tx2"/>
                </a:solidFill>
                <a:latin typeface="Times New Roman" charset="0"/>
              </a:rPr>
              <a:t>m</a:t>
            </a:r>
            <a:r>
              <a:rPr lang="en-US" sz="1550" dirty="0" smtClean="0"/>
              <a:t>, </a:t>
            </a:r>
            <a:r>
              <a:rPr lang="en-US" sz="1550" i="1" dirty="0" smtClean="0"/>
              <a:t>number of rules</a:t>
            </a:r>
            <a:r>
              <a:rPr lang="en-US" sz="1550" dirty="0" smtClean="0"/>
              <a:t> applied to the phrase</a:t>
            </a:r>
          </a:p>
          <a:p>
            <a:r>
              <a:rPr lang="en-US" sz="1550" b="1" i="1" dirty="0" smtClean="0">
                <a:solidFill>
                  <a:schemeClr val="tx2"/>
                </a:solidFill>
                <a:latin typeface="Times New Roman" charset="0"/>
              </a:rPr>
              <a:t>V*</a:t>
            </a:r>
            <a:r>
              <a:rPr lang="en-US" sz="1550" dirty="0" smtClean="0"/>
              <a:t>, </a:t>
            </a:r>
            <a:r>
              <a:rPr lang="en-US" sz="1550" i="1" dirty="0" smtClean="0"/>
              <a:t>overall</a:t>
            </a:r>
            <a:r>
              <a:rPr lang="en-US" sz="1550" dirty="0" smtClean="0"/>
              <a:t> </a:t>
            </a:r>
            <a:r>
              <a:rPr lang="en-US" sz="1550" i="1" dirty="0" smtClean="0"/>
              <a:t>valence</a:t>
            </a:r>
            <a:r>
              <a:rPr lang="en-US" sz="1550" dirty="0" smtClean="0"/>
              <a:t> of the phrase</a:t>
            </a:r>
          </a:p>
          <a:p>
            <a:r>
              <a:rPr lang="en-US" sz="1550" b="1" i="1" dirty="0" smtClean="0">
                <a:solidFill>
                  <a:schemeClr val="tx2"/>
                </a:solidFill>
                <a:latin typeface="Times New Roman" charset="0"/>
              </a:rPr>
              <a:t>t</a:t>
            </a:r>
            <a:r>
              <a:rPr lang="en-US" sz="1550" dirty="0" smtClean="0"/>
              <a:t>, </a:t>
            </a:r>
            <a:r>
              <a:rPr lang="en-US" sz="1550" i="1" dirty="0" smtClean="0"/>
              <a:t>time </a:t>
            </a:r>
            <a:r>
              <a:rPr lang="en-US" sz="1550" dirty="0" smtClean="0"/>
              <a:t>(duration) of the phrase</a:t>
            </a:r>
          </a:p>
        </p:txBody>
      </p:sp>
      <p:grpSp>
        <p:nvGrpSpPr>
          <p:cNvPr id="2" name="Group 86"/>
          <p:cNvGrpSpPr/>
          <p:nvPr/>
        </p:nvGrpSpPr>
        <p:grpSpPr>
          <a:xfrm>
            <a:off x="304800" y="1371600"/>
            <a:ext cx="2286000" cy="1600200"/>
            <a:chOff x="152400" y="1371600"/>
            <a:chExt cx="2286000" cy="1600200"/>
          </a:xfrm>
        </p:grpSpPr>
        <p:sp>
          <p:nvSpPr>
            <p:cNvPr id="82" name="Rectangle 81"/>
            <p:cNvSpPr/>
            <p:nvPr/>
          </p:nvSpPr>
          <p:spPr bwMode="auto">
            <a:xfrm>
              <a:off x="152400" y="1371600"/>
              <a:ext cx="2286000" cy="1600200"/>
            </a:xfrm>
            <a:prstGeom prst="rect">
              <a:avLst/>
            </a:prstGeom>
            <a:solidFill>
              <a:schemeClr val="bg1"/>
            </a:solidFill>
            <a:ln w="28575"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990000"/>
                  </a:solidFill>
                  <a:effectLst/>
                  <a:latin typeface="Calibri"/>
                  <a:cs typeface="Calibri"/>
                </a:rPr>
                <a:t>Rule-Weighted:</a:t>
              </a:r>
              <a:endParaRPr kumimoji="0" lang="en-US" sz="1800" b="0" i="0" u="none" strike="noStrike" cap="none" normalizeH="0" baseline="0" dirty="0">
                <a:ln>
                  <a:noFill/>
                </a:ln>
                <a:solidFill>
                  <a:srgbClr val="990000"/>
                </a:solidFill>
                <a:effectLst/>
                <a:latin typeface="Calibri"/>
                <a:cs typeface="Calibri"/>
              </a:endParaRPr>
            </a:p>
          </p:txBody>
        </p:sp>
        <p:grpSp>
          <p:nvGrpSpPr>
            <p:cNvPr id="3" name="Group 5"/>
            <p:cNvGrpSpPr>
              <a:grpSpLocks/>
            </p:cNvGrpSpPr>
            <p:nvPr/>
          </p:nvGrpSpPr>
          <p:grpSpPr bwMode="auto">
            <a:xfrm>
              <a:off x="228600" y="1752600"/>
              <a:ext cx="1727200" cy="762000"/>
              <a:chOff x="736" y="3504"/>
              <a:chExt cx="1088" cy="480"/>
            </a:xfrm>
          </p:grpSpPr>
          <p:sp>
            <p:nvSpPr>
              <p:cNvPr id="259078" name="Rectangle 6"/>
              <p:cNvSpPr>
                <a:spLocks noChangeArrowheads="1"/>
              </p:cNvSpPr>
              <p:nvPr/>
            </p:nvSpPr>
            <p:spPr bwMode="auto">
              <a:xfrm>
                <a:off x="736"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i="1" dirty="0">
                    <a:latin typeface="Times New Roman" charset="0"/>
                  </a:rPr>
                  <a:t>v</a:t>
                </a:r>
                <a:r>
                  <a:rPr lang="en-US" sz="1800" b="1" i="1" baseline="-25000" dirty="0">
                    <a:latin typeface="Times New Roman" charset="0"/>
                  </a:rPr>
                  <a:t>i</a:t>
                </a:r>
                <a:r>
                  <a:rPr lang="en-US" sz="1800" b="1" dirty="0">
                    <a:latin typeface="Times New Roman" charset="0"/>
                  </a:rPr>
                  <a:t> =</a:t>
                </a:r>
                <a:endParaRPr lang="en-US" sz="1800" dirty="0">
                  <a:latin typeface="Times New Roman" charset="0"/>
                </a:endParaRPr>
              </a:p>
            </p:txBody>
          </p:sp>
          <p:grpSp>
            <p:nvGrpSpPr>
              <p:cNvPr id="4" name="Group 7"/>
              <p:cNvGrpSpPr>
                <a:grpSpLocks/>
              </p:cNvGrpSpPr>
              <p:nvPr/>
            </p:nvGrpSpPr>
            <p:grpSpPr bwMode="auto">
              <a:xfrm>
                <a:off x="1248" y="3504"/>
                <a:ext cx="576" cy="480"/>
                <a:chOff x="1248" y="3504"/>
                <a:chExt cx="576" cy="480"/>
              </a:xfrm>
            </p:grpSpPr>
            <p:sp>
              <p:nvSpPr>
                <p:cNvPr id="259080" name="Rectangle 8"/>
                <p:cNvSpPr>
                  <a:spLocks noChangeArrowheads="1"/>
                </p:cNvSpPr>
                <p:nvPr/>
              </p:nvSpPr>
              <p:spPr bwMode="auto">
                <a:xfrm>
                  <a:off x="1248" y="3504"/>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r>
                    <a:rPr lang="en-US" sz="1800" b="1" dirty="0">
                      <a:latin typeface="Times New Roman" charset="0"/>
                    </a:rPr>
                    <a:t> </a:t>
                  </a: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sp>
              <p:nvSpPr>
                <p:cNvPr id="259081" name="Rectangle 9"/>
                <p:cNvSpPr>
                  <a:spLocks noChangeArrowheads="1"/>
                </p:cNvSpPr>
                <p:nvPr/>
              </p:nvSpPr>
              <p:spPr bwMode="auto">
                <a:xfrm>
                  <a:off x="1248" y="3770"/>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dirty="0">
                      <a:latin typeface="Times New Roman" charset="0"/>
                    </a:rPr>
                    <a:t> </a:t>
                  </a:r>
                  <a:r>
                    <a:rPr lang="en-US" sz="1800" b="1" i="1" dirty="0">
                      <a:latin typeface="Times New Roman" charset="0"/>
                    </a:rPr>
                    <a:t>P</a:t>
                  </a:r>
                  <a:r>
                    <a:rPr lang="en-US" sz="1800" b="1" i="1" baseline="-25000" dirty="0">
                      <a:latin typeface="Times New Roman" charset="0"/>
                    </a:rPr>
                    <a:t>i</a:t>
                  </a:r>
                  <a:endParaRPr lang="en-US" sz="1800" i="1" dirty="0">
                    <a:latin typeface="Times New Roman" charset="0"/>
                  </a:endParaRPr>
                </a:p>
              </p:txBody>
            </p:sp>
            <p:sp>
              <p:nvSpPr>
                <p:cNvPr id="259082" name="Line 10"/>
                <p:cNvSpPr>
                  <a:spLocks noChangeShapeType="1"/>
                </p:cNvSpPr>
                <p:nvPr/>
              </p:nvSpPr>
              <p:spPr bwMode="auto">
                <a:xfrm>
                  <a:off x="1328" y="3744"/>
                  <a:ext cx="43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grpSp>
      <p:grpSp>
        <p:nvGrpSpPr>
          <p:cNvPr id="5" name="Group 85"/>
          <p:cNvGrpSpPr/>
          <p:nvPr/>
        </p:nvGrpSpPr>
        <p:grpSpPr>
          <a:xfrm>
            <a:off x="3124200" y="1371600"/>
            <a:ext cx="5715000" cy="1600200"/>
            <a:chOff x="2819400" y="1371600"/>
            <a:chExt cx="5715000" cy="1600200"/>
          </a:xfrm>
        </p:grpSpPr>
        <p:sp>
          <p:nvSpPr>
            <p:cNvPr id="85" name="Rectangle 84"/>
            <p:cNvSpPr/>
            <p:nvPr/>
          </p:nvSpPr>
          <p:spPr bwMode="auto">
            <a:xfrm>
              <a:off x="2895600" y="1371600"/>
              <a:ext cx="5638800" cy="1600200"/>
            </a:xfrm>
            <a:prstGeom prst="rect">
              <a:avLst/>
            </a:prstGeom>
            <a:solidFill>
              <a:schemeClr val="bg1"/>
            </a:solidFill>
            <a:ln w="28575"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990000"/>
                  </a:solidFill>
                  <a:effectLst/>
                  <a:latin typeface="Calibri"/>
                  <a:cs typeface="Calibri"/>
                </a:rPr>
                <a:t>Overall:</a:t>
              </a:r>
              <a:endParaRPr kumimoji="0" lang="en-US" sz="1800" b="0" i="0" u="none" strike="noStrike" cap="none" normalizeH="0" baseline="0" dirty="0">
                <a:ln>
                  <a:noFill/>
                </a:ln>
                <a:solidFill>
                  <a:srgbClr val="990000"/>
                </a:solidFill>
                <a:effectLst/>
                <a:latin typeface="Calibri"/>
                <a:cs typeface="Calibri"/>
              </a:endParaRPr>
            </a:p>
          </p:txBody>
        </p:sp>
        <p:grpSp>
          <p:nvGrpSpPr>
            <p:cNvPr id="6" name="Group 108"/>
            <p:cNvGrpSpPr/>
            <p:nvPr/>
          </p:nvGrpSpPr>
          <p:grpSpPr>
            <a:xfrm>
              <a:off x="2819400" y="1371600"/>
              <a:ext cx="5344099" cy="1524000"/>
              <a:chOff x="1397000" y="1371600"/>
              <a:chExt cx="5344099" cy="1524000"/>
            </a:xfrm>
          </p:grpSpPr>
          <p:grpSp>
            <p:nvGrpSpPr>
              <p:cNvPr id="7" name="Group 13"/>
              <p:cNvGrpSpPr>
                <a:grpSpLocks/>
              </p:cNvGrpSpPr>
              <p:nvPr/>
            </p:nvGrpSpPr>
            <p:grpSpPr bwMode="auto">
              <a:xfrm>
                <a:off x="1397000" y="1371600"/>
                <a:ext cx="3708400" cy="1524000"/>
                <a:chOff x="1104" y="3264"/>
                <a:chExt cx="2336" cy="960"/>
              </a:xfrm>
            </p:grpSpPr>
            <p:grpSp>
              <p:nvGrpSpPr>
                <p:cNvPr id="8" name="Group 14"/>
                <p:cNvGrpSpPr>
                  <a:grpSpLocks/>
                </p:cNvGrpSpPr>
                <p:nvPr/>
              </p:nvGrpSpPr>
              <p:grpSpPr bwMode="auto">
                <a:xfrm>
                  <a:off x="1104" y="3264"/>
                  <a:ext cx="1344" cy="960"/>
                  <a:chOff x="1104" y="3264"/>
                  <a:chExt cx="1344" cy="960"/>
                </a:xfrm>
              </p:grpSpPr>
              <p:sp>
                <p:nvSpPr>
                  <p:cNvPr id="259087" name="Rectangle 15"/>
                  <p:cNvSpPr>
                    <a:spLocks noChangeArrowheads="1"/>
                  </p:cNvSpPr>
                  <p:nvPr/>
                </p:nvSpPr>
                <p:spPr bwMode="auto">
                  <a:xfrm>
                    <a:off x="1104"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i="1" dirty="0">
                        <a:latin typeface="Times New Roman" charset="0"/>
                      </a:rPr>
                      <a:t>V*</a:t>
                    </a:r>
                    <a:r>
                      <a:rPr lang="en-US" sz="1800" b="1" dirty="0">
                        <a:latin typeface="Times New Roman" charset="0"/>
                      </a:rPr>
                      <a:t> =</a:t>
                    </a:r>
                    <a:endParaRPr lang="en-US" sz="1800" dirty="0">
                      <a:latin typeface="Times New Roman" charset="0"/>
                    </a:endParaRPr>
                  </a:p>
                </p:txBody>
              </p:sp>
              <p:grpSp>
                <p:nvGrpSpPr>
                  <p:cNvPr id="9" name="Group 16"/>
                  <p:cNvGrpSpPr>
                    <a:grpSpLocks/>
                  </p:cNvGrpSpPr>
                  <p:nvPr/>
                </p:nvGrpSpPr>
                <p:grpSpPr bwMode="auto">
                  <a:xfrm>
                    <a:off x="1688" y="3264"/>
                    <a:ext cx="760" cy="960"/>
                    <a:chOff x="1688" y="3264"/>
                    <a:chExt cx="760" cy="960"/>
                  </a:xfrm>
                </p:grpSpPr>
                <p:grpSp>
                  <p:nvGrpSpPr>
                    <p:cNvPr id="10" name="Group 17"/>
                    <p:cNvGrpSpPr>
                      <a:grpSpLocks/>
                    </p:cNvGrpSpPr>
                    <p:nvPr/>
                  </p:nvGrpSpPr>
                  <p:grpSpPr bwMode="auto">
                    <a:xfrm>
                      <a:off x="1816" y="3264"/>
                      <a:ext cx="504" cy="490"/>
                      <a:chOff x="1752" y="3264"/>
                      <a:chExt cx="504" cy="490"/>
                    </a:xfrm>
                  </p:grpSpPr>
                  <p:sp>
                    <p:nvSpPr>
                      <p:cNvPr id="259090" name="Rectangle 18"/>
                      <p:cNvSpPr>
                        <a:spLocks noChangeArrowheads="1"/>
                      </p:cNvSpPr>
                      <p:nvPr/>
                    </p:nvSpPr>
                    <p:spPr bwMode="auto">
                      <a:xfrm>
                        <a:off x="1952" y="3402"/>
                        <a:ext cx="304"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grpSp>
                    <p:nvGrpSpPr>
                      <p:cNvPr id="11" name="Group 19"/>
                      <p:cNvGrpSpPr>
                        <a:grpSpLocks/>
                      </p:cNvGrpSpPr>
                      <p:nvPr/>
                    </p:nvGrpSpPr>
                    <p:grpSpPr bwMode="auto">
                      <a:xfrm>
                        <a:off x="1752" y="3264"/>
                        <a:ext cx="336" cy="490"/>
                        <a:chOff x="2448" y="3264"/>
                        <a:chExt cx="336" cy="490"/>
                      </a:xfrm>
                    </p:grpSpPr>
                    <p:sp>
                      <p:nvSpPr>
                        <p:cNvPr id="259092" name="Rectangle 20"/>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093" name="Rectangle 21"/>
                        <p:cNvSpPr>
                          <a:spLocks noChangeArrowheads="1"/>
                        </p:cNvSpPr>
                        <p:nvPr/>
                      </p:nvSpPr>
                      <p:spPr bwMode="auto">
                        <a:xfrm>
                          <a:off x="2473" y="3600"/>
                          <a:ext cx="263"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i = 1</a:t>
                          </a:r>
                        </a:p>
                      </p:txBody>
                    </p:sp>
                    <p:sp>
                      <p:nvSpPr>
                        <p:cNvPr id="259094" name="Rectangle 22"/>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m</a:t>
                          </a:r>
                        </a:p>
                      </p:txBody>
                    </p:sp>
                  </p:grpSp>
                </p:grpSp>
                <p:grpSp>
                  <p:nvGrpSpPr>
                    <p:cNvPr id="12" name="Group 23"/>
                    <p:cNvGrpSpPr>
                      <a:grpSpLocks/>
                    </p:cNvGrpSpPr>
                    <p:nvPr/>
                  </p:nvGrpSpPr>
                  <p:grpSpPr bwMode="auto">
                    <a:xfrm>
                      <a:off x="1688" y="3734"/>
                      <a:ext cx="760" cy="490"/>
                      <a:chOff x="2448" y="3734"/>
                      <a:chExt cx="760" cy="490"/>
                    </a:xfrm>
                  </p:grpSpPr>
                  <p:grpSp>
                    <p:nvGrpSpPr>
                      <p:cNvPr id="13" name="Group 24"/>
                      <p:cNvGrpSpPr>
                        <a:grpSpLocks/>
                      </p:cNvGrpSpPr>
                      <p:nvPr/>
                    </p:nvGrpSpPr>
                    <p:grpSpPr bwMode="auto">
                      <a:xfrm>
                        <a:off x="2632" y="3742"/>
                        <a:ext cx="576" cy="480"/>
                        <a:chOff x="2688" y="3742"/>
                        <a:chExt cx="576" cy="480"/>
                      </a:xfrm>
                    </p:grpSpPr>
                    <p:sp>
                      <p:nvSpPr>
                        <p:cNvPr id="259097" name="Rectangle 25"/>
                        <p:cNvSpPr>
                          <a:spLocks noChangeArrowheads="1"/>
                        </p:cNvSpPr>
                        <p:nvPr/>
                      </p:nvSpPr>
                      <p:spPr bwMode="auto">
                        <a:xfrm>
                          <a:off x="2688" y="3742"/>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endParaRPr lang="en-US" sz="1800" i="1" dirty="0">
                            <a:latin typeface="Times New Roman" charset="0"/>
                          </a:endParaRPr>
                        </a:p>
                      </p:txBody>
                    </p:sp>
                    <p:sp>
                      <p:nvSpPr>
                        <p:cNvPr id="259098" name="Rectangle 26"/>
                        <p:cNvSpPr>
                          <a:spLocks noChangeArrowheads="1"/>
                        </p:cNvSpPr>
                        <p:nvPr/>
                      </p:nvSpPr>
                      <p:spPr bwMode="auto">
                        <a:xfrm>
                          <a:off x="2688" y="4008"/>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endParaRPr lang="en-US" sz="1800" i="1" dirty="0">
                            <a:latin typeface="Times New Roman" charset="0"/>
                          </a:endParaRPr>
                        </a:p>
                      </p:txBody>
                    </p:sp>
                    <p:sp>
                      <p:nvSpPr>
                        <p:cNvPr id="259099" name="Line 27"/>
                        <p:cNvSpPr>
                          <a:spLocks noChangeShapeType="1"/>
                        </p:cNvSpPr>
                        <p:nvPr/>
                      </p:nvSpPr>
                      <p:spPr bwMode="auto">
                        <a:xfrm>
                          <a:off x="2848" y="3982"/>
                          <a:ext cx="27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14" name="Group 28"/>
                      <p:cNvGrpSpPr>
                        <a:grpSpLocks/>
                      </p:cNvGrpSpPr>
                      <p:nvPr/>
                    </p:nvGrpSpPr>
                    <p:grpSpPr bwMode="auto">
                      <a:xfrm>
                        <a:off x="2448" y="3734"/>
                        <a:ext cx="336" cy="490"/>
                        <a:chOff x="2448" y="3264"/>
                        <a:chExt cx="336" cy="490"/>
                      </a:xfrm>
                    </p:grpSpPr>
                    <p:sp>
                      <p:nvSpPr>
                        <p:cNvPr id="259101" name="Rectangle 29"/>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02" name="Rectangle 30"/>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03" name="Rectangle 31"/>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sp>
                  <p:nvSpPr>
                    <p:cNvPr id="259104" name="Line 32"/>
                    <p:cNvSpPr>
                      <a:spLocks noChangeShapeType="1"/>
                    </p:cNvSpPr>
                    <p:nvPr/>
                  </p:nvSpPr>
                  <p:spPr bwMode="auto">
                    <a:xfrm>
                      <a:off x="1704" y="3744"/>
                      <a:ext cx="696"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grpSp>
              <p:nvGrpSpPr>
                <p:cNvPr id="15" name="Group 33"/>
                <p:cNvGrpSpPr>
                  <a:grpSpLocks/>
                </p:cNvGrpSpPr>
                <p:nvPr/>
              </p:nvGrpSpPr>
              <p:grpSpPr bwMode="auto">
                <a:xfrm>
                  <a:off x="2064" y="3264"/>
                  <a:ext cx="1376" cy="960"/>
                  <a:chOff x="1888" y="3264"/>
                  <a:chExt cx="1376" cy="960"/>
                </a:xfrm>
              </p:grpSpPr>
              <p:sp>
                <p:nvSpPr>
                  <p:cNvPr id="259106" name="Rectangle 34"/>
                  <p:cNvSpPr>
                    <a:spLocks noChangeArrowheads="1"/>
                  </p:cNvSpPr>
                  <p:nvPr/>
                </p:nvSpPr>
                <p:spPr bwMode="auto">
                  <a:xfrm>
                    <a:off x="1888"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dirty="0">
                        <a:latin typeface="Times New Roman" charset="0"/>
                      </a:rPr>
                      <a:t>=</a:t>
                    </a:r>
                    <a:endParaRPr lang="en-US" sz="1800" dirty="0">
                      <a:latin typeface="Times New Roman" charset="0"/>
                    </a:endParaRPr>
                  </a:p>
                </p:txBody>
              </p:sp>
              <p:grpSp>
                <p:nvGrpSpPr>
                  <p:cNvPr id="16" name="Group 35"/>
                  <p:cNvGrpSpPr>
                    <a:grpSpLocks/>
                  </p:cNvGrpSpPr>
                  <p:nvPr/>
                </p:nvGrpSpPr>
                <p:grpSpPr bwMode="auto">
                  <a:xfrm>
                    <a:off x="2448" y="3264"/>
                    <a:ext cx="816" cy="960"/>
                    <a:chOff x="2448" y="3264"/>
                    <a:chExt cx="816" cy="960"/>
                  </a:xfrm>
                </p:grpSpPr>
                <p:grpSp>
                  <p:nvGrpSpPr>
                    <p:cNvPr id="17" name="Group 36"/>
                    <p:cNvGrpSpPr>
                      <a:grpSpLocks/>
                    </p:cNvGrpSpPr>
                    <p:nvPr/>
                  </p:nvGrpSpPr>
                  <p:grpSpPr bwMode="auto">
                    <a:xfrm>
                      <a:off x="2448" y="3264"/>
                      <a:ext cx="816" cy="490"/>
                      <a:chOff x="2400" y="3264"/>
                      <a:chExt cx="816" cy="490"/>
                    </a:xfrm>
                  </p:grpSpPr>
                  <p:grpSp>
                    <p:nvGrpSpPr>
                      <p:cNvPr id="18" name="Group 37"/>
                      <p:cNvGrpSpPr>
                        <a:grpSpLocks/>
                      </p:cNvGrpSpPr>
                      <p:nvPr/>
                    </p:nvGrpSpPr>
                    <p:grpSpPr bwMode="auto">
                      <a:xfrm>
                        <a:off x="2640" y="3272"/>
                        <a:ext cx="576" cy="480"/>
                        <a:chOff x="1248" y="3504"/>
                        <a:chExt cx="576" cy="480"/>
                      </a:xfrm>
                    </p:grpSpPr>
                    <p:sp>
                      <p:nvSpPr>
                        <p:cNvPr id="259110" name="Rectangle 38"/>
                        <p:cNvSpPr>
                          <a:spLocks noChangeArrowheads="1"/>
                        </p:cNvSpPr>
                        <p:nvPr/>
                      </p:nvSpPr>
                      <p:spPr bwMode="auto">
                        <a:xfrm>
                          <a:off x="1248" y="3504"/>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r>
                            <a:rPr lang="en-US" sz="1800" b="1" dirty="0">
                              <a:latin typeface="Times New Roman" charset="0"/>
                            </a:rPr>
                            <a:t> </a:t>
                          </a: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sp>
                      <p:nvSpPr>
                        <p:cNvPr id="259111" name="Rectangle 39"/>
                        <p:cNvSpPr>
                          <a:spLocks noChangeArrowheads="1"/>
                        </p:cNvSpPr>
                        <p:nvPr/>
                      </p:nvSpPr>
                      <p:spPr bwMode="auto">
                        <a:xfrm>
                          <a:off x="1248" y="3770"/>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dirty="0">
                              <a:latin typeface="Times New Roman" charset="0"/>
                            </a:rPr>
                            <a:t> </a:t>
                          </a:r>
                          <a:r>
                            <a:rPr lang="en-US" sz="1800" b="1" i="1" dirty="0">
                              <a:latin typeface="Times New Roman" charset="0"/>
                            </a:rPr>
                            <a:t>P</a:t>
                          </a:r>
                          <a:r>
                            <a:rPr lang="en-US" sz="1800" b="1" i="1" baseline="-25000" dirty="0">
                              <a:latin typeface="Times New Roman" charset="0"/>
                            </a:rPr>
                            <a:t>i</a:t>
                          </a:r>
                          <a:endParaRPr lang="en-US" sz="1800" i="1" dirty="0">
                            <a:latin typeface="Times New Roman" charset="0"/>
                          </a:endParaRPr>
                        </a:p>
                      </p:txBody>
                    </p:sp>
                    <p:sp>
                      <p:nvSpPr>
                        <p:cNvPr id="259112" name="Line 40"/>
                        <p:cNvSpPr>
                          <a:spLocks noChangeShapeType="1"/>
                        </p:cNvSpPr>
                        <p:nvPr/>
                      </p:nvSpPr>
                      <p:spPr bwMode="auto">
                        <a:xfrm>
                          <a:off x="1328" y="3744"/>
                          <a:ext cx="43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19" name="Group 41"/>
                      <p:cNvGrpSpPr>
                        <a:grpSpLocks/>
                      </p:cNvGrpSpPr>
                      <p:nvPr/>
                    </p:nvGrpSpPr>
                    <p:grpSpPr bwMode="auto">
                      <a:xfrm>
                        <a:off x="2400" y="3264"/>
                        <a:ext cx="336" cy="490"/>
                        <a:chOff x="2448" y="3264"/>
                        <a:chExt cx="336" cy="490"/>
                      </a:xfrm>
                    </p:grpSpPr>
                    <p:sp>
                      <p:nvSpPr>
                        <p:cNvPr id="259114" name="Rectangle 42"/>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15" name="Rectangle 43"/>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16" name="Rectangle 44"/>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grpSp>
                  <p:nvGrpSpPr>
                    <p:cNvPr id="20" name="Group 45"/>
                    <p:cNvGrpSpPr>
                      <a:grpSpLocks/>
                    </p:cNvGrpSpPr>
                    <p:nvPr/>
                  </p:nvGrpSpPr>
                  <p:grpSpPr bwMode="auto">
                    <a:xfrm>
                      <a:off x="2472" y="3734"/>
                      <a:ext cx="760" cy="490"/>
                      <a:chOff x="2448" y="3734"/>
                      <a:chExt cx="760" cy="490"/>
                    </a:xfrm>
                  </p:grpSpPr>
                  <p:grpSp>
                    <p:nvGrpSpPr>
                      <p:cNvPr id="21" name="Group 46"/>
                      <p:cNvGrpSpPr>
                        <a:grpSpLocks/>
                      </p:cNvGrpSpPr>
                      <p:nvPr/>
                    </p:nvGrpSpPr>
                    <p:grpSpPr bwMode="auto">
                      <a:xfrm>
                        <a:off x="2632" y="3742"/>
                        <a:ext cx="576" cy="480"/>
                        <a:chOff x="2688" y="3742"/>
                        <a:chExt cx="576" cy="480"/>
                      </a:xfrm>
                    </p:grpSpPr>
                    <p:sp>
                      <p:nvSpPr>
                        <p:cNvPr id="259119" name="Rectangle 47"/>
                        <p:cNvSpPr>
                          <a:spLocks noChangeArrowheads="1"/>
                        </p:cNvSpPr>
                        <p:nvPr/>
                      </p:nvSpPr>
                      <p:spPr bwMode="auto">
                        <a:xfrm>
                          <a:off x="2688" y="3742"/>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endParaRPr lang="en-US" sz="1800" i="1" dirty="0">
                            <a:latin typeface="Times New Roman" charset="0"/>
                          </a:endParaRPr>
                        </a:p>
                      </p:txBody>
                    </p:sp>
                    <p:sp>
                      <p:nvSpPr>
                        <p:cNvPr id="259120" name="Rectangle 48"/>
                        <p:cNvSpPr>
                          <a:spLocks noChangeArrowheads="1"/>
                        </p:cNvSpPr>
                        <p:nvPr/>
                      </p:nvSpPr>
                      <p:spPr bwMode="auto">
                        <a:xfrm>
                          <a:off x="2688" y="4008"/>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endParaRPr lang="en-US" sz="1800" i="1" dirty="0">
                            <a:latin typeface="Times New Roman" charset="0"/>
                          </a:endParaRPr>
                        </a:p>
                      </p:txBody>
                    </p:sp>
                    <p:sp>
                      <p:nvSpPr>
                        <p:cNvPr id="259121" name="Line 49"/>
                        <p:cNvSpPr>
                          <a:spLocks noChangeShapeType="1"/>
                        </p:cNvSpPr>
                        <p:nvPr/>
                      </p:nvSpPr>
                      <p:spPr bwMode="auto">
                        <a:xfrm>
                          <a:off x="2848" y="3982"/>
                          <a:ext cx="27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22" name="Group 50"/>
                      <p:cNvGrpSpPr>
                        <a:grpSpLocks/>
                      </p:cNvGrpSpPr>
                      <p:nvPr/>
                    </p:nvGrpSpPr>
                    <p:grpSpPr bwMode="auto">
                      <a:xfrm>
                        <a:off x="2448" y="3734"/>
                        <a:ext cx="336" cy="490"/>
                        <a:chOff x="2448" y="3264"/>
                        <a:chExt cx="336" cy="490"/>
                      </a:xfrm>
                    </p:grpSpPr>
                    <p:sp>
                      <p:nvSpPr>
                        <p:cNvPr id="259123" name="Rectangle 51"/>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24" name="Rectangle 52"/>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25" name="Rectangle 53"/>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sp>
                  <p:nvSpPr>
                    <p:cNvPr id="259126" name="Line 54"/>
                    <p:cNvSpPr>
                      <a:spLocks noChangeShapeType="1"/>
                    </p:cNvSpPr>
                    <p:nvPr/>
                  </p:nvSpPr>
                  <p:spPr bwMode="auto">
                    <a:xfrm>
                      <a:off x="2488" y="3744"/>
                      <a:ext cx="768"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grpSp>
          <p:grpSp>
            <p:nvGrpSpPr>
              <p:cNvPr id="23" name="Group 83"/>
              <p:cNvGrpSpPr>
                <a:grpSpLocks/>
              </p:cNvGrpSpPr>
              <p:nvPr/>
            </p:nvGrpSpPr>
            <p:grpSpPr bwMode="auto">
              <a:xfrm>
                <a:off x="4556699" y="1371600"/>
                <a:ext cx="2184400" cy="1524000"/>
                <a:chOff x="4368" y="3264"/>
                <a:chExt cx="1376" cy="960"/>
              </a:xfrm>
            </p:grpSpPr>
            <p:sp>
              <p:nvSpPr>
                <p:cNvPr id="259156" name="Rectangle 84"/>
                <p:cNvSpPr>
                  <a:spLocks noChangeArrowheads="1"/>
                </p:cNvSpPr>
                <p:nvPr/>
              </p:nvSpPr>
              <p:spPr bwMode="auto">
                <a:xfrm>
                  <a:off x="4368" y="3645"/>
                  <a:ext cx="576" cy="214"/>
                </a:xfrm>
                <a:prstGeom prst="rect">
                  <a:avLst/>
                </a:prstGeom>
                <a:noFill/>
                <a:ln w="9525">
                  <a:noFill/>
                  <a:miter lim="800000"/>
                  <a:headEnd/>
                  <a:tailEnd/>
                </a:ln>
                <a:effectLst/>
              </p:spPr>
              <p:txBody>
                <a:bodyPr anchor="ctr">
                  <a:prstTxWarp prst="textNoShape">
                    <a:avLst/>
                  </a:prstTxWarp>
                  <a:spAutoFit/>
                </a:bodyPr>
                <a:lstStyle/>
                <a:p>
                  <a:pPr indent="3175" algn="r" eaLnBrk="1" hangingPunct="1">
                    <a:lnSpc>
                      <a:spcPct val="90000"/>
                    </a:lnSpc>
                    <a:spcBef>
                      <a:spcPct val="20000"/>
                    </a:spcBef>
                  </a:pPr>
                  <a:r>
                    <a:rPr lang="en-US" sz="1800" b="1" dirty="0">
                      <a:latin typeface="Times New Roman" charset="0"/>
                    </a:rPr>
                    <a:t>=</a:t>
                  </a:r>
                  <a:endParaRPr lang="en-US" sz="1800" dirty="0">
                    <a:latin typeface="Times New Roman" charset="0"/>
                  </a:endParaRPr>
                </a:p>
              </p:txBody>
            </p:sp>
            <p:grpSp>
              <p:nvGrpSpPr>
                <p:cNvPr id="24" name="Group 85"/>
                <p:cNvGrpSpPr>
                  <a:grpSpLocks/>
                </p:cNvGrpSpPr>
                <p:nvPr/>
              </p:nvGrpSpPr>
              <p:grpSpPr bwMode="auto">
                <a:xfrm>
                  <a:off x="4928" y="3264"/>
                  <a:ext cx="816" cy="960"/>
                  <a:chOff x="4928" y="3264"/>
                  <a:chExt cx="816" cy="960"/>
                </a:xfrm>
              </p:grpSpPr>
              <p:grpSp>
                <p:nvGrpSpPr>
                  <p:cNvPr id="25" name="Group 86"/>
                  <p:cNvGrpSpPr>
                    <a:grpSpLocks/>
                  </p:cNvGrpSpPr>
                  <p:nvPr/>
                </p:nvGrpSpPr>
                <p:grpSpPr bwMode="auto">
                  <a:xfrm>
                    <a:off x="4928" y="3264"/>
                    <a:ext cx="816" cy="490"/>
                    <a:chOff x="2400" y="3264"/>
                    <a:chExt cx="816" cy="490"/>
                  </a:xfrm>
                </p:grpSpPr>
                <p:grpSp>
                  <p:nvGrpSpPr>
                    <p:cNvPr id="26" name="Group 87"/>
                    <p:cNvGrpSpPr>
                      <a:grpSpLocks/>
                    </p:cNvGrpSpPr>
                    <p:nvPr/>
                  </p:nvGrpSpPr>
                  <p:grpSpPr bwMode="auto">
                    <a:xfrm>
                      <a:off x="2640" y="3272"/>
                      <a:ext cx="576" cy="480"/>
                      <a:chOff x="1248" y="3504"/>
                      <a:chExt cx="576" cy="480"/>
                    </a:xfrm>
                  </p:grpSpPr>
                  <p:sp>
                    <p:nvSpPr>
                      <p:cNvPr id="259160" name="Rectangle 88"/>
                      <p:cNvSpPr>
                        <a:spLocks noChangeArrowheads="1"/>
                      </p:cNvSpPr>
                      <p:nvPr/>
                    </p:nvSpPr>
                    <p:spPr bwMode="auto">
                      <a:xfrm>
                        <a:off x="1248" y="3504"/>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r>
                          <a:rPr lang="en-US" sz="1800" b="1" dirty="0">
                            <a:latin typeface="Times New Roman" charset="0"/>
                          </a:rPr>
                          <a:t> </a:t>
                        </a:r>
                        <a:r>
                          <a:rPr lang="en-US" sz="1800" b="1" i="1" dirty="0">
                            <a:latin typeface="Times New Roman" charset="0"/>
                          </a:rPr>
                          <a:t>V</a:t>
                        </a:r>
                        <a:r>
                          <a:rPr lang="en-US" sz="1800" b="1" i="1" baseline="-25000" dirty="0">
                            <a:latin typeface="Times New Roman" charset="0"/>
                          </a:rPr>
                          <a:t>i</a:t>
                        </a:r>
                        <a:endParaRPr lang="en-US" sz="1800" i="1" dirty="0">
                          <a:latin typeface="Times New Roman" charset="0"/>
                        </a:endParaRPr>
                      </a:p>
                    </p:txBody>
                  </p:sp>
                  <p:sp>
                    <p:nvSpPr>
                      <p:cNvPr id="259161" name="Rectangle 89"/>
                      <p:cNvSpPr>
                        <a:spLocks noChangeArrowheads="1"/>
                      </p:cNvSpPr>
                      <p:nvPr/>
                    </p:nvSpPr>
                    <p:spPr bwMode="auto">
                      <a:xfrm>
                        <a:off x="1248" y="3770"/>
                        <a:ext cx="576"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P</a:t>
                        </a:r>
                        <a:r>
                          <a:rPr lang="en-US" sz="1800" b="1" i="1" baseline="-25000" dirty="0">
                            <a:latin typeface="Times New Roman" charset="0"/>
                          </a:rPr>
                          <a:t>i</a:t>
                        </a:r>
                        <a:endParaRPr lang="en-US" sz="1800" i="1" dirty="0">
                          <a:latin typeface="Times New Roman" charset="0"/>
                        </a:endParaRPr>
                      </a:p>
                    </p:txBody>
                  </p:sp>
                  <p:sp>
                    <p:nvSpPr>
                      <p:cNvPr id="259162" name="Line 90"/>
                      <p:cNvSpPr>
                        <a:spLocks noChangeShapeType="1"/>
                      </p:cNvSpPr>
                      <p:nvPr/>
                    </p:nvSpPr>
                    <p:spPr bwMode="auto">
                      <a:xfrm>
                        <a:off x="1328" y="3744"/>
                        <a:ext cx="432"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grpSp>
                  <p:nvGrpSpPr>
                    <p:cNvPr id="27" name="Group 91"/>
                    <p:cNvGrpSpPr>
                      <a:grpSpLocks/>
                    </p:cNvGrpSpPr>
                    <p:nvPr/>
                  </p:nvGrpSpPr>
                  <p:grpSpPr bwMode="auto">
                    <a:xfrm>
                      <a:off x="2400" y="3264"/>
                      <a:ext cx="336" cy="490"/>
                      <a:chOff x="2448" y="3264"/>
                      <a:chExt cx="336" cy="490"/>
                    </a:xfrm>
                  </p:grpSpPr>
                  <p:sp>
                    <p:nvSpPr>
                      <p:cNvPr id="259164" name="Rectangle 92"/>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65" name="Rectangle 93"/>
                      <p:cNvSpPr>
                        <a:spLocks noChangeArrowheads="1"/>
                      </p:cNvSpPr>
                      <p:nvPr/>
                    </p:nvSpPr>
                    <p:spPr bwMode="auto">
                      <a:xfrm>
                        <a:off x="2469" y="3600"/>
                        <a:ext cx="272"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i = 1</a:t>
                        </a:r>
                      </a:p>
                    </p:txBody>
                  </p:sp>
                  <p:sp>
                    <p:nvSpPr>
                      <p:cNvPr id="259166" name="Rectangle 94"/>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spAutoFit/>
                      </a:bodyPr>
                      <a:lstStyle/>
                      <a:p>
                        <a:pPr algn="ctr"/>
                        <a:r>
                          <a:rPr lang="en-US" sz="1000" i="1" dirty="0"/>
                          <a:t>m</a:t>
                        </a:r>
                      </a:p>
                    </p:txBody>
                  </p:sp>
                </p:grpSp>
              </p:grpSp>
              <p:sp>
                <p:nvSpPr>
                  <p:cNvPr id="259167" name="Line 95"/>
                  <p:cNvSpPr>
                    <a:spLocks noChangeShapeType="1"/>
                  </p:cNvSpPr>
                  <p:nvPr/>
                </p:nvSpPr>
                <p:spPr bwMode="auto">
                  <a:xfrm>
                    <a:off x="4968" y="3744"/>
                    <a:ext cx="768" cy="0"/>
                  </a:xfrm>
                  <a:prstGeom prst="line">
                    <a:avLst/>
                  </a:prstGeom>
                  <a:noFill/>
                  <a:ln w="9525">
                    <a:solidFill>
                      <a:schemeClr val="tx1"/>
                    </a:solidFill>
                    <a:round/>
                    <a:headEnd/>
                    <a:tailEnd/>
                  </a:ln>
                  <a:effectLst/>
                </p:spPr>
                <p:txBody>
                  <a:bodyPr wrap="none" anchor="ctr">
                    <a:prstTxWarp prst="textNoShape">
                      <a:avLst/>
                    </a:prstTxWarp>
                  </a:bodyPr>
                  <a:lstStyle/>
                  <a:p>
                    <a:endParaRPr lang="en-US" dirty="0"/>
                  </a:p>
                </p:txBody>
              </p:sp>
              <p:grpSp>
                <p:nvGrpSpPr>
                  <p:cNvPr id="28" name="Group 96"/>
                  <p:cNvGrpSpPr>
                    <a:grpSpLocks/>
                  </p:cNvGrpSpPr>
                  <p:nvPr/>
                </p:nvGrpSpPr>
                <p:grpSpPr bwMode="auto">
                  <a:xfrm>
                    <a:off x="5088" y="3734"/>
                    <a:ext cx="504" cy="490"/>
                    <a:chOff x="1752" y="3264"/>
                    <a:chExt cx="504" cy="490"/>
                  </a:xfrm>
                </p:grpSpPr>
                <p:sp>
                  <p:nvSpPr>
                    <p:cNvPr id="259169" name="Rectangle 97"/>
                    <p:cNvSpPr>
                      <a:spLocks noChangeArrowheads="1"/>
                    </p:cNvSpPr>
                    <p:nvPr/>
                  </p:nvSpPr>
                  <p:spPr bwMode="auto">
                    <a:xfrm>
                      <a:off x="1952" y="3402"/>
                      <a:ext cx="304" cy="214"/>
                    </a:xfrm>
                    <a:prstGeom prst="rect">
                      <a:avLst/>
                    </a:prstGeom>
                    <a:noFill/>
                    <a:ln w="9525">
                      <a:noFill/>
                      <a:miter lim="800000"/>
                      <a:headEnd/>
                      <a:tailEnd/>
                    </a:ln>
                    <a:effectLst/>
                  </p:spPr>
                  <p:txBody>
                    <a:bodyPr anchor="ctr">
                      <a:prstTxWarp prst="textNoShape">
                        <a:avLst/>
                      </a:prstTxWarp>
                      <a:spAutoFit/>
                    </a:bodyPr>
                    <a:lstStyle/>
                    <a:p>
                      <a:pPr indent="3175" algn="ctr" eaLnBrk="1" hangingPunct="1">
                        <a:lnSpc>
                          <a:spcPct val="90000"/>
                        </a:lnSpc>
                        <a:spcBef>
                          <a:spcPct val="20000"/>
                        </a:spcBef>
                      </a:pPr>
                      <a:r>
                        <a:rPr lang="en-US" sz="1800" b="1" i="1" dirty="0">
                          <a:latin typeface="Times New Roman" charset="0"/>
                        </a:rPr>
                        <a:t>n</a:t>
                      </a:r>
                      <a:r>
                        <a:rPr lang="en-US" sz="1800" b="1" i="1" baseline="-25000" dirty="0">
                          <a:latin typeface="Times New Roman" charset="0"/>
                        </a:rPr>
                        <a:t>i</a:t>
                      </a:r>
                      <a:endParaRPr lang="en-US" sz="1800" i="1" dirty="0">
                        <a:latin typeface="Times New Roman" charset="0"/>
                      </a:endParaRPr>
                    </a:p>
                  </p:txBody>
                </p:sp>
                <p:grpSp>
                  <p:nvGrpSpPr>
                    <p:cNvPr id="29" name="Group 98"/>
                    <p:cNvGrpSpPr>
                      <a:grpSpLocks/>
                    </p:cNvGrpSpPr>
                    <p:nvPr/>
                  </p:nvGrpSpPr>
                  <p:grpSpPr bwMode="auto">
                    <a:xfrm>
                      <a:off x="1752" y="3264"/>
                      <a:ext cx="336" cy="490"/>
                      <a:chOff x="2448" y="3264"/>
                      <a:chExt cx="336" cy="490"/>
                    </a:xfrm>
                  </p:grpSpPr>
                  <p:sp>
                    <p:nvSpPr>
                      <p:cNvPr id="259171" name="Rectangle 99"/>
                      <p:cNvSpPr>
                        <a:spLocks noChangeArrowheads="1"/>
                      </p:cNvSpPr>
                      <p:nvPr/>
                    </p:nvSpPr>
                    <p:spPr bwMode="auto">
                      <a:xfrm>
                        <a:off x="2448" y="3312"/>
                        <a:ext cx="336" cy="404"/>
                      </a:xfrm>
                      <a:prstGeom prst="rect">
                        <a:avLst/>
                      </a:prstGeom>
                      <a:noFill/>
                      <a:ln w="9525">
                        <a:noFill/>
                        <a:miter lim="800000"/>
                        <a:headEnd/>
                        <a:tailEnd/>
                      </a:ln>
                      <a:effectLst/>
                    </p:spPr>
                    <p:txBody>
                      <a:bodyPr anchor="ctr">
                        <a:prstTxWarp prst="textNoShape">
                          <a:avLst/>
                        </a:prstTxWarp>
                      </a:bodyPr>
                      <a:lstStyle/>
                      <a:p>
                        <a:pPr indent="3175" algn="ctr" eaLnBrk="1" hangingPunct="1">
                          <a:lnSpc>
                            <a:spcPct val="90000"/>
                          </a:lnSpc>
                          <a:spcBef>
                            <a:spcPct val="20000"/>
                          </a:spcBef>
                        </a:pPr>
                        <a:r>
                          <a:rPr lang="en-US" sz="4000" dirty="0">
                            <a:latin typeface="Times New Roman" charset="0"/>
                          </a:rPr>
                          <a:t>Σ</a:t>
                        </a:r>
                      </a:p>
                    </p:txBody>
                  </p:sp>
                  <p:sp>
                    <p:nvSpPr>
                      <p:cNvPr id="259172" name="Rectangle 100"/>
                      <p:cNvSpPr>
                        <a:spLocks noChangeArrowheads="1"/>
                      </p:cNvSpPr>
                      <p:nvPr/>
                    </p:nvSpPr>
                    <p:spPr bwMode="auto">
                      <a:xfrm>
                        <a:off x="2473" y="3600"/>
                        <a:ext cx="263"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i = 1</a:t>
                        </a:r>
                      </a:p>
                    </p:txBody>
                  </p:sp>
                  <p:sp>
                    <p:nvSpPr>
                      <p:cNvPr id="259173" name="Rectangle 101"/>
                      <p:cNvSpPr>
                        <a:spLocks noChangeArrowheads="1"/>
                      </p:cNvSpPr>
                      <p:nvPr/>
                    </p:nvSpPr>
                    <p:spPr bwMode="auto">
                      <a:xfrm>
                        <a:off x="2518" y="3264"/>
                        <a:ext cx="174" cy="154"/>
                      </a:xfrm>
                      <a:prstGeom prst="rect">
                        <a:avLst/>
                      </a:prstGeom>
                      <a:noFill/>
                      <a:ln w="9525">
                        <a:noFill/>
                        <a:miter lim="800000"/>
                        <a:headEnd/>
                        <a:tailEnd/>
                      </a:ln>
                      <a:effectLst/>
                    </p:spPr>
                    <p:txBody>
                      <a:bodyPr wrap="none" anchor="ctr">
                        <a:prstTxWarp prst="textNoShape">
                          <a:avLst/>
                        </a:prstTxWarp>
                      </a:bodyPr>
                      <a:lstStyle/>
                      <a:p>
                        <a:pPr algn="ctr"/>
                        <a:r>
                          <a:rPr lang="en-US" sz="1000" i="1" dirty="0"/>
                          <a:t>m</a:t>
                        </a:r>
                      </a:p>
                    </p:txBody>
                  </p:sp>
                </p:grpSp>
              </p:grpSp>
            </p:grpSp>
          </p:grpSp>
        </p:grpSp>
      </p:grpSp>
      <p:grpSp>
        <p:nvGrpSpPr>
          <p:cNvPr id="30" name="Group 83"/>
          <p:cNvGrpSpPr/>
          <p:nvPr/>
        </p:nvGrpSpPr>
        <p:grpSpPr>
          <a:xfrm>
            <a:off x="3962400" y="4419600"/>
            <a:ext cx="4953000" cy="1444099"/>
            <a:chOff x="3962400" y="4419600"/>
            <a:chExt cx="4953000" cy="1444099"/>
          </a:xfrm>
        </p:grpSpPr>
        <p:sp>
          <p:nvSpPr>
            <p:cNvPr id="113" name="Rectangle 112"/>
            <p:cNvSpPr/>
            <p:nvPr/>
          </p:nvSpPr>
          <p:spPr bwMode="auto">
            <a:xfrm>
              <a:off x="3962400" y="4568299"/>
              <a:ext cx="4953000" cy="1295400"/>
            </a:xfrm>
            <a:prstGeom prst="rect">
              <a:avLst/>
            </a:prstGeom>
            <a:solidFill>
              <a:schemeClr val="bg1"/>
            </a:solidFill>
            <a:ln w="28575" cap="flat" cmpd="sng" algn="ctr">
              <a:solidFill>
                <a:srgbClr val="99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solidFill>
                    <a:srgbClr val="990000"/>
                  </a:solidFill>
                  <a:latin typeface="Calibri"/>
                  <a:cs typeface="Calibri"/>
                </a:rPr>
                <a:t>Example:</a:t>
              </a:r>
              <a:endParaRPr kumimoji="0" lang="en-US" sz="1800" b="0" i="0" u="none" strike="noStrike" cap="none" normalizeH="0" baseline="0" dirty="0">
                <a:ln>
                  <a:noFill/>
                </a:ln>
                <a:solidFill>
                  <a:srgbClr val="990000"/>
                </a:solidFill>
                <a:effectLst/>
                <a:latin typeface="Calibri"/>
                <a:cs typeface="Calibri"/>
              </a:endParaRPr>
            </a:p>
          </p:txBody>
        </p:sp>
        <p:grpSp>
          <p:nvGrpSpPr>
            <p:cNvPr id="31" name="Group 108"/>
            <p:cNvGrpSpPr/>
            <p:nvPr/>
          </p:nvGrpSpPr>
          <p:grpSpPr>
            <a:xfrm>
              <a:off x="4098306" y="4419600"/>
              <a:ext cx="4678954" cy="1231106"/>
              <a:chOff x="1704700" y="2134488"/>
              <a:chExt cx="4678954" cy="1231106"/>
            </a:xfrm>
          </p:grpSpPr>
          <p:sp>
            <p:nvSpPr>
              <p:cNvPr id="110" name="TextBox 109"/>
              <p:cNvSpPr txBox="1"/>
              <p:nvPr/>
            </p:nvSpPr>
            <p:spPr>
              <a:xfrm>
                <a:off x="1704700" y="2713166"/>
                <a:ext cx="1429665" cy="369332"/>
              </a:xfrm>
              <a:prstGeom prst="rect">
                <a:avLst/>
              </a:prstGeom>
              <a:noFill/>
            </p:spPr>
            <p:txBody>
              <a:bodyPr wrap="none" rtlCol="0" anchor="ctr">
                <a:spAutoFit/>
              </a:bodyPr>
              <a:lstStyle/>
              <a:p>
                <a:pPr algn="r"/>
                <a:r>
                  <a:rPr lang="en-US" sz="1800" i="1" dirty="0" smtClean="0">
                    <a:latin typeface="Times New Roman"/>
                    <a:cs typeface="Times New Roman"/>
                  </a:rPr>
                  <a:t>head</a:t>
                </a:r>
                <a:r>
                  <a:rPr lang="en-US" sz="1800" dirty="0" smtClean="0">
                    <a:latin typeface="Times New Roman"/>
                    <a:cs typeface="Times New Roman"/>
                  </a:rPr>
                  <a:t>(</a:t>
                </a:r>
                <a:r>
                  <a:rPr lang="en-US" sz="1800" i="1" dirty="0" smtClean="0">
                    <a:latin typeface="Times New Roman"/>
                    <a:cs typeface="Times New Roman"/>
                  </a:rPr>
                  <a:t>V*</a:t>
                </a:r>
                <a:r>
                  <a:rPr lang="en-US" sz="1800" dirty="0" smtClean="0">
                    <a:latin typeface="Times New Roman"/>
                    <a:cs typeface="Times New Roman"/>
                  </a:rPr>
                  <a:t>, </a:t>
                </a:r>
                <a:r>
                  <a:rPr lang="en-US" sz="1800" i="1" dirty="0" smtClean="0">
                    <a:latin typeface="Times New Roman"/>
                    <a:cs typeface="Times New Roman"/>
                  </a:rPr>
                  <a:t>t</a:t>
                </a:r>
                <a:r>
                  <a:rPr lang="en-US" sz="1800" dirty="0" smtClean="0">
                    <a:latin typeface="Times New Roman"/>
                    <a:cs typeface="Times New Roman"/>
                  </a:rPr>
                  <a:t>) =</a:t>
                </a:r>
                <a:endParaRPr lang="en-US" sz="1800" dirty="0">
                  <a:latin typeface="Times New Roman"/>
                  <a:cs typeface="Times New Roman"/>
                </a:endParaRPr>
              </a:p>
            </p:txBody>
          </p:sp>
          <p:sp>
            <p:nvSpPr>
              <p:cNvPr id="111" name="TextBox 110"/>
              <p:cNvSpPr txBox="1"/>
              <p:nvPr/>
            </p:nvSpPr>
            <p:spPr>
              <a:xfrm>
                <a:off x="2944842" y="2134488"/>
                <a:ext cx="677088" cy="1231106"/>
              </a:xfrm>
              <a:prstGeom prst="rect">
                <a:avLst/>
              </a:prstGeom>
              <a:noFill/>
            </p:spPr>
            <p:txBody>
              <a:bodyPr wrap="none" tIns="0" bIns="0" rtlCol="0" anchor="ctr">
                <a:spAutoFit/>
              </a:bodyPr>
              <a:lstStyle/>
              <a:p>
                <a:pPr algn="ctr"/>
                <a:r>
                  <a:rPr lang="en-US" sz="8000" dirty="0" smtClean="0">
                    <a:latin typeface="Times New Roman"/>
                    <a:cs typeface="Times New Roman"/>
                  </a:rPr>
                  <a:t>{</a:t>
                </a:r>
                <a:endParaRPr lang="en-US" sz="8000" dirty="0">
                  <a:latin typeface="Times New Roman"/>
                  <a:cs typeface="Times New Roman"/>
                </a:endParaRPr>
              </a:p>
            </p:txBody>
          </p:sp>
          <p:sp>
            <p:nvSpPr>
              <p:cNvPr id="112" name="TextBox 111"/>
              <p:cNvSpPr txBox="1"/>
              <p:nvPr/>
            </p:nvSpPr>
            <p:spPr>
              <a:xfrm>
                <a:off x="3505200" y="2424499"/>
                <a:ext cx="2878454" cy="923330"/>
              </a:xfrm>
              <a:prstGeom prst="rect">
                <a:avLst/>
              </a:prstGeom>
              <a:noFill/>
            </p:spPr>
            <p:txBody>
              <a:bodyPr wrap="none" rtlCol="0" anchor="ctr">
                <a:spAutoFit/>
              </a:bodyPr>
              <a:lstStyle/>
              <a:p>
                <a:r>
                  <a:rPr lang="en-US" sz="1800" i="1" dirty="0" smtClean="0">
                    <a:latin typeface="Times New Roman"/>
                    <a:cs typeface="Times New Roman"/>
                  </a:rPr>
                  <a:t>head_nod</a:t>
                </a:r>
                <a:r>
                  <a:rPr lang="en-US" sz="1800" dirty="0" smtClean="0">
                    <a:latin typeface="Times New Roman"/>
                    <a:cs typeface="Times New Roman"/>
                  </a:rPr>
                  <a:t>(</a:t>
                </a:r>
                <a:r>
                  <a:rPr lang="en-US" sz="1800" i="1" dirty="0" smtClean="0">
                    <a:latin typeface="Times New Roman"/>
                    <a:cs typeface="Times New Roman"/>
                  </a:rPr>
                  <a:t>V*</a:t>
                </a:r>
                <a:r>
                  <a:rPr lang="en-US" sz="1800" dirty="0" smtClean="0">
                    <a:latin typeface="Times New Roman"/>
                    <a:cs typeface="Times New Roman"/>
                  </a:rPr>
                  <a:t>, </a:t>
                </a:r>
                <a:r>
                  <a:rPr lang="en-US" sz="1800" i="1" dirty="0" smtClean="0">
                    <a:latin typeface="Times New Roman"/>
                    <a:cs typeface="Times New Roman"/>
                  </a:rPr>
                  <a:t>t</a:t>
                </a:r>
                <a:r>
                  <a:rPr lang="en-US" sz="1800" dirty="0" smtClean="0">
                    <a:latin typeface="Times New Roman"/>
                    <a:cs typeface="Times New Roman"/>
                  </a:rPr>
                  <a:t>),    if </a:t>
                </a:r>
                <a:r>
                  <a:rPr lang="en-US" sz="1800" i="1" dirty="0" smtClean="0">
                    <a:latin typeface="Times New Roman"/>
                    <a:cs typeface="Times New Roman"/>
                  </a:rPr>
                  <a:t>V*</a:t>
                </a:r>
                <a:r>
                  <a:rPr lang="en-US" sz="1800" dirty="0" smtClean="0">
                    <a:latin typeface="Times New Roman"/>
                    <a:cs typeface="Times New Roman"/>
                  </a:rPr>
                  <a:t> &gt; 0;</a:t>
                </a:r>
              </a:p>
              <a:p>
                <a:r>
                  <a:rPr lang="en-US" sz="1800" i="1" dirty="0" smtClean="0">
                    <a:latin typeface="Times New Roman"/>
                    <a:cs typeface="Times New Roman"/>
                  </a:rPr>
                  <a:t>head_shake</a:t>
                </a:r>
                <a:r>
                  <a:rPr lang="en-US" sz="1800" dirty="0" smtClean="0">
                    <a:latin typeface="Times New Roman"/>
                    <a:cs typeface="Times New Roman"/>
                  </a:rPr>
                  <a:t>(</a:t>
                </a:r>
                <a:r>
                  <a:rPr lang="en-US" sz="1800" i="1" dirty="0" smtClean="0">
                    <a:latin typeface="Times New Roman"/>
                    <a:cs typeface="Times New Roman"/>
                  </a:rPr>
                  <a:t>V*</a:t>
                </a:r>
                <a:r>
                  <a:rPr lang="en-US" sz="1800" dirty="0" smtClean="0">
                    <a:latin typeface="Times New Roman"/>
                    <a:cs typeface="Times New Roman"/>
                  </a:rPr>
                  <a:t>, </a:t>
                </a:r>
                <a:r>
                  <a:rPr lang="en-US" sz="1800" i="1" dirty="0" smtClean="0">
                    <a:latin typeface="Times New Roman"/>
                    <a:cs typeface="Times New Roman"/>
                  </a:rPr>
                  <a:t>t</a:t>
                </a:r>
                <a:r>
                  <a:rPr lang="en-US" sz="1800" dirty="0" smtClean="0">
                    <a:latin typeface="Times New Roman"/>
                    <a:cs typeface="Times New Roman"/>
                  </a:rPr>
                  <a:t>), if </a:t>
                </a:r>
                <a:r>
                  <a:rPr lang="en-US" sz="1800" i="1" dirty="0" smtClean="0">
                    <a:latin typeface="Times New Roman"/>
                    <a:cs typeface="Times New Roman"/>
                  </a:rPr>
                  <a:t>V*</a:t>
                </a:r>
                <a:r>
                  <a:rPr lang="en-US" sz="1800" dirty="0" smtClean="0">
                    <a:latin typeface="Times New Roman"/>
                    <a:cs typeface="Times New Roman"/>
                  </a:rPr>
                  <a:t> &lt; 0;</a:t>
                </a:r>
              </a:p>
              <a:p>
                <a:r>
                  <a:rPr lang="en-US" sz="1800" i="1" dirty="0" smtClean="0">
                    <a:latin typeface="Times New Roman"/>
                    <a:cs typeface="Times New Roman"/>
                  </a:rPr>
                  <a:t>head_neutral</a:t>
                </a:r>
                <a:r>
                  <a:rPr lang="en-US" sz="1800" dirty="0" smtClean="0">
                    <a:latin typeface="Times New Roman"/>
                    <a:cs typeface="Times New Roman"/>
                  </a:rPr>
                  <a:t>(</a:t>
                </a:r>
                <a:r>
                  <a:rPr lang="en-US" sz="1800" i="1" dirty="0" smtClean="0">
                    <a:latin typeface="Times New Roman"/>
                    <a:cs typeface="Times New Roman"/>
                  </a:rPr>
                  <a:t>t</a:t>
                </a:r>
                <a:r>
                  <a:rPr lang="en-US" sz="1800" dirty="0" smtClean="0">
                    <a:latin typeface="Times New Roman"/>
                    <a:cs typeface="Times New Roman"/>
                  </a:rPr>
                  <a:t>),     if </a:t>
                </a:r>
                <a:r>
                  <a:rPr lang="en-US" sz="1800" i="1" dirty="0" smtClean="0">
                    <a:latin typeface="Times New Roman"/>
                    <a:cs typeface="Times New Roman"/>
                  </a:rPr>
                  <a:t>V*</a:t>
                </a:r>
                <a:r>
                  <a:rPr lang="en-US" sz="1800" dirty="0" smtClean="0">
                    <a:latin typeface="Times New Roman"/>
                    <a:cs typeface="Times New Roman"/>
                  </a:rPr>
                  <a:t> = 0.</a:t>
                </a:r>
                <a:endParaRPr lang="en-US" sz="1800" dirty="0">
                  <a:latin typeface="Times New Roman"/>
                  <a:cs typeface="Times New Roman"/>
                </a:endParaRP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Results</a:t>
            </a:r>
            <a:endParaRPr lang="en-US" dirty="0"/>
          </a:p>
        </p:txBody>
      </p:sp>
      <p:sp>
        <p:nvSpPr>
          <p:cNvPr id="3" name="Content Placeholder 2"/>
          <p:cNvSpPr>
            <a:spLocks noGrp="1"/>
          </p:cNvSpPr>
          <p:nvPr>
            <p:ph idx="1"/>
          </p:nvPr>
        </p:nvSpPr>
        <p:spPr/>
        <p:txBody>
          <a:bodyPr/>
          <a:lstStyle/>
          <a:p>
            <a:pPr lvl="1" eaLnBrk="1" hangingPunct="1">
              <a:buClr>
                <a:srgbClr val="970000"/>
              </a:buClr>
            </a:pPr>
            <a:r>
              <a:rPr lang="en-US" dirty="0" smtClean="0"/>
              <a:t>Participants were monitored with wearable sensors (IMU) and environmental sensors (weight scale, Nintendo Wii Remote).</a:t>
            </a:r>
          </a:p>
          <a:p>
            <a:pPr lvl="1" eaLnBrk="1" hangingPunct="1">
              <a:buClr>
                <a:srgbClr val="970000"/>
              </a:buClr>
            </a:pPr>
            <a:r>
              <a:rPr lang="en-US" dirty="0" smtClean="0"/>
              <a:t>Psychometric and performance data were measured during and after interactions.</a:t>
            </a:r>
          </a:p>
          <a:p>
            <a:pPr lvl="1" eaLnBrk="1" hangingPunct="1">
              <a:buClr>
                <a:srgbClr val="970000"/>
              </a:buClr>
            </a:pPr>
            <a:r>
              <a:rPr lang="en-US" dirty="0" smtClean="0"/>
              <a:t>We administered 12–item likability scale questionnaire regarding quality and quantity of SAR agent feedback over the course of the experiment.</a:t>
            </a:r>
          </a:p>
          <a:p>
            <a:pPr lvl="1" eaLnBrk="1" hangingPunct="1">
              <a:buClr>
                <a:srgbClr val="970000"/>
              </a:buClr>
            </a:pPr>
            <a:r>
              <a:rPr lang="en-US" dirty="0" smtClean="0"/>
              <a:t>Participants preferred embodied robot to the simulated robot.</a:t>
            </a:r>
          </a:p>
          <a:p>
            <a:pPr lvl="1" eaLnBrk="1" hangingPunct="1">
              <a:buClr>
                <a:srgbClr val="970000"/>
              </a:buClr>
            </a:pPr>
            <a:r>
              <a:rPr lang="en-US" dirty="0" smtClean="0"/>
              <a:t>2 participants rated the physical robot more highly for 5 questions, and had no preference on the 6</a:t>
            </a:r>
            <a:r>
              <a:rPr lang="en-US" baseline="30000" dirty="0" smtClean="0"/>
              <a:t>th</a:t>
            </a:r>
            <a:r>
              <a:rPr lang="en-US" dirty="0" smtClean="0"/>
              <a:t>.</a:t>
            </a:r>
          </a:p>
          <a:p>
            <a:pPr lvl="1" eaLnBrk="1" hangingPunct="1">
              <a:buClr>
                <a:srgbClr val="970000"/>
              </a:buClr>
            </a:pPr>
            <a:r>
              <a:rPr lang="en-US" dirty="0" smtClean="0"/>
              <a:t>Results: while participants expressed favorable impressions of the technology, they preferred the embodied robot, and were very aware of its sensing limitations.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half" idx="1"/>
          </p:nvPr>
        </p:nvSpPr>
        <p:spPr/>
        <p:txBody>
          <a:bodyPr/>
          <a:lstStyle/>
          <a:p>
            <a:pPr marL="228600" lvl="0" indent="-228600">
              <a:lnSpc>
                <a:spcPct val="100000"/>
              </a:lnSpc>
              <a:buClr>
                <a:schemeClr val="tx2"/>
              </a:buClr>
              <a:buFont typeface="+mj-lt"/>
              <a:buAutoNum type="arabicPeriod"/>
            </a:pPr>
            <a:r>
              <a:rPr lang="en-US" sz="900" dirty="0" smtClean="0"/>
              <a:t>D. Feil-Seifer and M. J. Matarić, “Defining socially assistive robotics,” </a:t>
            </a:r>
            <a:r>
              <a:rPr lang="en-US" sz="900" i="1" dirty="0" smtClean="0"/>
              <a:t>Proceedings of the International Conference on Rehabilitation Robotics (ICORR-05)</a:t>
            </a:r>
            <a:r>
              <a:rPr lang="en-US" sz="900" dirty="0" smtClean="0"/>
              <a:t>, Chicago, Illinois, 2005.</a:t>
            </a:r>
          </a:p>
          <a:p>
            <a:pPr marL="228600" lvl="0" indent="-228600">
              <a:lnSpc>
                <a:spcPct val="100000"/>
              </a:lnSpc>
              <a:buClr>
                <a:schemeClr val="tx2"/>
              </a:buClr>
              <a:buFont typeface="+mj-lt"/>
              <a:buAutoNum type="arabicPeriod"/>
            </a:pPr>
            <a:r>
              <a:rPr lang="en-US" sz="900" dirty="0" smtClean="0"/>
              <a:t>AHA Statistical Update, </a:t>
            </a:r>
            <a:r>
              <a:rPr lang="en-US" sz="900" i="1" dirty="0" smtClean="0"/>
              <a:t>Circulation</a:t>
            </a:r>
            <a:r>
              <a:rPr lang="en-US" sz="900" dirty="0" smtClean="0"/>
              <a:t>. 2009; 119:e21-e181.</a:t>
            </a:r>
          </a:p>
          <a:p>
            <a:pPr marL="228600" lvl="0" indent="-228600">
              <a:lnSpc>
                <a:spcPct val="100000"/>
              </a:lnSpc>
              <a:buClr>
                <a:schemeClr val="tx2"/>
              </a:buClr>
              <a:buFont typeface="+mj-lt"/>
              <a:buAutoNum type="arabicPeriod"/>
            </a:pPr>
            <a:r>
              <a:rPr lang="en-US" sz="900" dirty="0" smtClean="0"/>
              <a:t>R. N. Barker R.N. and S.G. Brauer, “Upper limb recovery after stroke: the stroke survivors perspective,” </a:t>
            </a:r>
            <a:r>
              <a:rPr lang="en-US" sz="900" i="1" dirty="0" smtClean="0"/>
              <a:t>Disability &amp; Rehabilitation</a:t>
            </a:r>
            <a:r>
              <a:rPr lang="en-US" sz="900" dirty="0" smtClean="0"/>
              <a:t>. Vol. 27, 2005, pp. 1213-1223.</a:t>
            </a:r>
          </a:p>
          <a:p>
            <a:pPr marL="228600" lvl="0" indent="-228600">
              <a:lnSpc>
                <a:spcPct val="100000"/>
              </a:lnSpc>
              <a:buClr>
                <a:schemeClr val="tx2"/>
              </a:buClr>
              <a:buFont typeface="+mj-lt"/>
              <a:buAutoNum type="arabicPeriod"/>
            </a:pPr>
            <a:r>
              <a:rPr lang="en-US" sz="900" dirty="0" smtClean="0"/>
              <a:t>R. N. Barker, T. J. Gill, and S. G. Brauer. “Factors contributing to upper limb recovery after stroke: a survey of stroke survivors.” </a:t>
            </a:r>
            <a:r>
              <a:rPr lang="en-US" sz="900" i="1" dirty="0" smtClean="0"/>
              <a:t>Disability &amp; Rehabilitation.</a:t>
            </a:r>
            <a:r>
              <a:rPr lang="en-US" sz="900" dirty="0" smtClean="0"/>
              <a:t> Vol. 29, 2007, pp. 981-989.</a:t>
            </a:r>
          </a:p>
          <a:p>
            <a:pPr marL="228600" lvl="0" indent="-228600">
              <a:lnSpc>
                <a:spcPct val="100000"/>
              </a:lnSpc>
              <a:buClr>
                <a:schemeClr val="tx2"/>
              </a:buClr>
              <a:buFont typeface="+mj-lt"/>
              <a:buAutoNum type="arabicPeriod"/>
            </a:pPr>
            <a:r>
              <a:rPr lang="en-US" sz="900" dirty="0" smtClean="0"/>
              <a:t>N. E. Mayo, S. Wood-Dauphinee, R. Côté, L. Durcan, and J. Carlton. “Activity, participation, and quality of life 6 months poststroke.” </a:t>
            </a:r>
            <a:r>
              <a:rPr lang="en-US" sz="900" i="1" dirty="0" smtClean="0"/>
              <a:t>Archives of Physical Medicine and Rehabilitation</a:t>
            </a:r>
            <a:r>
              <a:rPr lang="en-US" sz="900" dirty="0" smtClean="0"/>
              <a:t> - August 2002 (Vol. 83, Issue 8, Pages 1035-1042, DOI: 10.1053/apmr.2002.33984).</a:t>
            </a:r>
          </a:p>
          <a:p>
            <a:pPr marL="228600" lvl="0" indent="-228600">
              <a:lnSpc>
                <a:spcPct val="100000"/>
              </a:lnSpc>
              <a:buClr>
                <a:schemeClr val="tx2"/>
              </a:buClr>
              <a:buFont typeface="+mj-lt"/>
              <a:buAutoNum type="arabicPeriod"/>
            </a:pPr>
            <a:r>
              <a:rPr lang="en-US" sz="900" dirty="0" smtClean="0"/>
              <a:t>N. Schweighofer, C. E. Han, S. L. Wolf, M. A. Arbib, and C. J. Winstein, “A functional threshold for long-term use of hand and arm function can be determined: predictions from a computational model and supporting data from the Extremity Constraint-Induced Therapy Evaluation (EXCITE) Trial.” </a:t>
            </a:r>
            <a:r>
              <a:rPr lang="en-US" sz="900" i="1" dirty="0" smtClean="0"/>
              <a:t>Phys Ther</a:t>
            </a:r>
            <a:r>
              <a:rPr lang="en-US" sz="900" dirty="0" smtClean="0"/>
              <a:t>. 2009 Dec;89(12):1327-36. Epub, Oct 2009.</a:t>
            </a:r>
          </a:p>
          <a:p>
            <a:pPr marL="228600" lvl="0" indent="-228600">
              <a:lnSpc>
                <a:spcPct val="100000"/>
              </a:lnSpc>
              <a:buClr>
                <a:schemeClr val="tx2"/>
              </a:buClr>
              <a:buFont typeface="+mj-lt"/>
              <a:buAutoNum type="arabicPeriod"/>
            </a:pPr>
            <a:r>
              <a:rPr lang="en-US" sz="900" dirty="0" smtClean="0"/>
              <a:t>S. L. Wolf, C. J. Winstein, J. P. Miller, E. Taub, G. Uswatte, D. Morris, C. Giuliani, K. E. Light, and D. Nichols-Larsen.“Effect of constraint-induced movement therapy on Upper Extremity Function 3 to 9 Months After Stroke: The EXCITE Randomized Clinical Trial.” </a:t>
            </a:r>
            <a:r>
              <a:rPr lang="en-US" sz="900" i="1" dirty="0" smtClean="0"/>
              <a:t>JAMA</a:t>
            </a:r>
            <a:r>
              <a:rPr lang="en-US" sz="900" dirty="0" smtClean="0"/>
              <a:t>. 2006;296:2095-2104.</a:t>
            </a:r>
          </a:p>
          <a:p>
            <a:pPr marL="228600" lvl="0" indent="-228600">
              <a:lnSpc>
                <a:spcPct val="100000"/>
              </a:lnSpc>
              <a:buClr>
                <a:schemeClr val="tx2"/>
              </a:buClr>
              <a:buFont typeface="+mj-lt"/>
              <a:buAutoNum type="arabicPeriod"/>
            </a:pPr>
            <a:r>
              <a:rPr lang="en-US" sz="900" dirty="0" smtClean="0"/>
              <a:t>D. J. Feil-Seifer and M. J. Matarić, "B3IA: an architecture for autonomous robot-assisted behavior intervention for children with autism spectrum disorders," </a:t>
            </a:r>
            <a:r>
              <a:rPr lang="en-US" sz="900" i="1" dirty="0" smtClean="0"/>
              <a:t>Proceedings of the IEEE International Workshop on Robot and Human Interactive Communication</a:t>
            </a:r>
            <a:r>
              <a:rPr lang="en-US" sz="900" dirty="0" smtClean="0"/>
              <a:t>, Munich, Germany, Aug 2008.</a:t>
            </a:r>
          </a:p>
          <a:p>
            <a:pPr marL="228600" indent="-228600">
              <a:lnSpc>
                <a:spcPct val="100000"/>
              </a:lnSpc>
              <a:buClr>
                <a:schemeClr val="tx2"/>
              </a:buClr>
              <a:buFont typeface="+mj-lt"/>
              <a:buAutoNum type="arabicPeriod"/>
            </a:pPr>
            <a:r>
              <a:rPr lang="en-US" sz="900" dirty="0" smtClean="0"/>
              <a:t>S. Kiesler, “Fostering common ground in human-robot interaction,” </a:t>
            </a:r>
            <a:r>
              <a:rPr lang="en-US" sz="900" i="1" dirty="0" smtClean="0"/>
              <a:t>Proceedings of the 14th IEEE International Workshop in Robots and Human Interactive Communication (RO-MAN ’05)</a:t>
            </a:r>
            <a:r>
              <a:rPr lang="en-US" sz="900" dirty="0" smtClean="0"/>
              <a:t>, 2005, pp. 729-734.</a:t>
            </a:r>
          </a:p>
        </p:txBody>
      </p:sp>
      <p:sp>
        <p:nvSpPr>
          <p:cNvPr id="4" name="Content Placeholder 3"/>
          <p:cNvSpPr>
            <a:spLocks noGrp="1"/>
          </p:cNvSpPr>
          <p:nvPr>
            <p:ph sz="half" idx="2"/>
          </p:nvPr>
        </p:nvSpPr>
        <p:spPr/>
        <p:txBody>
          <a:bodyPr/>
          <a:lstStyle/>
          <a:p>
            <a:pPr marL="228600" lvl="0" indent="-228600">
              <a:lnSpc>
                <a:spcPct val="100000"/>
              </a:lnSpc>
              <a:buClr>
                <a:schemeClr val="tx2"/>
              </a:buClr>
              <a:buFont typeface="+mj-lt"/>
              <a:buAutoNum type="arabicPeriod" startAt="10"/>
            </a:pPr>
            <a:r>
              <a:rPr lang="en-US" sz="900" dirty="0" smtClean="0"/>
              <a:t>M. L. Knapp and J. A. Hall, </a:t>
            </a:r>
            <a:r>
              <a:rPr lang="en-US" sz="900" i="1" dirty="0" smtClean="0"/>
              <a:t>Nonverbal Communication in Human Interaction, 7</a:t>
            </a:r>
            <a:r>
              <a:rPr lang="en-US" sz="900" i="1" baseline="30000" dirty="0" smtClean="0"/>
              <a:t>th</a:t>
            </a:r>
            <a:r>
              <a:rPr lang="en-US" sz="900" i="1" dirty="0" smtClean="0"/>
              <a:t> edition,</a:t>
            </a:r>
            <a:r>
              <a:rPr lang="en-US" sz="900" dirty="0" smtClean="0"/>
              <a:t> Boston, Massachusetts: Wadsworth Publishing, 2009.</a:t>
            </a:r>
          </a:p>
          <a:p>
            <a:pPr marL="228600" lvl="0" indent="-228600">
              <a:lnSpc>
                <a:spcPct val="100000"/>
              </a:lnSpc>
              <a:buClr>
                <a:schemeClr val="tx2"/>
              </a:buClr>
              <a:buFont typeface="+mj-lt"/>
              <a:buAutoNum type="arabicPeriod" startAt="10"/>
            </a:pPr>
            <a:r>
              <a:rPr lang="en-US" sz="900" dirty="0" smtClean="0"/>
              <a:t>J. Eriksson, M. J. Matarić, and C. Winstein, “Hands-off assistive robotics for post-stroke arm rehabilitation,” </a:t>
            </a:r>
            <a:r>
              <a:rPr lang="en-US" sz="900" i="1" dirty="0" smtClean="0"/>
              <a:t>Proceedings of the IEEE International Conference on Rehabilitation Robotics (ICORR-05)</a:t>
            </a:r>
            <a:r>
              <a:rPr lang="en-US" sz="900" dirty="0" smtClean="0"/>
              <a:t>, Chicago, Illinois, 2005.</a:t>
            </a:r>
          </a:p>
          <a:p>
            <a:pPr marL="228600" lvl="0" indent="-228600">
              <a:lnSpc>
                <a:spcPct val="100000"/>
              </a:lnSpc>
              <a:buClr>
                <a:schemeClr val="tx2"/>
              </a:buClr>
              <a:buFont typeface="+mj-lt"/>
              <a:buAutoNum type="arabicPeriod" startAt="10"/>
            </a:pPr>
            <a:r>
              <a:rPr lang="en-US" sz="900" dirty="0" smtClean="0"/>
              <a:t>R. Gockley and M. J. Matarić, “Encouraging physical therapy compliance with a hands-off mobile robot,” </a:t>
            </a:r>
            <a:r>
              <a:rPr lang="en-US" sz="900" i="1" dirty="0" smtClean="0"/>
              <a:t>Proceedings of the First International Conference on Human Robot Interaction (HRI-06)</a:t>
            </a:r>
            <a:r>
              <a:rPr lang="en-US" sz="900" dirty="0" smtClean="0"/>
              <a:t>, Salt Lake City, Utah, 2006.</a:t>
            </a:r>
          </a:p>
          <a:p>
            <a:pPr marL="228600" lvl="0" indent="-228600">
              <a:lnSpc>
                <a:spcPct val="100000"/>
              </a:lnSpc>
              <a:buClr>
                <a:schemeClr val="tx2"/>
              </a:buClr>
              <a:buFont typeface="+mj-lt"/>
              <a:buAutoNum type="arabicPeriod" startAt="10"/>
            </a:pPr>
            <a:r>
              <a:rPr lang="en-US" sz="900" dirty="0" smtClean="0"/>
              <a:t>A. Tapus and M. J. Matarić, “Towards socially assistive robotics,” </a:t>
            </a:r>
            <a:r>
              <a:rPr lang="en-US" sz="900" i="1" dirty="0" smtClean="0"/>
              <a:t>International Journal of the Robotics Society of Japan (JRSJ)</a:t>
            </a:r>
            <a:r>
              <a:rPr lang="en-US" sz="900" dirty="0" smtClean="0"/>
              <a:t>, vol. 24, no. 5, 2006, pp. 576-578.</a:t>
            </a:r>
          </a:p>
          <a:p>
            <a:pPr marL="228600" lvl="0" indent="-228600">
              <a:lnSpc>
                <a:spcPct val="100000"/>
              </a:lnSpc>
              <a:buClr>
                <a:schemeClr val="tx2"/>
              </a:buClr>
              <a:buFont typeface="+mj-lt"/>
              <a:buAutoNum type="arabicPeriod" startAt="10"/>
            </a:pPr>
            <a:r>
              <a:rPr lang="en-US" sz="900" dirty="0" smtClean="0"/>
              <a:t>A. Tapus and M. J. Matarić, “User personality matching with hands-off robot for post-stroke rehabilitation therapy,” </a:t>
            </a:r>
            <a:r>
              <a:rPr lang="en-US" sz="900" i="1" dirty="0" smtClean="0"/>
              <a:t>Proceedings of the 10th International Symposium on Experimental Robotics (ISER)</a:t>
            </a:r>
            <a:r>
              <a:rPr lang="en-US" sz="900" dirty="0" smtClean="0"/>
              <a:t>, Rio de Janeiro, Brazil, 2006.</a:t>
            </a:r>
          </a:p>
          <a:p>
            <a:pPr marL="228600" lvl="0" indent="-228600">
              <a:lnSpc>
                <a:spcPct val="100000"/>
              </a:lnSpc>
              <a:buClr>
                <a:schemeClr val="tx2"/>
              </a:buClr>
              <a:buFont typeface="+mj-lt"/>
              <a:buAutoNum type="arabicPeriod" startAt="10"/>
            </a:pPr>
            <a:r>
              <a:rPr lang="en-US" sz="900" dirty="0" smtClean="0"/>
              <a:t>E. Wade and M. J. Matarić. "Design and testing of lightweight inexpensive motion-capture devices with application to clinical gait analysis". </a:t>
            </a:r>
            <a:r>
              <a:rPr lang="en-US" sz="900" i="1" dirty="0" smtClean="0"/>
              <a:t>In Proceedings of the International Conference on Pervasive Computing</a:t>
            </a:r>
            <a:r>
              <a:rPr lang="en-US" sz="900" dirty="0" smtClean="0"/>
              <a:t>, pages 1 - 7, Aug 2009.</a:t>
            </a:r>
          </a:p>
          <a:p>
            <a:pPr marL="228600" lvl="0" indent="-228600">
              <a:lnSpc>
                <a:spcPct val="100000"/>
              </a:lnSpc>
              <a:buClr>
                <a:schemeClr val="tx2"/>
              </a:buClr>
              <a:buFont typeface="+mj-lt"/>
              <a:buAutoNum type="arabicPeriod" startAt="10"/>
            </a:pPr>
            <a:r>
              <a:rPr lang="en-US" sz="900" dirty="0" smtClean="0"/>
              <a:t>J. Lee and S. Marsella, “Nonverbal behavior generator for embodied conversational agents,” </a:t>
            </a:r>
            <a:r>
              <a:rPr lang="en-US" sz="900" i="1" dirty="0" smtClean="0"/>
              <a:t>6</a:t>
            </a:r>
            <a:r>
              <a:rPr lang="en-US" sz="900" i="1" baseline="30000" dirty="0" smtClean="0"/>
              <a:t>th</a:t>
            </a:r>
            <a:r>
              <a:rPr lang="en-US" sz="900" i="1" dirty="0" smtClean="0"/>
              <a:t> International Conference on Intelligent Virtual Agents</a:t>
            </a:r>
            <a:r>
              <a:rPr lang="en-US" sz="900" dirty="0" smtClean="0"/>
              <a:t>, Marina del Rey, California, 2006.</a:t>
            </a:r>
          </a:p>
          <a:p>
            <a:pPr marL="228600" lvl="0" indent="-228600">
              <a:lnSpc>
                <a:spcPct val="100000"/>
              </a:lnSpc>
              <a:buClr>
                <a:schemeClr val="tx2"/>
              </a:buClr>
              <a:buFont typeface="+mj-lt"/>
              <a:buAutoNum type="arabicPeriod" startAt="10"/>
            </a:pPr>
            <a:r>
              <a:rPr lang="en-US" sz="900" dirty="0" smtClean="0"/>
              <a:t>D. Wagner and D. Schmalstieg, “ARToolKitPlus for pose tracking on mobile devices,” </a:t>
            </a:r>
            <a:r>
              <a:rPr lang="en-US" sz="900" i="1" dirty="0" smtClean="0"/>
              <a:t>Proceedings of 12th Computer Vision Winter Workshop (CVWW'07)</a:t>
            </a:r>
            <a:r>
              <a:rPr lang="en-US" sz="900" dirty="0" smtClean="0"/>
              <a:t>, 2007, pp. 139-14.</a:t>
            </a:r>
          </a:p>
          <a:p>
            <a:pPr marL="228600" lvl="0" indent="-228600">
              <a:lnSpc>
                <a:spcPct val="100000"/>
              </a:lnSpc>
              <a:buClr>
                <a:schemeClr val="tx2"/>
              </a:buClr>
              <a:buFont typeface="+mj-lt"/>
              <a:buAutoNum type="arabicPeriod" startAt="10"/>
            </a:pPr>
            <a:r>
              <a:rPr lang="en-US" sz="900" dirty="0" smtClean="0"/>
              <a:t>S. Kim and E. Hovy, “Determining the sentiment of opinions,” </a:t>
            </a:r>
            <a:r>
              <a:rPr lang="en-US" sz="900" i="1" dirty="0" smtClean="0"/>
              <a:t>Proceedings of the 20th international Conference on Computational Linguistics</a:t>
            </a:r>
            <a:r>
              <a:rPr lang="en-US" sz="900" dirty="0" smtClean="0"/>
              <a:t>, Geneva, Switzerland, Aug 2004.</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 Socially Assistive Robotics</a:t>
            </a:r>
            <a:endParaRPr lang="en-US" dirty="0"/>
          </a:p>
        </p:txBody>
      </p:sp>
      <p:sp>
        <p:nvSpPr>
          <p:cNvPr id="3" name="Content Placeholder 2"/>
          <p:cNvSpPr>
            <a:spLocks noGrp="1"/>
          </p:cNvSpPr>
          <p:nvPr>
            <p:ph idx="1"/>
          </p:nvPr>
        </p:nvSpPr>
        <p:spPr/>
        <p:txBody>
          <a:bodyPr/>
          <a:lstStyle/>
          <a:p>
            <a:pPr lvl="1" eaLnBrk="1" hangingPunct="1">
              <a:buClr>
                <a:srgbClr val="970000"/>
              </a:buClr>
            </a:pPr>
            <a:r>
              <a:rPr lang="en-US" sz="1500" i="1" dirty="0" smtClean="0"/>
              <a:t>Socially assistive robotics</a:t>
            </a:r>
            <a:r>
              <a:rPr lang="en-US" sz="1500" dirty="0" smtClean="0"/>
              <a:t> (SAR) focuses on using robots to provide assistance through hands-off, social interaction, such as speech and gesture (</a:t>
            </a:r>
            <a:r>
              <a:rPr lang="en-US" sz="1500" dirty="0" smtClean="0">
                <a:solidFill>
                  <a:srgbClr val="990000"/>
                </a:solidFill>
              </a:rPr>
              <a:t>Feil-Seifer &amp; Matarić, 2006</a:t>
            </a:r>
            <a:r>
              <a:rPr lang="en-US" sz="1500" dirty="0" smtClean="0"/>
              <a:t>).</a:t>
            </a:r>
          </a:p>
          <a:p>
            <a:pPr lvl="1" eaLnBrk="1" hangingPunct="1">
              <a:buClr>
                <a:srgbClr val="970000"/>
              </a:buClr>
            </a:pPr>
            <a:r>
              <a:rPr lang="en-US" sz="1500" dirty="0" smtClean="0"/>
              <a:t>In previous work, we showed that stroke patients engage in longer time-on-task with a SAR agent than without, even if the agent is non-anthropomorphic (</a:t>
            </a:r>
            <a:r>
              <a:rPr lang="en-US" sz="1500" dirty="0" smtClean="0">
                <a:solidFill>
                  <a:srgbClr val="990000"/>
                </a:solidFill>
              </a:rPr>
              <a:t>Eriksson </a:t>
            </a:r>
            <a:r>
              <a:rPr lang="en-US" sz="1500" i="1" dirty="0" smtClean="0">
                <a:solidFill>
                  <a:srgbClr val="990000"/>
                </a:solidFill>
              </a:rPr>
              <a:t>et al.</a:t>
            </a:r>
            <a:r>
              <a:rPr lang="en-US" sz="1500" dirty="0" smtClean="0">
                <a:solidFill>
                  <a:srgbClr val="990000"/>
                </a:solidFill>
              </a:rPr>
              <a:t>, 2005</a:t>
            </a:r>
            <a:r>
              <a:rPr lang="en-US" sz="1500" dirty="0" smtClean="0"/>
              <a:t>).</a:t>
            </a:r>
          </a:p>
          <a:p>
            <a:pPr lvl="1" eaLnBrk="1" hangingPunct="1">
              <a:buClr>
                <a:srgbClr val="970000"/>
              </a:buClr>
            </a:pPr>
            <a:r>
              <a:rPr lang="en-US" sz="1500" dirty="0" smtClean="0"/>
              <a:t>In this work, we formalize a SAR architecture with the following TOT-inspired design requirements:</a:t>
            </a:r>
          </a:p>
          <a:p>
            <a:pPr marL="860425" lvl="2" indent="-342900" eaLnBrk="1" hangingPunct="1">
              <a:buClr>
                <a:srgbClr val="970000"/>
              </a:buClr>
              <a:buFont typeface="+mj-lt"/>
              <a:buAutoNum type="arabicPeriod"/>
            </a:pPr>
            <a:r>
              <a:rPr lang="en-US" sz="1500" b="1" dirty="0" smtClean="0">
                <a:solidFill>
                  <a:schemeClr val="tx2"/>
                </a:solidFill>
              </a:rPr>
              <a:t>accommodate varied ADL-inspired tasks without significant reconfiguration, and</a:t>
            </a:r>
          </a:p>
          <a:p>
            <a:pPr marL="860425" lvl="2" indent="-342900" eaLnBrk="1" hangingPunct="1">
              <a:buClr>
                <a:srgbClr val="970000"/>
              </a:buClr>
              <a:buFont typeface="+mj-lt"/>
              <a:buAutoNum type="arabicPeriod"/>
            </a:pPr>
            <a:r>
              <a:rPr lang="en-US" sz="1500" b="1" dirty="0" smtClean="0">
                <a:solidFill>
                  <a:srgbClr val="990000"/>
                </a:solidFill>
              </a:rPr>
              <a:t>provide real-time task-dependent feedback to the patient/user.</a:t>
            </a:r>
            <a:endParaRPr lang="en-US" sz="1500" b="1" dirty="0">
              <a:solidFill>
                <a:srgbClr val="990000"/>
              </a:solidFill>
            </a:endParaRPr>
          </a:p>
        </p:txBody>
      </p:sp>
      <p:grpSp>
        <p:nvGrpSpPr>
          <p:cNvPr id="8" name="Group 7"/>
          <p:cNvGrpSpPr/>
          <p:nvPr/>
        </p:nvGrpSpPr>
        <p:grpSpPr>
          <a:xfrm>
            <a:off x="0" y="4005072"/>
            <a:ext cx="9144000" cy="2852928"/>
            <a:chOff x="0" y="2971800"/>
            <a:chExt cx="9144000" cy="2852928"/>
          </a:xfrm>
        </p:grpSpPr>
        <p:pic>
          <p:nvPicPr>
            <p:cNvPr id="6" name="Picture 4"/>
            <p:cNvPicPr>
              <a:picLocks noChangeAspect="1" noChangeArrowheads="1"/>
            </p:cNvPicPr>
            <p:nvPr/>
          </p:nvPicPr>
          <p:blipFill>
            <a:blip r:embed="rId3"/>
            <a:srcRect/>
            <a:stretch>
              <a:fillRect/>
            </a:stretch>
          </p:blipFill>
          <p:spPr bwMode="auto">
            <a:xfrm>
              <a:off x="0" y="2971800"/>
              <a:ext cx="3405108" cy="2852928"/>
            </a:xfrm>
            <a:prstGeom prst="rect">
              <a:avLst/>
            </a:prstGeom>
            <a:noFill/>
            <a:ln w="28575" cap="flat" cmpd="sng" algn="ctr">
              <a:solidFill>
                <a:srgbClr val="990000"/>
              </a:solidFill>
              <a:prstDash val="solid"/>
              <a:round/>
              <a:headEnd type="none" w="med" len="med"/>
              <a:tailEnd type="none" w="med" len="med"/>
            </a:ln>
            <a:effectLst>
              <a:outerShdw blurRad="50800" dist="38100" dir="2700000">
                <a:srgbClr val="000000">
                  <a:alpha val="43000"/>
                </a:srgbClr>
              </a:outerShdw>
            </a:effectLst>
          </p:spPr>
        </p:pic>
        <p:pic>
          <p:nvPicPr>
            <p:cNvPr id="5" name="Picture 5"/>
            <p:cNvPicPr>
              <a:picLocks noChangeAspect="1" noChangeArrowheads="1"/>
            </p:cNvPicPr>
            <p:nvPr/>
          </p:nvPicPr>
          <p:blipFill>
            <a:blip r:embed="rId4"/>
            <a:srcRect/>
            <a:stretch>
              <a:fillRect/>
            </a:stretch>
          </p:blipFill>
          <p:spPr bwMode="auto">
            <a:xfrm>
              <a:off x="3429000" y="2971800"/>
              <a:ext cx="2013966" cy="2852928"/>
            </a:xfrm>
            <a:prstGeom prst="rect">
              <a:avLst/>
            </a:prstGeom>
            <a:noFill/>
            <a:ln w="28575" cap="flat" cmpd="sng" algn="ctr">
              <a:solidFill>
                <a:srgbClr val="990000"/>
              </a:solidFill>
              <a:prstDash val="solid"/>
              <a:round/>
              <a:headEnd type="none" w="med" len="med"/>
              <a:tailEnd type="none" w="med" len="med"/>
            </a:ln>
            <a:effectLst>
              <a:outerShdw blurRad="50800" dist="38100" dir="2700000">
                <a:srgbClr val="000000">
                  <a:alpha val="43000"/>
                </a:srgbClr>
              </a:outerShdw>
            </a:effectLst>
          </p:spPr>
        </p:pic>
        <p:pic>
          <p:nvPicPr>
            <p:cNvPr id="4" name="Picture 4" descr="stroke_female"/>
            <p:cNvPicPr>
              <a:picLocks noChangeAspect="1" noChangeArrowheads="1"/>
            </p:cNvPicPr>
            <p:nvPr/>
          </p:nvPicPr>
          <p:blipFill>
            <a:blip r:embed="rId5"/>
            <a:srcRect r="14530"/>
            <a:stretch>
              <a:fillRect/>
            </a:stretch>
          </p:blipFill>
          <p:spPr bwMode="auto">
            <a:xfrm>
              <a:off x="5486400" y="2971800"/>
              <a:ext cx="3657600" cy="2852928"/>
            </a:xfrm>
            <a:prstGeom prst="rect">
              <a:avLst/>
            </a:prstGeom>
            <a:noFill/>
            <a:ln w="28575" cap="flat" cmpd="sng" algn="ctr">
              <a:solidFill>
                <a:srgbClr val="990000"/>
              </a:solidFill>
              <a:prstDash val="solid"/>
              <a:round/>
              <a:headEnd type="none" w="med" len="med"/>
              <a:tailEnd type="none" w="med" len="med"/>
            </a:ln>
            <a:effectLst>
              <a:outerShdw blurRad="50800" dist="38100" dir="2700000">
                <a:srgbClr val="000000">
                  <a:alpha val="43000"/>
                </a:srgbClr>
              </a:outerShdw>
            </a:effectLst>
          </p:spPr>
        </p:pic>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SAR Architecture</a:t>
            </a:r>
            <a:endParaRPr lang="en-US" dirty="0"/>
          </a:p>
        </p:txBody>
      </p:sp>
      <p:sp>
        <p:nvSpPr>
          <p:cNvPr id="538" name="Rectangle 537"/>
          <p:cNvSpPr/>
          <p:nvPr/>
        </p:nvSpPr>
        <p:spPr bwMode="auto">
          <a:xfrm>
            <a:off x="1295400" y="6111299"/>
            <a:ext cx="6553200" cy="53340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ysClr val="windowText" lastClr="000000"/>
              </a:solidFill>
              <a:effectLst/>
              <a:uLnTx/>
              <a:uFillTx/>
              <a:latin typeface="Times" charset="0"/>
            </a:endParaRPr>
          </a:p>
        </p:txBody>
      </p:sp>
      <p:sp>
        <p:nvSpPr>
          <p:cNvPr id="3060" name="Rectangle 48"/>
          <p:cNvSpPr>
            <a:spLocks noChangeArrowheads="1"/>
          </p:cNvSpPr>
          <p:nvPr/>
        </p:nvSpPr>
        <p:spPr bwMode="auto">
          <a:xfrm>
            <a:off x="2988936" y="2591421"/>
            <a:ext cx="3170255" cy="3760441"/>
          </a:xfrm>
          <a:prstGeom prst="rect">
            <a:avLst/>
          </a:prstGeom>
          <a:solidFill>
            <a:srgbClr val="8064A2">
              <a:lumMod val="20000"/>
              <a:lumOff val="80000"/>
            </a:srgbClr>
          </a:solidFill>
          <a:ln w="9525" cap="flat" cmpd="sng" algn="ctr">
            <a:solidFill>
              <a:srgbClr val="8064A2"/>
            </a:solidFill>
            <a:prstDash val="dot"/>
            <a:miter lim="800000"/>
            <a:headEnd type="none" w="med" len="med"/>
            <a:tailEnd type="none" w="med" len="med"/>
          </a:ln>
        </p:spPr>
        <p:txBody>
          <a:bodyPr anchor="t">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i="1" kern="0" cap="small" dirty="0" smtClean="0">
                <a:solidFill>
                  <a:srgbClr val="000000"/>
                </a:solidFill>
                <a:latin typeface="Calibri"/>
                <a:ea typeface="Times New Roman" charset="0"/>
                <a:cs typeface="Calibri"/>
              </a:rPr>
              <a:t>Interaction</a:t>
            </a:r>
            <a:endParaRPr kumimoji="0" lang="en-US" sz="700" b="1" i="1" u="none" strike="noStrike" kern="0" cap="small" spc="0" normalizeH="0" baseline="0" noProof="0" dirty="0" smtClean="0">
              <a:ln>
                <a:noFill/>
              </a:ln>
              <a:solidFill>
                <a:srgbClr val="000000"/>
              </a:solidFill>
              <a:effectLst/>
              <a:uLnTx/>
              <a:uFillTx/>
              <a:latin typeface="Calibri"/>
              <a:cs typeface="Calibri"/>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solidFill>
                  <a:srgbClr val="000000"/>
                </a:solidFill>
                <a:effectLst/>
                <a:uLnTx/>
                <a:uFillTx/>
                <a:latin typeface="Calibri"/>
                <a:cs typeface="Calibri"/>
              </a:rPr>
              <a:t>Manager</a:t>
            </a:r>
            <a:endParaRPr kumimoji="0" lang="en-US" sz="700" b="1" i="1" u="none" strike="noStrike" kern="0" cap="small" spc="0" normalizeH="0" baseline="0" noProof="0" dirty="0">
              <a:ln>
                <a:noFill/>
              </a:ln>
              <a:solidFill>
                <a:srgbClr val="000000"/>
              </a:solidFill>
              <a:effectLst/>
              <a:uLnTx/>
              <a:uFillTx/>
              <a:latin typeface="Calibri"/>
              <a:cs typeface="Calibri"/>
            </a:endParaRPr>
          </a:p>
        </p:txBody>
      </p:sp>
      <p:sp>
        <p:nvSpPr>
          <p:cNvPr id="3214" name="Rectangle 48"/>
          <p:cNvSpPr>
            <a:spLocks noChangeArrowheads="1"/>
          </p:cNvSpPr>
          <p:nvPr/>
        </p:nvSpPr>
        <p:spPr bwMode="auto">
          <a:xfrm>
            <a:off x="2987682" y="1646064"/>
            <a:ext cx="3171568" cy="762415"/>
          </a:xfrm>
          <a:prstGeom prst="rect">
            <a:avLst/>
          </a:prstGeom>
          <a:solidFill>
            <a:srgbClr val="9BBB59">
              <a:lumMod val="20000"/>
              <a:lumOff val="80000"/>
            </a:srgbClr>
          </a:solidFill>
          <a:ln w="9525" cap="flat" cmpd="sng" algn="ctr">
            <a:solidFill>
              <a:srgbClr val="9BBB59"/>
            </a:solidFill>
            <a:prstDash val="dot"/>
            <a:miter lim="800000"/>
            <a:headEnd type="none" w="med" len="med"/>
            <a:tailEnd type="none" w="med" len="med"/>
          </a:ln>
        </p:spPr>
        <p:txBody>
          <a:bodyPr anchor="ctr">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  </a:t>
            </a:r>
            <a:r>
              <a:rPr kumimoji="0" lang="en-US" sz="700" b="1" i="1" u="none" strike="noStrike" kern="0" cap="small" spc="0" normalizeH="0" baseline="0" noProof="0" dirty="0">
                <a:ln>
                  <a:noFill/>
                </a:ln>
                <a:noFill/>
                <a:effectLst/>
                <a:uLnTx/>
                <a:uFillTx/>
                <a:latin typeface="Calibri"/>
                <a:cs typeface="Calibri"/>
              </a:rPr>
              <a:t>World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 Activity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   Layer</a:t>
            </a:r>
            <a:endParaRPr kumimoji="0" lang="en-US" sz="700" b="1" i="1" u="none" strike="noStrike" kern="0" cap="small" spc="0" normalizeH="0" baseline="0" noProof="0" dirty="0">
              <a:ln>
                <a:noFill/>
              </a:ln>
              <a:noFill/>
              <a:effectLst/>
              <a:uLnTx/>
              <a:uFillTx/>
              <a:latin typeface="Calibri"/>
              <a:cs typeface="Calibri"/>
            </a:endParaRPr>
          </a:p>
        </p:txBody>
      </p:sp>
      <p:grpSp>
        <p:nvGrpSpPr>
          <p:cNvPr id="3229" name="Group 301"/>
          <p:cNvGrpSpPr>
            <a:grpSpLocks/>
          </p:cNvGrpSpPr>
          <p:nvPr/>
        </p:nvGrpSpPr>
        <p:grpSpPr bwMode="auto">
          <a:xfrm>
            <a:off x="3459074" y="1770417"/>
            <a:ext cx="425030" cy="513870"/>
            <a:chOff x="9559870" y="11201400"/>
            <a:chExt cx="1062024" cy="1283978"/>
          </a:xfrm>
        </p:grpSpPr>
        <p:sp>
          <p:nvSpPr>
            <p:cNvPr id="3247" name="Text Box 57"/>
            <p:cNvSpPr txBox="1">
              <a:spLocks noChangeArrowheads="1"/>
            </p:cNvSpPr>
            <p:nvPr/>
          </p:nvSpPr>
          <p:spPr bwMode="auto">
            <a:xfrm>
              <a:off x="9559870" y="11314509"/>
              <a:ext cx="1062024" cy="1058820"/>
            </a:xfrm>
            <a:prstGeom prst="rect">
              <a:avLst/>
            </a:prstGeom>
            <a:solidFill>
              <a:srgbClr val="9BBB59">
                <a:lumMod val="40000"/>
                <a:lumOff val="6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rPr>
                <a:t>1</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p:txBody>
        </p:sp>
        <p:grpSp>
          <p:nvGrpSpPr>
            <p:cNvPr id="3248" name="Group 137"/>
            <p:cNvGrpSpPr>
              <a:grpSpLocks noChangeAspect="1"/>
            </p:cNvGrpSpPr>
            <p:nvPr/>
          </p:nvGrpSpPr>
          <p:grpSpPr bwMode="auto">
            <a:xfrm flipV="1">
              <a:off x="9944570" y="12262692"/>
              <a:ext cx="296913" cy="222686"/>
              <a:chOff x="7315200" y="12192000"/>
              <a:chExt cx="609600" cy="457200"/>
            </a:xfrm>
          </p:grpSpPr>
          <p:sp>
            <p:nvSpPr>
              <p:cNvPr id="3252"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53"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49" name="Group 138"/>
            <p:cNvGrpSpPr>
              <a:grpSpLocks noChangeAspect="1"/>
            </p:cNvGrpSpPr>
            <p:nvPr/>
          </p:nvGrpSpPr>
          <p:grpSpPr bwMode="auto">
            <a:xfrm>
              <a:off x="9942285" y="11201400"/>
              <a:ext cx="296913" cy="222686"/>
              <a:chOff x="7315200" y="12192000"/>
              <a:chExt cx="609600" cy="457200"/>
            </a:xfrm>
          </p:grpSpPr>
          <p:sp>
            <p:nvSpPr>
              <p:cNvPr id="3250"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51"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230" name="Group 401"/>
          <p:cNvGrpSpPr>
            <a:grpSpLocks/>
          </p:cNvGrpSpPr>
          <p:nvPr/>
        </p:nvGrpSpPr>
        <p:grpSpPr bwMode="auto">
          <a:xfrm>
            <a:off x="4306593" y="1770417"/>
            <a:ext cx="424395" cy="513870"/>
            <a:chOff x="9560899" y="11201400"/>
            <a:chExt cx="1060436" cy="1283978"/>
          </a:xfrm>
        </p:grpSpPr>
        <p:sp>
          <p:nvSpPr>
            <p:cNvPr id="3240" name="Text Box 57"/>
            <p:cNvSpPr txBox="1">
              <a:spLocks noChangeArrowheads="1"/>
            </p:cNvSpPr>
            <p:nvPr/>
          </p:nvSpPr>
          <p:spPr bwMode="auto">
            <a:xfrm>
              <a:off x="9560899" y="11314509"/>
              <a:ext cx="1060436" cy="1058820"/>
            </a:xfrm>
            <a:prstGeom prst="rect">
              <a:avLst/>
            </a:prstGeom>
            <a:solidFill>
              <a:srgbClr val="9BBB59">
                <a:lumMod val="40000"/>
                <a:lumOff val="6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rPr>
                <a:t>2</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p:txBody>
        </p:sp>
        <p:grpSp>
          <p:nvGrpSpPr>
            <p:cNvPr id="3241" name="Group 137"/>
            <p:cNvGrpSpPr>
              <a:grpSpLocks noChangeAspect="1"/>
            </p:cNvGrpSpPr>
            <p:nvPr/>
          </p:nvGrpSpPr>
          <p:grpSpPr bwMode="auto">
            <a:xfrm flipV="1">
              <a:off x="9944570" y="12262692"/>
              <a:ext cx="296913" cy="222686"/>
              <a:chOff x="7315200" y="12192000"/>
              <a:chExt cx="609600" cy="457200"/>
            </a:xfrm>
          </p:grpSpPr>
          <p:sp>
            <p:nvSpPr>
              <p:cNvPr id="3245"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46"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42" name="Group 138"/>
            <p:cNvGrpSpPr>
              <a:grpSpLocks noChangeAspect="1"/>
            </p:cNvGrpSpPr>
            <p:nvPr/>
          </p:nvGrpSpPr>
          <p:grpSpPr bwMode="auto">
            <a:xfrm>
              <a:off x="9942285" y="11201400"/>
              <a:ext cx="296913" cy="222686"/>
              <a:chOff x="7315200" y="12192000"/>
              <a:chExt cx="609600" cy="457200"/>
            </a:xfrm>
          </p:grpSpPr>
          <p:sp>
            <p:nvSpPr>
              <p:cNvPr id="3243"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44"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sp>
        <p:nvSpPr>
          <p:cNvPr id="3231" name="Text Box 57"/>
          <p:cNvSpPr txBox="1">
            <a:spLocks noChangeArrowheads="1"/>
          </p:cNvSpPr>
          <p:nvPr/>
        </p:nvSpPr>
        <p:spPr bwMode="auto">
          <a:xfrm>
            <a:off x="4786896" y="1768036"/>
            <a:ext cx="424395" cy="424394"/>
          </a:xfrm>
          <a:prstGeom prst="rect">
            <a:avLst/>
          </a:prstGeom>
          <a:noFill/>
          <a:ln w="9525">
            <a:no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small" spc="0" normalizeH="0" baseline="0" noProof="0" dirty="0" smtClean="0">
                <a:ln>
                  <a:noFill/>
                </a:ln>
                <a:solidFill>
                  <a:srgbClr val="000000"/>
                </a:solidFill>
                <a:effectLst/>
                <a:uLnTx/>
                <a:uFillTx/>
                <a:latin typeface="Calibri"/>
                <a:ea typeface="Times New Roman" charset="0"/>
                <a:cs typeface="Calibri"/>
              </a:rPr>
              <a:t>. . .</a:t>
            </a:r>
          </a:p>
        </p:txBody>
      </p:sp>
      <p:grpSp>
        <p:nvGrpSpPr>
          <p:cNvPr id="3232" name="Group 429"/>
          <p:cNvGrpSpPr>
            <a:grpSpLocks/>
          </p:cNvGrpSpPr>
          <p:nvPr/>
        </p:nvGrpSpPr>
        <p:grpSpPr bwMode="auto">
          <a:xfrm>
            <a:off x="5258305" y="1772623"/>
            <a:ext cx="425030" cy="513870"/>
            <a:chOff x="9559809" y="11201400"/>
            <a:chExt cx="1062024" cy="1283978"/>
          </a:xfrm>
        </p:grpSpPr>
        <p:sp>
          <p:nvSpPr>
            <p:cNvPr id="3233" name="Text Box 57"/>
            <p:cNvSpPr txBox="1">
              <a:spLocks noChangeArrowheads="1"/>
            </p:cNvSpPr>
            <p:nvPr/>
          </p:nvSpPr>
          <p:spPr bwMode="auto">
            <a:xfrm>
              <a:off x="9559809" y="11313760"/>
              <a:ext cx="1062024" cy="1058821"/>
            </a:xfrm>
            <a:prstGeom prst="rect">
              <a:avLst/>
            </a:prstGeom>
            <a:solidFill>
              <a:srgbClr val="9BBB59">
                <a:lumMod val="40000"/>
                <a:lumOff val="6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i</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p:txBody>
        </p:sp>
        <p:grpSp>
          <p:nvGrpSpPr>
            <p:cNvPr id="3234" name="Group 137"/>
            <p:cNvGrpSpPr>
              <a:grpSpLocks noChangeAspect="1"/>
            </p:cNvGrpSpPr>
            <p:nvPr/>
          </p:nvGrpSpPr>
          <p:grpSpPr bwMode="auto">
            <a:xfrm flipV="1">
              <a:off x="9944570" y="12262692"/>
              <a:ext cx="296913" cy="222686"/>
              <a:chOff x="7315200" y="12192000"/>
              <a:chExt cx="609600" cy="457200"/>
            </a:xfrm>
          </p:grpSpPr>
          <p:sp>
            <p:nvSpPr>
              <p:cNvPr id="3238"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39"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35" name="Group 138"/>
            <p:cNvGrpSpPr>
              <a:grpSpLocks noChangeAspect="1"/>
            </p:cNvGrpSpPr>
            <p:nvPr/>
          </p:nvGrpSpPr>
          <p:grpSpPr bwMode="auto">
            <a:xfrm>
              <a:off x="9942285" y="11201400"/>
              <a:ext cx="296913" cy="222686"/>
              <a:chOff x="7315200" y="12192000"/>
              <a:chExt cx="609600" cy="457200"/>
            </a:xfrm>
          </p:grpSpPr>
          <p:sp>
            <p:nvSpPr>
              <p:cNvPr id="3236"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BBB59">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37"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77933C"/>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219" name="Group 492"/>
          <p:cNvGrpSpPr>
            <a:grpSpLocks/>
          </p:cNvGrpSpPr>
          <p:nvPr/>
        </p:nvGrpSpPr>
        <p:grpSpPr bwMode="auto">
          <a:xfrm>
            <a:off x="3611155" y="2544030"/>
            <a:ext cx="1918083" cy="92511"/>
            <a:chOff x="9863663" y="12987864"/>
            <a:chExt cx="4792716" cy="231175"/>
          </a:xfrm>
        </p:grpSpPr>
        <p:grpSp>
          <p:nvGrpSpPr>
            <p:cNvPr id="3220" name="Group 137"/>
            <p:cNvGrpSpPr>
              <a:grpSpLocks noChangeAspect="1"/>
            </p:cNvGrpSpPr>
            <p:nvPr/>
          </p:nvGrpSpPr>
          <p:grpSpPr bwMode="auto">
            <a:xfrm flipV="1">
              <a:off x="9863663" y="12987864"/>
              <a:ext cx="296913" cy="222685"/>
              <a:chOff x="7315200" y="12192020"/>
              <a:chExt cx="609600" cy="457180"/>
            </a:xfrm>
          </p:grpSpPr>
          <p:sp>
            <p:nvSpPr>
              <p:cNvPr id="3227" name="AutoShape 121"/>
              <p:cNvSpPr>
                <a:spLocks noChangeArrowheads="1"/>
              </p:cNvSpPr>
              <p:nvPr/>
            </p:nvSpPr>
            <p:spPr bwMode="auto">
              <a:xfrm>
                <a:off x="7315200" y="12192020"/>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28" name="AutoShape 122"/>
              <p:cNvSpPr>
                <a:spLocks noChangeArrowheads="1"/>
              </p:cNvSpPr>
              <p:nvPr/>
            </p:nvSpPr>
            <p:spPr bwMode="auto">
              <a:xfrm flipV="1">
                <a:off x="7315200" y="12420597"/>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21" name="Group 137"/>
            <p:cNvGrpSpPr>
              <a:grpSpLocks noChangeAspect="1"/>
            </p:cNvGrpSpPr>
            <p:nvPr/>
          </p:nvGrpSpPr>
          <p:grpSpPr bwMode="auto">
            <a:xfrm flipV="1">
              <a:off x="11988215" y="12996354"/>
              <a:ext cx="296913" cy="222685"/>
              <a:chOff x="7315200" y="12192020"/>
              <a:chExt cx="609600" cy="457180"/>
            </a:xfrm>
          </p:grpSpPr>
          <p:sp>
            <p:nvSpPr>
              <p:cNvPr id="3225" name="AutoShape 121"/>
              <p:cNvSpPr>
                <a:spLocks noChangeArrowheads="1"/>
              </p:cNvSpPr>
              <p:nvPr/>
            </p:nvSpPr>
            <p:spPr bwMode="auto">
              <a:xfrm>
                <a:off x="7315200" y="12192020"/>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26" name="AutoShape 122"/>
              <p:cNvSpPr>
                <a:spLocks noChangeArrowheads="1"/>
              </p:cNvSpPr>
              <p:nvPr/>
            </p:nvSpPr>
            <p:spPr bwMode="auto">
              <a:xfrm flipV="1">
                <a:off x="7315200" y="12420597"/>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22" name="Group 137"/>
            <p:cNvGrpSpPr>
              <a:grpSpLocks noChangeAspect="1"/>
            </p:cNvGrpSpPr>
            <p:nvPr/>
          </p:nvGrpSpPr>
          <p:grpSpPr bwMode="auto">
            <a:xfrm flipV="1">
              <a:off x="14359466" y="12987894"/>
              <a:ext cx="296913" cy="222685"/>
              <a:chOff x="7315200" y="12192020"/>
              <a:chExt cx="609600" cy="457180"/>
            </a:xfrm>
          </p:grpSpPr>
          <p:sp>
            <p:nvSpPr>
              <p:cNvPr id="3223" name="AutoShape 121"/>
              <p:cNvSpPr>
                <a:spLocks noChangeArrowheads="1"/>
              </p:cNvSpPr>
              <p:nvPr/>
            </p:nvSpPr>
            <p:spPr bwMode="auto">
              <a:xfrm>
                <a:off x="7315200" y="12192020"/>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24" name="AutoShape 122"/>
              <p:cNvSpPr>
                <a:spLocks noChangeArrowheads="1"/>
              </p:cNvSpPr>
              <p:nvPr/>
            </p:nvSpPr>
            <p:spPr bwMode="auto">
              <a:xfrm flipV="1">
                <a:off x="7315200" y="12420597"/>
                <a:ext cx="609600" cy="228603"/>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sp>
        <p:nvSpPr>
          <p:cNvPr id="3217" name="Text Box 129"/>
          <p:cNvSpPr txBox="1">
            <a:spLocks noChangeArrowheads="1"/>
          </p:cNvSpPr>
          <p:nvPr/>
        </p:nvSpPr>
        <p:spPr bwMode="auto">
          <a:xfrm>
            <a:off x="2987665" y="1371594"/>
            <a:ext cx="3172796" cy="139134"/>
          </a:xfrm>
          <a:prstGeom prst="rect">
            <a:avLst/>
          </a:prstGeom>
          <a:solidFill>
            <a:srgbClr val="9BBB59">
              <a:lumMod val="60000"/>
              <a:lumOff val="40000"/>
            </a:srgbClr>
          </a:solidFill>
          <a:ln w="9525">
            <a:solidFill>
              <a:srgbClr val="9BBB59"/>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World</a:t>
            </a:r>
            <a:endParaRPr kumimoji="0" lang="en-US" sz="700" b="0" i="1" u="none" strike="noStrike" kern="0" cap="small" spc="0" normalizeH="0" baseline="-25000" noProof="0" dirty="0">
              <a:ln>
                <a:noFill/>
              </a:ln>
              <a:solidFill>
                <a:srgbClr val="000000"/>
              </a:solidFill>
              <a:effectLst/>
              <a:uLnTx/>
              <a:uFillTx/>
              <a:latin typeface="Calibri"/>
              <a:ea typeface="Times New Roman" charset="0"/>
              <a:cs typeface="Calibri"/>
            </a:endParaRPr>
          </a:p>
        </p:txBody>
      </p:sp>
      <p:sp>
        <p:nvSpPr>
          <p:cNvPr id="3175" name="Rectangle 48"/>
          <p:cNvSpPr>
            <a:spLocks noChangeArrowheads="1"/>
          </p:cNvSpPr>
          <p:nvPr/>
        </p:nvSpPr>
        <p:spPr bwMode="auto">
          <a:xfrm>
            <a:off x="2042305" y="3140409"/>
            <a:ext cx="762395" cy="3208229"/>
          </a:xfrm>
          <a:prstGeom prst="rect">
            <a:avLst/>
          </a:prstGeom>
          <a:solidFill>
            <a:srgbClr val="4F81BD">
              <a:lumMod val="20000"/>
              <a:lumOff val="80000"/>
            </a:srgbClr>
          </a:solidFill>
          <a:ln w="9525" cap="flat" cmpd="sng" algn="ctr">
            <a:solidFill>
              <a:srgbClr val="4F81BD"/>
            </a:solidFill>
            <a:prstDash val="dot"/>
            <a:miter lim="800000"/>
            <a:headEnd type="none" w="med" len="med"/>
            <a:tailEnd type="none" w="med" len="med"/>
          </a:ln>
        </p:spPr>
        <p:txBody>
          <a:bodyPr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Layer</a:t>
            </a:r>
            <a:endParaRPr kumimoji="0" lang="en-US" sz="700" b="1" i="1" u="none" strike="noStrike" kern="0" cap="small" spc="0" normalizeH="0" baseline="0" noProof="0" dirty="0">
              <a:ln>
                <a:noFill/>
              </a:ln>
              <a:noFill/>
              <a:effectLst/>
              <a:uLnTx/>
              <a:uFillTx/>
              <a:latin typeface="Calibri"/>
              <a:cs typeface="Calibri"/>
            </a:endParaRPr>
          </a:p>
        </p:txBody>
      </p:sp>
      <p:grpSp>
        <p:nvGrpSpPr>
          <p:cNvPr id="206" name="Group 205"/>
          <p:cNvGrpSpPr/>
          <p:nvPr/>
        </p:nvGrpSpPr>
        <p:grpSpPr>
          <a:xfrm>
            <a:off x="2944649" y="3753306"/>
            <a:ext cx="92510" cy="1918133"/>
            <a:chOff x="2944649" y="3753306"/>
            <a:chExt cx="92510" cy="1918133"/>
          </a:xfrm>
        </p:grpSpPr>
        <p:grpSp>
          <p:nvGrpSpPr>
            <p:cNvPr id="3205" name="Group 137"/>
            <p:cNvGrpSpPr>
              <a:grpSpLocks noChangeAspect="1"/>
            </p:cNvGrpSpPr>
            <p:nvPr/>
          </p:nvGrpSpPr>
          <p:grpSpPr bwMode="auto">
            <a:xfrm rot="16200000" flipH="1" flipV="1">
              <a:off x="2929795" y="3768160"/>
              <a:ext cx="118830" cy="89121"/>
              <a:chOff x="7315200" y="12192000"/>
              <a:chExt cx="609600" cy="457200"/>
            </a:xfrm>
          </p:grpSpPr>
          <p:sp>
            <p:nvSpPr>
              <p:cNvPr id="3212"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13"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06" name="Group 137"/>
            <p:cNvGrpSpPr>
              <a:grpSpLocks noChangeAspect="1"/>
            </p:cNvGrpSpPr>
            <p:nvPr/>
          </p:nvGrpSpPr>
          <p:grpSpPr bwMode="auto">
            <a:xfrm rot="16200000" flipH="1" flipV="1">
              <a:off x="2933184" y="4618446"/>
              <a:ext cx="118830" cy="89121"/>
              <a:chOff x="7315200" y="12192000"/>
              <a:chExt cx="609600" cy="457200"/>
            </a:xfrm>
          </p:grpSpPr>
          <p:sp>
            <p:nvSpPr>
              <p:cNvPr id="3210"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11"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07" name="Group 137"/>
            <p:cNvGrpSpPr>
              <a:grpSpLocks noChangeAspect="1"/>
            </p:cNvGrpSpPr>
            <p:nvPr/>
          </p:nvGrpSpPr>
          <p:grpSpPr bwMode="auto">
            <a:xfrm rot="16200000" flipH="1" flipV="1">
              <a:off x="2929795" y="5567463"/>
              <a:ext cx="118830" cy="89121"/>
              <a:chOff x="7315200" y="12192000"/>
              <a:chExt cx="609600" cy="457200"/>
            </a:xfrm>
          </p:grpSpPr>
          <p:sp>
            <p:nvSpPr>
              <p:cNvPr id="3208"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09"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sp>
        <p:nvSpPr>
          <p:cNvPr id="3180" name="Text Box 57"/>
          <p:cNvSpPr txBox="1">
            <a:spLocks noChangeArrowheads="1"/>
          </p:cNvSpPr>
          <p:nvPr/>
        </p:nvSpPr>
        <p:spPr bwMode="auto">
          <a:xfrm rot="16200000" flipH="1">
            <a:off x="2163647" y="4929407"/>
            <a:ext cx="425030" cy="423759"/>
          </a:xfrm>
          <a:prstGeom prst="rect">
            <a:avLst/>
          </a:prstGeom>
          <a:noFill/>
          <a:ln w="9525">
            <a:no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small" spc="0" normalizeH="0" baseline="0" noProof="0" dirty="0" smtClean="0">
                <a:ln>
                  <a:noFill/>
                </a:ln>
                <a:solidFill>
                  <a:srgbClr val="000000"/>
                </a:solidFill>
                <a:effectLst/>
                <a:uLnTx/>
                <a:uFillTx/>
                <a:latin typeface="Calibri"/>
                <a:ea typeface="Times New Roman" charset="0"/>
                <a:cs typeface="Calibri"/>
              </a:rPr>
              <a:t>. . .</a:t>
            </a:r>
          </a:p>
        </p:txBody>
      </p:sp>
      <p:grpSp>
        <p:nvGrpSpPr>
          <p:cNvPr id="3181" name="Group 563"/>
          <p:cNvGrpSpPr>
            <a:grpSpLocks/>
          </p:cNvGrpSpPr>
          <p:nvPr/>
        </p:nvGrpSpPr>
        <p:grpSpPr bwMode="auto">
          <a:xfrm flipH="1">
            <a:off x="2164288" y="3597770"/>
            <a:ext cx="518429" cy="424395"/>
            <a:chOff x="11734813" y="10820129"/>
            <a:chExt cx="1600199" cy="1309915"/>
          </a:xfrm>
        </p:grpSpPr>
        <p:sp>
          <p:nvSpPr>
            <p:cNvPr id="3198" name="Text Box 57"/>
            <p:cNvSpPr txBox="1">
              <a:spLocks noChangeArrowheads="1"/>
            </p:cNvSpPr>
            <p:nvPr/>
          </p:nvSpPr>
          <p:spPr bwMode="auto">
            <a:xfrm>
              <a:off x="11872116" y="10820129"/>
              <a:ext cx="1311910" cy="1309915"/>
            </a:xfrm>
            <a:prstGeom prst="rect">
              <a:avLst/>
            </a:prstGeom>
            <a:solidFill>
              <a:srgbClr val="4F81BD">
                <a:lumMod val="40000"/>
                <a:lumOff val="60000"/>
              </a:srgbClr>
            </a:solidFill>
            <a:ln w="9525">
              <a:solidFill>
                <a:srgbClr val="4F81B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1</a:t>
              </a:r>
            </a:p>
          </p:txBody>
        </p:sp>
        <p:grpSp>
          <p:nvGrpSpPr>
            <p:cNvPr id="3199" name="Group 138"/>
            <p:cNvGrpSpPr>
              <a:grpSpLocks noChangeAspect="1"/>
            </p:cNvGrpSpPr>
            <p:nvPr/>
          </p:nvGrpSpPr>
          <p:grpSpPr bwMode="auto">
            <a:xfrm rot="5400000">
              <a:off x="13014083" y="11346036"/>
              <a:ext cx="366775" cy="275082"/>
              <a:chOff x="7315200" y="12192000"/>
              <a:chExt cx="609600" cy="457200"/>
            </a:xfrm>
          </p:grpSpPr>
          <p:sp>
            <p:nvSpPr>
              <p:cNvPr id="3203"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04"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200" name="Group 138"/>
            <p:cNvGrpSpPr>
              <a:grpSpLocks noChangeAspect="1"/>
            </p:cNvGrpSpPr>
            <p:nvPr/>
          </p:nvGrpSpPr>
          <p:grpSpPr bwMode="auto">
            <a:xfrm rot="16200000" flipH="1">
              <a:off x="11688966" y="11337570"/>
              <a:ext cx="366775" cy="275082"/>
              <a:chOff x="7315200" y="12192000"/>
              <a:chExt cx="609600" cy="457200"/>
            </a:xfrm>
          </p:grpSpPr>
          <p:sp>
            <p:nvSpPr>
              <p:cNvPr id="3201"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202"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82" name="Group 585"/>
          <p:cNvGrpSpPr>
            <a:grpSpLocks/>
          </p:cNvGrpSpPr>
          <p:nvPr/>
        </p:nvGrpSpPr>
        <p:grpSpPr bwMode="auto">
          <a:xfrm flipH="1">
            <a:off x="2167673" y="5397639"/>
            <a:ext cx="518429" cy="424395"/>
            <a:chOff x="11734817" y="10819403"/>
            <a:chExt cx="1600199" cy="1309915"/>
          </a:xfrm>
        </p:grpSpPr>
        <p:sp>
          <p:nvSpPr>
            <p:cNvPr id="3191" name="Text Box 57"/>
            <p:cNvSpPr txBox="1">
              <a:spLocks noChangeArrowheads="1"/>
            </p:cNvSpPr>
            <p:nvPr/>
          </p:nvSpPr>
          <p:spPr bwMode="auto">
            <a:xfrm>
              <a:off x="11872782" y="10819403"/>
              <a:ext cx="1311912" cy="1309915"/>
            </a:xfrm>
            <a:prstGeom prst="rect">
              <a:avLst/>
            </a:prstGeom>
            <a:solidFill>
              <a:srgbClr val="4F81BD">
                <a:lumMod val="40000"/>
                <a:lumOff val="60000"/>
              </a:srgbClr>
            </a:solidFill>
            <a:ln w="9525">
              <a:solidFill>
                <a:srgbClr val="4F81B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-j</a:t>
              </a:r>
            </a:p>
          </p:txBody>
        </p:sp>
        <p:grpSp>
          <p:nvGrpSpPr>
            <p:cNvPr id="3192" name="Group 138"/>
            <p:cNvGrpSpPr>
              <a:grpSpLocks noChangeAspect="1"/>
            </p:cNvGrpSpPr>
            <p:nvPr/>
          </p:nvGrpSpPr>
          <p:grpSpPr bwMode="auto">
            <a:xfrm rot="5400000">
              <a:off x="13014087" y="11346040"/>
              <a:ext cx="366775" cy="275082"/>
              <a:chOff x="7315200" y="12192000"/>
              <a:chExt cx="609600" cy="457200"/>
            </a:xfrm>
          </p:grpSpPr>
          <p:sp>
            <p:nvSpPr>
              <p:cNvPr id="3196"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97"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93" name="Group 138"/>
            <p:cNvGrpSpPr>
              <a:grpSpLocks noChangeAspect="1"/>
            </p:cNvGrpSpPr>
            <p:nvPr/>
          </p:nvGrpSpPr>
          <p:grpSpPr bwMode="auto">
            <a:xfrm rot="16200000" flipH="1">
              <a:off x="11688970" y="11337574"/>
              <a:ext cx="366775" cy="275082"/>
              <a:chOff x="7315200" y="12192000"/>
              <a:chExt cx="609600" cy="457200"/>
            </a:xfrm>
          </p:grpSpPr>
          <p:sp>
            <p:nvSpPr>
              <p:cNvPr id="3194"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95"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83" name="Group 609"/>
          <p:cNvGrpSpPr>
            <a:grpSpLocks/>
          </p:cNvGrpSpPr>
          <p:nvPr/>
        </p:nvGrpSpPr>
        <p:grpSpPr bwMode="auto">
          <a:xfrm flipH="1">
            <a:off x="2164293" y="4445927"/>
            <a:ext cx="518428" cy="423760"/>
            <a:chOff x="11734817" y="10820826"/>
            <a:chExt cx="1600199" cy="1307953"/>
          </a:xfrm>
        </p:grpSpPr>
        <p:sp>
          <p:nvSpPr>
            <p:cNvPr id="3184" name="Text Box 57"/>
            <p:cNvSpPr txBox="1">
              <a:spLocks noChangeArrowheads="1"/>
            </p:cNvSpPr>
            <p:nvPr/>
          </p:nvSpPr>
          <p:spPr bwMode="auto">
            <a:xfrm>
              <a:off x="11872131" y="10820826"/>
              <a:ext cx="1311911" cy="1307953"/>
            </a:xfrm>
            <a:prstGeom prst="rect">
              <a:avLst/>
            </a:prstGeom>
            <a:solidFill>
              <a:srgbClr val="4F81BD">
                <a:lumMod val="40000"/>
                <a:lumOff val="60000"/>
              </a:srgbClr>
            </a:solidFill>
            <a:ln w="9525">
              <a:solidFill>
                <a:srgbClr val="4F81B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2</a:t>
              </a:r>
            </a:p>
          </p:txBody>
        </p:sp>
        <p:grpSp>
          <p:nvGrpSpPr>
            <p:cNvPr id="3185" name="Group 138"/>
            <p:cNvGrpSpPr>
              <a:grpSpLocks noChangeAspect="1"/>
            </p:cNvGrpSpPr>
            <p:nvPr/>
          </p:nvGrpSpPr>
          <p:grpSpPr bwMode="auto">
            <a:xfrm rot="5400000">
              <a:off x="13014087" y="11346040"/>
              <a:ext cx="366775" cy="275082"/>
              <a:chOff x="7315200" y="12192000"/>
              <a:chExt cx="609600" cy="457200"/>
            </a:xfrm>
          </p:grpSpPr>
          <p:sp>
            <p:nvSpPr>
              <p:cNvPr id="3189"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90"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86" name="Group 138"/>
            <p:cNvGrpSpPr>
              <a:grpSpLocks noChangeAspect="1"/>
            </p:cNvGrpSpPr>
            <p:nvPr/>
          </p:nvGrpSpPr>
          <p:grpSpPr bwMode="auto">
            <a:xfrm rot="16200000" flipH="1">
              <a:off x="11688970" y="11337574"/>
              <a:ext cx="366775" cy="275082"/>
              <a:chOff x="7315200" y="12192000"/>
              <a:chExt cx="609600" cy="457200"/>
            </a:xfrm>
          </p:grpSpPr>
          <p:sp>
            <p:nvSpPr>
              <p:cNvPr id="3187"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37609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88"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4F81B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sp>
        <p:nvSpPr>
          <p:cNvPr id="3179" name="Text Box 129"/>
          <p:cNvSpPr txBox="1">
            <a:spLocks noChangeArrowheads="1"/>
          </p:cNvSpPr>
          <p:nvPr/>
        </p:nvSpPr>
        <p:spPr bwMode="auto">
          <a:xfrm rot="16200000">
            <a:off x="216528" y="4672973"/>
            <a:ext cx="3209372" cy="137229"/>
          </a:xfrm>
          <a:prstGeom prst="rect">
            <a:avLst/>
          </a:prstGeom>
          <a:solidFill>
            <a:srgbClr val="4F81BD">
              <a:lumMod val="60000"/>
              <a:lumOff val="40000"/>
            </a:srgbClr>
          </a:solidFill>
          <a:ln w="9525">
            <a:solidFill>
              <a:srgbClr val="4F81BD"/>
            </a:solidFill>
            <a:miter lim="800000"/>
            <a:headEnd/>
            <a:tailEnd/>
          </a:ln>
        </p:spPr>
        <p:txBody>
          <a:bodyPr vert="vert"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U</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e</a:t>
            </a:r>
            <a:endPar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a:t>
            </a:r>
          </a:p>
        </p:txBody>
      </p:sp>
      <p:sp>
        <p:nvSpPr>
          <p:cNvPr id="3136" name="Rectangle 48"/>
          <p:cNvSpPr>
            <a:spLocks noChangeArrowheads="1"/>
          </p:cNvSpPr>
          <p:nvPr/>
        </p:nvSpPr>
        <p:spPr bwMode="auto">
          <a:xfrm>
            <a:off x="6342216" y="3140405"/>
            <a:ext cx="762395" cy="3208227"/>
          </a:xfrm>
          <a:prstGeom prst="rect">
            <a:avLst/>
          </a:prstGeom>
          <a:solidFill>
            <a:srgbClr val="C0504D">
              <a:lumMod val="20000"/>
              <a:lumOff val="80000"/>
            </a:srgbClr>
          </a:solidFill>
          <a:ln w="9525" cap="flat" cmpd="sng" algn="ctr">
            <a:solidFill>
              <a:srgbClr val="C0504D"/>
            </a:solidFill>
            <a:prstDash val="dot"/>
            <a:miter lim="800000"/>
            <a:headEnd type="none" w="med" len="med"/>
            <a:tailEnd type="none" w="med" len="med"/>
          </a:ln>
        </p:spPr>
        <p:txBody>
          <a:bodyPr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smtClean="0">
                <a:ln>
                  <a:noFill/>
                </a:ln>
                <a:noFill/>
                <a:effectLst/>
                <a:uLnTx/>
                <a:uFillTx/>
                <a:latin typeface="Calibri"/>
                <a:cs typeface="Calibri"/>
              </a:rPr>
              <a:t>Robot</a:t>
            </a:r>
            <a:endParaRPr kumimoji="0" lang="en-US" sz="700" b="1" i="1" u="none" strike="noStrike" kern="0" cap="small" spc="0" normalizeH="0" baseline="0" noProof="0" dirty="0">
              <a:ln>
                <a:noFill/>
              </a:ln>
              <a:noFill/>
              <a:effectLst/>
              <a:uLnTx/>
              <a:uFillTx/>
              <a:latin typeface="Calibri"/>
              <a:cs typeface="Calibri"/>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a:ln>
                  <a:noFill/>
                </a:ln>
                <a:noFill/>
                <a:effectLst/>
                <a:uLnTx/>
                <a:uFillTx/>
                <a:latin typeface="Calibri"/>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1" u="none" strike="noStrike" kern="0" cap="small" spc="0" normalizeH="0" baseline="0" noProof="0" dirty="0">
                <a:ln>
                  <a:noFill/>
                </a:ln>
                <a:noFill/>
                <a:effectLst/>
                <a:uLnTx/>
                <a:uFillTx/>
                <a:latin typeface="Calibri"/>
                <a:cs typeface="Calibri"/>
              </a:rPr>
              <a:t>Layer</a:t>
            </a:r>
          </a:p>
        </p:txBody>
      </p:sp>
      <p:sp>
        <p:nvSpPr>
          <p:cNvPr id="3138" name="Text Box 129"/>
          <p:cNvSpPr txBox="1">
            <a:spLocks noChangeArrowheads="1"/>
          </p:cNvSpPr>
          <p:nvPr/>
        </p:nvSpPr>
        <p:spPr bwMode="auto">
          <a:xfrm rot="5400000">
            <a:off x="5721902" y="4673952"/>
            <a:ext cx="3209447" cy="139061"/>
          </a:xfrm>
          <a:prstGeom prst="rect">
            <a:avLst/>
          </a:prstGeom>
          <a:solidFill>
            <a:srgbClr val="C0504D">
              <a:lumMod val="60000"/>
              <a:lumOff val="40000"/>
            </a:srgbClr>
          </a:solidFill>
          <a:ln w="9525">
            <a:solidFill>
              <a:srgbClr val="C0504D"/>
            </a:solidFill>
            <a:miter lim="800000"/>
            <a:headEnd/>
            <a:tailEnd/>
          </a:ln>
        </p:spPr>
        <p:txBody>
          <a:bodyPr vert="vert270"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b</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t>
            </a:r>
          </a:p>
        </p:txBody>
      </p:sp>
      <p:grpSp>
        <p:nvGrpSpPr>
          <p:cNvPr id="207" name="Group 206"/>
          <p:cNvGrpSpPr/>
          <p:nvPr/>
        </p:nvGrpSpPr>
        <p:grpSpPr>
          <a:xfrm>
            <a:off x="6116535" y="3755236"/>
            <a:ext cx="92510" cy="1918131"/>
            <a:chOff x="6116535" y="3755236"/>
            <a:chExt cx="92510" cy="1918131"/>
          </a:xfrm>
        </p:grpSpPr>
        <p:grpSp>
          <p:nvGrpSpPr>
            <p:cNvPr id="3166" name="Group 137"/>
            <p:cNvGrpSpPr>
              <a:grpSpLocks noChangeAspect="1"/>
            </p:cNvGrpSpPr>
            <p:nvPr/>
          </p:nvGrpSpPr>
          <p:grpSpPr bwMode="auto">
            <a:xfrm rot="5400000" flipV="1">
              <a:off x="6105070" y="3770090"/>
              <a:ext cx="118830" cy="89121"/>
              <a:chOff x="7315200" y="12192000"/>
              <a:chExt cx="609600" cy="457200"/>
            </a:xfrm>
          </p:grpSpPr>
          <p:sp>
            <p:nvSpPr>
              <p:cNvPr id="3173"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74"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67" name="Group 137"/>
            <p:cNvGrpSpPr>
              <a:grpSpLocks noChangeAspect="1"/>
            </p:cNvGrpSpPr>
            <p:nvPr/>
          </p:nvGrpSpPr>
          <p:grpSpPr bwMode="auto">
            <a:xfrm rot="5400000" flipV="1">
              <a:off x="6101681" y="4620375"/>
              <a:ext cx="118830" cy="89121"/>
              <a:chOff x="7315200" y="12192000"/>
              <a:chExt cx="609600" cy="457200"/>
            </a:xfrm>
          </p:grpSpPr>
          <p:sp>
            <p:nvSpPr>
              <p:cNvPr id="3171"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72"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68" name="Group 137"/>
            <p:cNvGrpSpPr>
              <a:grpSpLocks noChangeAspect="1"/>
            </p:cNvGrpSpPr>
            <p:nvPr/>
          </p:nvGrpSpPr>
          <p:grpSpPr bwMode="auto">
            <a:xfrm rot="5400000" flipV="1">
              <a:off x="6105070" y="5569391"/>
              <a:ext cx="118830" cy="89121"/>
              <a:chOff x="7315200" y="12192000"/>
              <a:chExt cx="609600" cy="457200"/>
            </a:xfrm>
          </p:grpSpPr>
          <p:sp>
            <p:nvSpPr>
              <p:cNvPr id="3169"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8064A2">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70"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sp>
        <p:nvSpPr>
          <p:cNvPr id="3141" name="Text Box 57"/>
          <p:cNvSpPr txBox="1">
            <a:spLocks noChangeArrowheads="1"/>
          </p:cNvSpPr>
          <p:nvPr/>
        </p:nvSpPr>
        <p:spPr bwMode="auto">
          <a:xfrm rot="5400000">
            <a:off x="6558163" y="4931306"/>
            <a:ext cx="425030" cy="423759"/>
          </a:xfrm>
          <a:prstGeom prst="rect">
            <a:avLst/>
          </a:prstGeom>
          <a:noFill/>
          <a:ln w="9525">
            <a:no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small" spc="0" normalizeH="0" baseline="0" noProof="0" dirty="0" smtClean="0">
                <a:ln>
                  <a:noFill/>
                </a:ln>
                <a:solidFill>
                  <a:srgbClr val="000000"/>
                </a:solidFill>
                <a:effectLst/>
                <a:uLnTx/>
                <a:uFillTx/>
                <a:latin typeface="Calibri"/>
                <a:ea typeface="Times New Roman" charset="0"/>
                <a:cs typeface="Calibri"/>
              </a:rPr>
              <a:t>. . .</a:t>
            </a:r>
          </a:p>
        </p:txBody>
      </p:sp>
      <p:grpSp>
        <p:nvGrpSpPr>
          <p:cNvPr id="3142" name="Group 563"/>
          <p:cNvGrpSpPr>
            <a:grpSpLocks/>
          </p:cNvGrpSpPr>
          <p:nvPr/>
        </p:nvGrpSpPr>
        <p:grpSpPr bwMode="auto">
          <a:xfrm>
            <a:off x="6470976" y="3599672"/>
            <a:ext cx="518428" cy="424395"/>
            <a:chOff x="11734811" y="10820041"/>
            <a:chExt cx="1600199" cy="1309915"/>
          </a:xfrm>
        </p:grpSpPr>
        <p:sp>
          <p:nvSpPr>
            <p:cNvPr id="3159" name="Text Box 57"/>
            <p:cNvSpPr txBox="1">
              <a:spLocks noChangeArrowheads="1"/>
            </p:cNvSpPr>
            <p:nvPr/>
          </p:nvSpPr>
          <p:spPr bwMode="auto">
            <a:xfrm>
              <a:off x="11872528" y="10820041"/>
              <a:ext cx="1311909" cy="1309915"/>
            </a:xfrm>
            <a:prstGeom prst="rect">
              <a:avLst/>
            </a:prstGeom>
            <a:solidFill>
              <a:srgbClr val="C0504D">
                <a:lumMod val="40000"/>
                <a:lumOff val="60000"/>
              </a:srgbClr>
            </a:solidFill>
            <a:ln w="9525">
              <a:solidFill>
                <a:srgbClr val="C0504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1</a:t>
              </a:r>
            </a:p>
          </p:txBody>
        </p:sp>
        <p:grpSp>
          <p:nvGrpSpPr>
            <p:cNvPr id="3160" name="Group 138"/>
            <p:cNvGrpSpPr>
              <a:grpSpLocks noChangeAspect="1"/>
            </p:cNvGrpSpPr>
            <p:nvPr/>
          </p:nvGrpSpPr>
          <p:grpSpPr bwMode="auto">
            <a:xfrm rot="5400000">
              <a:off x="13014081" y="11346034"/>
              <a:ext cx="366775" cy="275082"/>
              <a:chOff x="7315200" y="12192000"/>
              <a:chExt cx="609600" cy="457200"/>
            </a:xfrm>
          </p:grpSpPr>
          <p:sp>
            <p:nvSpPr>
              <p:cNvPr id="3164"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65"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61" name="Group 138"/>
            <p:cNvGrpSpPr>
              <a:grpSpLocks noChangeAspect="1"/>
            </p:cNvGrpSpPr>
            <p:nvPr/>
          </p:nvGrpSpPr>
          <p:grpSpPr bwMode="auto">
            <a:xfrm rot="16200000" flipH="1">
              <a:off x="11688964" y="11337568"/>
              <a:ext cx="366775" cy="275082"/>
              <a:chOff x="7315200" y="12192000"/>
              <a:chExt cx="609600" cy="457200"/>
            </a:xfrm>
          </p:grpSpPr>
          <p:sp>
            <p:nvSpPr>
              <p:cNvPr id="3162"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63"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43" name="Group 585"/>
          <p:cNvGrpSpPr>
            <a:grpSpLocks/>
          </p:cNvGrpSpPr>
          <p:nvPr/>
        </p:nvGrpSpPr>
        <p:grpSpPr bwMode="auto">
          <a:xfrm>
            <a:off x="6467587" y="5399537"/>
            <a:ext cx="518428" cy="424395"/>
            <a:chOff x="11734815" y="10819313"/>
            <a:chExt cx="1600199" cy="1309915"/>
          </a:xfrm>
        </p:grpSpPr>
        <p:sp>
          <p:nvSpPr>
            <p:cNvPr id="3152" name="Text Box 57"/>
            <p:cNvSpPr txBox="1">
              <a:spLocks noChangeArrowheads="1"/>
            </p:cNvSpPr>
            <p:nvPr/>
          </p:nvSpPr>
          <p:spPr bwMode="auto">
            <a:xfrm>
              <a:off x="11873185" y="10819313"/>
              <a:ext cx="1311910" cy="1309915"/>
            </a:xfrm>
            <a:prstGeom prst="rect">
              <a:avLst/>
            </a:prstGeom>
            <a:solidFill>
              <a:srgbClr val="C0504D">
                <a:lumMod val="40000"/>
                <a:lumOff val="60000"/>
              </a:srgbClr>
            </a:solidFill>
            <a:ln w="9525">
              <a:solidFill>
                <a:srgbClr val="C0504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-k</a:t>
              </a:r>
            </a:p>
          </p:txBody>
        </p:sp>
        <p:grpSp>
          <p:nvGrpSpPr>
            <p:cNvPr id="3153" name="Group 138"/>
            <p:cNvGrpSpPr>
              <a:grpSpLocks noChangeAspect="1"/>
            </p:cNvGrpSpPr>
            <p:nvPr/>
          </p:nvGrpSpPr>
          <p:grpSpPr bwMode="auto">
            <a:xfrm rot="5400000">
              <a:off x="13014085" y="11346038"/>
              <a:ext cx="366775" cy="275082"/>
              <a:chOff x="7315200" y="12192000"/>
              <a:chExt cx="609600" cy="457200"/>
            </a:xfrm>
          </p:grpSpPr>
          <p:sp>
            <p:nvSpPr>
              <p:cNvPr id="3157"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58"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54" name="Group 138"/>
            <p:cNvGrpSpPr>
              <a:grpSpLocks noChangeAspect="1"/>
            </p:cNvGrpSpPr>
            <p:nvPr/>
          </p:nvGrpSpPr>
          <p:grpSpPr bwMode="auto">
            <a:xfrm rot="16200000" flipH="1">
              <a:off x="11688968" y="11337572"/>
              <a:ext cx="366775" cy="275082"/>
              <a:chOff x="7315200" y="12192000"/>
              <a:chExt cx="609600" cy="457200"/>
            </a:xfrm>
          </p:grpSpPr>
          <p:sp>
            <p:nvSpPr>
              <p:cNvPr id="3155"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56"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grpSp>
        <p:nvGrpSpPr>
          <p:cNvPr id="3144" name="Group 609"/>
          <p:cNvGrpSpPr>
            <a:grpSpLocks/>
          </p:cNvGrpSpPr>
          <p:nvPr/>
        </p:nvGrpSpPr>
        <p:grpSpPr bwMode="auto">
          <a:xfrm>
            <a:off x="6470975" y="4447827"/>
            <a:ext cx="518428" cy="423760"/>
            <a:chOff x="11734815" y="10820736"/>
            <a:chExt cx="1600199" cy="1307954"/>
          </a:xfrm>
        </p:grpSpPr>
        <p:sp>
          <p:nvSpPr>
            <p:cNvPr id="3145" name="Text Box 57"/>
            <p:cNvSpPr txBox="1">
              <a:spLocks noChangeArrowheads="1"/>
            </p:cNvSpPr>
            <p:nvPr/>
          </p:nvSpPr>
          <p:spPr bwMode="auto">
            <a:xfrm>
              <a:off x="11872534" y="10820736"/>
              <a:ext cx="1311909" cy="1307954"/>
            </a:xfrm>
            <a:prstGeom prst="rect">
              <a:avLst/>
            </a:prstGeom>
            <a:solidFill>
              <a:srgbClr val="C0504D">
                <a:lumMod val="40000"/>
                <a:lumOff val="60000"/>
              </a:srgbClr>
            </a:solidFill>
            <a:ln w="9525">
              <a:solidFill>
                <a:srgbClr val="C0504D"/>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Server</a:t>
              </a:r>
              <a:r>
                <a:rPr kumimoji="0" lang="en-US" sz="700" b="0" i="1" u="none" strike="noStrike" kern="0" cap="none" spc="0" normalizeH="0" baseline="0" noProof="0" dirty="0">
                  <a:ln>
                    <a:noFill/>
                  </a:ln>
                  <a:solidFill>
                    <a:srgbClr val="000000"/>
                  </a:solidFill>
                  <a:effectLst/>
                  <a:uLnTx/>
                  <a:uFillTx/>
                  <a:latin typeface="Calibri"/>
                  <a:ea typeface="Times New Roman" charset="0"/>
                  <a:cs typeface="Calibri"/>
                </a:rPr>
                <a:t>-</a:t>
              </a:r>
              <a:r>
                <a:rPr kumimoji="0" lang="en-US" sz="700" b="0" i="0" u="none" strike="noStrike" kern="0" cap="none" spc="0" normalizeH="0" baseline="0" noProof="0" dirty="0">
                  <a:ln>
                    <a:noFill/>
                  </a:ln>
                  <a:solidFill>
                    <a:srgbClr val="000000"/>
                  </a:solidFill>
                  <a:effectLst/>
                  <a:uLnTx/>
                  <a:uFillTx/>
                  <a:latin typeface="Calibri"/>
                  <a:ea typeface="Times New Roman" charset="0"/>
                  <a:cs typeface="Calibri"/>
                </a:rPr>
                <a:t>2</a:t>
              </a:r>
            </a:p>
          </p:txBody>
        </p:sp>
        <p:grpSp>
          <p:nvGrpSpPr>
            <p:cNvPr id="3146" name="Group 138"/>
            <p:cNvGrpSpPr>
              <a:grpSpLocks noChangeAspect="1"/>
            </p:cNvGrpSpPr>
            <p:nvPr/>
          </p:nvGrpSpPr>
          <p:grpSpPr bwMode="auto">
            <a:xfrm rot="5400000">
              <a:off x="13014085" y="11346038"/>
              <a:ext cx="366775" cy="275082"/>
              <a:chOff x="7315200" y="12192000"/>
              <a:chExt cx="609600" cy="457200"/>
            </a:xfrm>
          </p:grpSpPr>
          <p:sp>
            <p:nvSpPr>
              <p:cNvPr id="3150"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51"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nvGrpSpPr>
            <p:cNvPr id="3147" name="Group 138"/>
            <p:cNvGrpSpPr>
              <a:grpSpLocks noChangeAspect="1"/>
            </p:cNvGrpSpPr>
            <p:nvPr/>
          </p:nvGrpSpPr>
          <p:grpSpPr bwMode="auto">
            <a:xfrm rot="16200000" flipH="1">
              <a:off x="11688968" y="11337572"/>
              <a:ext cx="366775" cy="275082"/>
              <a:chOff x="7315200" y="12192000"/>
              <a:chExt cx="609600" cy="457200"/>
            </a:xfrm>
          </p:grpSpPr>
          <p:sp>
            <p:nvSpPr>
              <p:cNvPr id="3148"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953735"/>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49"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C0504D">
                    <a:lumMod val="75000"/>
                  </a:srgbClr>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grpSp>
      <p:cxnSp>
        <p:nvCxnSpPr>
          <p:cNvPr id="3064" name="AutoShape 97"/>
          <p:cNvCxnSpPr>
            <a:cxnSpLocks noChangeShapeType="1"/>
            <a:stCxn id="3101" idx="4"/>
            <a:endCxn id="3105" idx="0"/>
          </p:cNvCxnSpPr>
          <p:nvPr/>
        </p:nvCxnSpPr>
        <p:spPr bwMode="auto">
          <a:xfrm rot="16200000" flipH="1">
            <a:off x="4467229" y="3226269"/>
            <a:ext cx="208153" cy="4322"/>
          </a:xfrm>
          <a:prstGeom prst="straightConnector1">
            <a:avLst/>
          </a:prstGeom>
          <a:noFill/>
          <a:ln w="9525">
            <a:solidFill>
              <a:srgbClr val="8064A2">
                <a:lumMod val="75000"/>
              </a:srgbClr>
            </a:solidFill>
            <a:round/>
            <a:headEnd type="triangle" w="med" len="med"/>
            <a:tailEnd type="triangle" w="med" len="med"/>
          </a:ln>
        </p:spPr>
      </p:cxnSp>
      <p:grpSp>
        <p:nvGrpSpPr>
          <p:cNvPr id="205" name="Group 204"/>
          <p:cNvGrpSpPr/>
          <p:nvPr/>
        </p:nvGrpSpPr>
        <p:grpSpPr>
          <a:xfrm>
            <a:off x="3033777" y="3811331"/>
            <a:ext cx="472335" cy="1800688"/>
            <a:chOff x="3033777" y="3811331"/>
            <a:chExt cx="472335" cy="1800688"/>
          </a:xfrm>
        </p:grpSpPr>
        <p:cxnSp>
          <p:nvCxnSpPr>
            <p:cNvPr id="3065" name="AutoShape 97"/>
            <p:cNvCxnSpPr>
              <a:cxnSpLocks noChangeShapeType="1"/>
              <a:stCxn id="3208" idx="3"/>
            </p:cNvCxnSpPr>
            <p:nvPr/>
          </p:nvCxnSpPr>
          <p:spPr bwMode="auto">
            <a:xfrm rot="5400000" flipH="1" flipV="1">
              <a:off x="3269253" y="5375159"/>
              <a:ext cx="1384" cy="472335"/>
            </a:xfrm>
            <a:prstGeom prst="straightConnector1">
              <a:avLst/>
            </a:prstGeom>
            <a:noFill/>
            <a:ln w="9525">
              <a:solidFill>
                <a:srgbClr val="4F81BD">
                  <a:lumMod val="75000"/>
                </a:srgbClr>
              </a:solidFill>
              <a:round/>
              <a:headEnd type="triangle" w="med" len="med"/>
              <a:tailEnd type="triangle" w="med" len="med"/>
            </a:ln>
          </p:spPr>
        </p:cxnSp>
        <p:cxnSp>
          <p:nvCxnSpPr>
            <p:cNvPr id="3066" name="AutoShape 97"/>
            <p:cNvCxnSpPr>
              <a:cxnSpLocks noChangeShapeType="1"/>
              <a:stCxn id="3210" idx="3"/>
            </p:cNvCxnSpPr>
            <p:nvPr/>
          </p:nvCxnSpPr>
          <p:spPr bwMode="auto">
            <a:xfrm rot="16200000" flipH="1">
              <a:off x="3270521" y="4429647"/>
              <a:ext cx="2236" cy="468945"/>
            </a:xfrm>
            <a:prstGeom prst="straightConnector1">
              <a:avLst/>
            </a:prstGeom>
            <a:noFill/>
            <a:ln w="9525">
              <a:solidFill>
                <a:srgbClr val="4F81BD">
                  <a:lumMod val="75000"/>
                </a:srgbClr>
              </a:solidFill>
              <a:round/>
              <a:headEnd type="triangle" w="med" len="med"/>
              <a:tailEnd type="triangle" w="med" len="med"/>
            </a:ln>
          </p:spPr>
        </p:cxnSp>
        <p:cxnSp>
          <p:nvCxnSpPr>
            <p:cNvPr id="3067" name="AutoShape 97"/>
            <p:cNvCxnSpPr>
              <a:cxnSpLocks noChangeShapeType="1"/>
              <a:stCxn id="3212" idx="3"/>
            </p:cNvCxnSpPr>
            <p:nvPr/>
          </p:nvCxnSpPr>
          <p:spPr bwMode="auto">
            <a:xfrm rot="5400000" flipH="1" flipV="1">
              <a:off x="3269252" y="3575857"/>
              <a:ext cx="1385" cy="472334"/>
            </a:xfrm>
            <a:prstGeom prst="straightConnector1">
              <a:avLst/>
            </a:prstGeom>
            <a:noFill/>
            <a:ln w="9525">
              <a:solidFill>
                <a:srgbClr val="4F81BD">
                  <a:lumMod val="75000"/>
                </a:srgbClr>
              </a:solidFill>
              <a:round/>
              <a:headEnd type="triangle" w="med" len="med"/>
              <a:tailEnd type="triangle" w="med" len="med"/>
            </a:ln>
          </p:spPr>
        </p:cxnSp>
      </p:grpSp>
      <p:grpSp>
        <p:nvGrpSpPr>
          <p:cNvPr id="210" name="Group 209"/>
          <p:cNvGrpSpPr/>
          <p:nvPr/>
        </p:nvGrpSpPr>
        <p:grpSpPr>
          <a:xfrm>
            <a:off x="5640821" y="3811332"/>
            <a:ext cx="479113" cy="1802621"/>
            <a:chOff x="5640821" y="3811332"/>
            <a:chExt cx="479113" cy="1802621"/>
          </a:xfrm>
        </p:grpSpPr>
        <p:cxnSp>
          <p:nvCxnSpPr>
            <p:cNvPr id="3068" name="AutoShape 97"/>
            <p:cNvCxnSpPr>
              <a:cxnSpLocks noChangeShapeType="1"/>
              <a:stCxn id="3173" idx="3"/>
            </p:cNvCxnSpPr>
            <p:nvPr/>
          </p:nvCxnSpPr>
          <p:spPr bwMode="auto">
            <a:xfrm rot="5400000" flipH="1">
              <a:off x="5878718" y="3573435"/>
              <a:ext cx="3319" cy="479113"/>
            </a:xfrm>
            <a:prstGeom prst="straightConnector1">
              <a:avLst/>
            </a:prstGeom>
            <a:noFill/>
            <a:ln w="9525">
              <a:solidFill>
                <a:srgbClr val="C0504D">
                  <a:lumMod val="75000"/>
                </a:srgbClr>
              </a:solidFill>
              <a:round/>
              <a:headEnd type="triangle" w="med" len="med"/>
              <a:tailEnd type="triangle" w="med" len="med"/>
            </a:ln>
          </p:spPr>
        </p:cxnSp>
        <p:cxnSp>
          <p:nvCxnSpPr>
            <p:cNvPr id="3069" name="AutoShape 97"/>
            <p:cNvCxnSpPr>
              <a:cxnSpLocks noChangeShapeType="1"/>
              <a:stCxn id="3171" idx="3"/>
            </p:cNvCxnSpPr>
            <p:nvPr/>
          </p:nvCxnSpPr>
          <p:spPr bwMode="auto">
            <a:xfrm rot="5400000">
              <a:off x="5878532" y="4427225"/>
              <a:ext cx="301" cy="475724"/>
            </a:xfrm>
            <a:prstGeom prst="straightConnector1">
              <a:avLst/>
            </a:prstGeom>
            <a:noFill/>
            <a:ln w="9525">
              <a:solidFill>
                <a:srgbClr val="C0504D">
                  <a:lumMod val="75000"/>
                </a:srgbClr>
              </a:solidFill>
              <a:round/>
              <a:headEnd type="triangle" w="med" len="med"/>
              <a:tailEnd type="triangle" w="med" len="med"/>
            </a:ln>
          </p:spPr>
        </p:cxnSp>
        <p:cxnSp>
          <p:nvCxnSpPr>
            <p:cNvPr id="3070" name="AutoShape 97"/>
            <p:cNvCxnSpPr>
              <a:cxnSpLocks noChangeShapeType="1"/>
              <a:stCxn id="3169" idx="3"/>
            </p:cNvCxnSpPr>
            <p:nvPr/>
          </p:nvCxnSpPr>
          <p:spPr bwMode="auto">
            <a:xfrm rot="5400000" flipH="1">
              <a:off x="5878718" y="5372737"/>
              <a:ext cx="3319" cy="479113"/>
            </a:xfrm>
            <a:prstGeom prst="straightConnector1">
              <a:avLst/>
            </a:prstGeom>
            <a:noFill/>
            <a:ln w="9525">
              <a:solidFill>
                <a:srgbClr val="C0504D">
                  <a:lumMod val="75000"/>
                </a:srgbClr>
              </a:solidFill>
              <a:round/>
              <a:headEnd type="triangle" w="med" len="med"/>
              <a:tailEnd type="triangle" w="med" len="med"/>
            </a:ln>
          </p:spPr>
        </p:cxnSp>
      </p:grpSp>
      <p:cxnSp>
        <p:nvCxnSpPr>
          <p:cNvPr id="3134" name="AutoShape 97"/>
          <p:cNvCxnSpPr>
            <a:cxnSpLocks noChangeShapeType="1"/>
            <a:stCxn id="3138" idx="1"/>
            <a:endCxn id="3217" idx="3"/>
          </p:cNvCxnSpPr>
          <p:nvPr/>
        </p:nvCxnSpPr>
        <p:spPr bwMode="auto">
          <a:xfrm rot="16200000" flipV="1">
            <a:off x="5894751" y="1706880"/>
            <a:ext cx="1697591" cy="1166170"/>
          </a:xfrm>
          <a:prstGeom prst="bentConnector2">
            <a:avLst/>
          </a:prstGeom>
          <a:noFill/>
          <a:ln w="9525">
            <a:solidFill>
              <a:srgbClr val="4BACC6">
                <a:lumMod val="75000"/>
              </a:srgbClr>
            </a:solidFill>
            <a:prstDash val="lgDash"/>
            <a:round/>
            <a:headEnd type="triangle" w="med" len="med"/>
            <a:tailEnd type="triangle" w="med" len="med"/>
          </a:ln>
        </p:spPr>
      </p:cxnSp>
      <p:sp>
        <p:nvSpPr>
          <p:cNvPr id="3135" name="Text Box 57"/>
          <p:cNvSpPr txBox="1">
            <a:spLocks noChangeArrowheads="1"/>
          </p:cNvSpPr>
          <p:nvPr/>
        </p:nvSpPr>
        <p:spPr bwMode="auto">
          <a:xfrm>
            <a:off x="6677614" y="1524076"/>
            <a:ext cx="577508" cy="424395"/>
          </a:xfrm>
          <a:prstGeom prst="rect">
            <a:avLst/>
          </a:prstGeom>
          <a:noFill/>
          <a:ln w="9525">
            <a:noFill/>
            <a:miter lim="800000"/>
            <a:headEnd/>
            <a:tailEnd/>
          </a:ln>
        </p:spPr>
        <p:txBody>
          <a:bodyPr wrap="none" anchor="t">
            <a:prstTxWarp prst="textNoShape">
              <a:avLst/>
            </a:prstTxWarp>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Unmodeled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Robot-World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p:txBody>
      </p:sp>
      <p:cxnSp>
        <p:nvCxnSpPr>
          <p:cNvPr id="3132" name="AutoShape 97"/>
          <p:cNvCxnSpPr>
            <a:cxnSpLocks noChangeShapeType="1"/>
            <a:stCxn id="3179" idx="3"/>
            <a:endCxn id="3217" idx="1"/>
          </p:cNvCxnSpPr>
          <p:nvPr/>
        </p:nvCxnSpPr>
        <p:spPr bwMode="auto">
          <a:xfrm rot="5400000" flipH="1" flipV="1">
            <a:off x="1556574" y="1705811"/>
            <a:ext cx="1695733" cy="1166450"/>
          </a:xfrm>
          <a:prstGeom prst="bentConnector2">
            <a:avLst/>
          </a:prstGeom>
          <a:noFill/>
          <a:ln w="9525">
            <a:solidFill>
              <a:srgbClr val="4BACC6">
                <a:lumMod val="75000"/>
              </a:srgbClr>
            </a:solidFill>
            <a:prstDash val="lgDash"/>
            <a:round/>
            <a:headEnd type="triangle" w="med" len="med"/>
            <a:tailEnd type="triangle" w="med" len="med"/>
          </a:ln>
        </p:spPr>
      </p:cxnSp>
      <p:sp>
        <p:nvSpPr>
          <p:cNvPr id="3133" name="Text Box 57"/>
          <p:cNvSpPr txBox="1">
            <a:spLocks noChangeArrowheads="1"/>
          </p:cNvSpPr>
          <p:nvPr/>
        </p:nvSpPr>
        <p:spPr bwMode="auto">
          <a:xfrm>
            <a:off x="1889832" y="1524081"/>
            <a:ext cx="577508" cy="423760"/>
          </a:xfrm>
          <a:prstGeom prst="rect">
            <a:avLst/>
          </a:prstGeom>
          <a:noFill/>
          <a:ln w="9525">
            <a:noFill/>
            <a:miter lim="800000"/>
            <a:headEnd/>
            <a:tailEnd/>
          </a:ln>
        </p:spPr>
        <p:txBody>
          <a:bodyPr wrap="none" anchor="t">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Unmodeled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User-World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Activity</a:t>
            </a:r>
          </a:p>
        </p:txBody>
      </p:sp>
      <p:grpSp>
        <p:nvGrpSpPr>
          <p:cNvPr id="209" name="Group 208"/>
          <p:cNvGrpSpPr/>
          <p:nvPr/>
        </p:nvGrpSpPr>
        <p:grpSpPr>
          <a:xfrm>
            <a:off x="6205665" y="3811906"/>
            <a:ext cx="265323" cy="1802047"/>
            <a:chOff x="6205665" y="3811906"/>
            <a:chExt cx="265323" cy="1802047"/>
          </a:xfrm>
        </p:grpSpPr>
        <p:cxnSp>
          <p:nvCxnSpPr>
            <p:cNvPr id="3073" name="AutoShape 97"/>
            <p:cNvCxnSpPr>
              <a:cxnSpLocks noChangeShapeType="1"/>
              <a:stCxn id="3162" idx="3"/>
              <a:endCxn id="3174" idx="3"/>
            </p:cNvCxnSpPr>
            <p:nvPr/>
          </p:nvCxnSpPr>
          <p:spPr bwMode="auto">
            <a:xfrm rot="5400000">
              <a:off x="6338649" y="3682312"/>
              <a:ext cx="2745" cy="261933"/>
            </a:xfrm>
            <a:prstGeom prst="straightConnector1">
              <a:avLst/>
            </a:prstGeom>
            <a:noFill/>
            <a:ln w="9525">
              <a:solidFill>
                <a:srgbClr val="C0504D">
                  <a:lumMod val="75000"/>
                </a:srgbClr>
              </a:solidFill>
              <a:round/>
              <a:headEnd type="triangle" w="med" len="med"/>
              <a:tailEnd type="triangle" w="med" len="med"/>
            </a:ln>
          </p:spPr>
        </p:cxnSp>
        <p:cxnSp>
          <p:nvCxnSpPr>
            <p:cNvPr id="3074" name="AutoShape 97"/>
            <p:cNvCxnSpPr>
              <a:cxnSpLocks noChangeShapeType="1"/>
              <a:stCxn id="3148" idx="3"/>
              <a:endCxn id="3172" idx="3"/>
            </p:cNvCxnSpPr>
            <p:nvPr/>
          </p:nvCxnSpPr>
          <p:spPr bwMode="auto">
            <a:xfrm rot="5400000">
              <a:off x="6335776" y="4529726"/>
              <a:ext cx="5100" cy="265321"/>
            </a:xfrm>
            <a:prstGeom prst="straightConnector1">
              <a:avLst/>
            </a:prstGeom>
            <a:noFill/>
            <a:ln w="9525">
              <a:solidFill>
                <a:srgbClr val="C0504D">
                  <a:lumMod val="75000"/>
                </a:srgbClr>
              </a:solidFill>
              <a:round/>
              <a:headEnd type="triangle" w="med" len="med"/>
              <a:tailEnd type="triangle" w="med" len="med"/>
            </a:ln>
          </p:spPr>
        </p:cxnSp>
        <p:cxnSp>
          <p:nvCxnSpPr>
            <p:cNvPr id="3075" name="AutoShape 97"/>
            <p:cNvCxnSpPr>
              <a:cxnSpLocks noChangeShapeType="1"/>
              <a:stCxn id="3155" idx="3"/>
              <a:endCxn id="3170" idx="3"/>
            </p:cNvCxnSpPr>
            <p:nvPr/>
          </p:nvCxnSpPr>
          <p:spPr bwMode="auto">
            <a:xfrm rot="5400000">
              <a:off x="6337355" y="5483709"/>
              <a:ext cx="1944" cy="258544"/>
            </a:xfrm>
            <a:prstGeom prst="straightConnector1">
              <a:avLst/>
            </a:prstGeom>
            <a:noFill/>
            <a:ln w="9525">
              <a:solidFill>
                <a:srgbClr val="C0504D">
                  <a:lumMod val="75000"/>
                </a:srgbClr>
              </a:solidFill>
              <a:round/>
              <a:headEnd type="triangle" w="med" len="med"/>
              <a:tailEnd type="triangle" w="med" len="med"/>
            </a:ln>
          </p:spPr>
        </p:cxnSp>
      </p:grpSp>
      <p:grpSp>
        <p:nvGrpSpPr>
          <p:cNvPr id="208" name="Group 207"/>
          <p:cNvGrpSpPr/>
          <p:nvPr/>
        </p:nvGrpSpPr>
        <p:grpSpPr>
          <a:xfrm>
            <a:off x="6986029" y="3811331"/>
            <a:ext cx="271072" cy="1803421"/>
            <a:chOff x="6986029" y="3811331"/>
            <a:chExt cx="271072" cy="1803421"/>
          </a:xfrm>
        </p:grpSpPr>
        <p:cxnSp>
          <p:nvCxnSpPr>
            <p:cNvPr id="3076" name="AutoShape 97"/>
            <p:cNvCxnSpPr>
              <a:cxnSpLocks noChangeShapeType="1"/>
              <a:endCxn id="3164" idx="3"/>
            </p:cNvCxnSpPr>
            <p:nvPr/>
          </p:nvCxnSpPr>
          <p:spPr bwMode="auto">
            <a:xfrm rot="10800000" flipV="1">
              <a:off x="6989417" y="3811331"/>
              <a:ext cx="267684" cy="3317"/>
            </a:xfrm>
            <a:prstGeom prst="straightConnector1">
              <a:avLst/>
            </a:prstGeom>
            <a:noFill/>
            <a:ln w="9525">
              <a:solidFill>
                <a:srgbClr val="C0504D">
                  <a:lumMod val="75000"/>
                </a:srgbClr>
              </a:solidFill>
              <a:round/>
              <a:headEnd type="triangle" w="med" len="med"/>
              <a:tailEnd type="triangle" w="med" len="med"/>
            </a:ln>
          </p:spPr>
        </p:cxnSp>
        <p:cxnSp>
          <p:nvCxnSpPr>
            <p:cNvPr id="3077" name="AutoShape 97"/>
            <p:cNvCxnSpPr>
              <a:cxnSpLocks noChangeShapeType="1"/>
              <a:endCxn id="3150" idx="3"/>
            </p:cNvCxnSpPr>
            <p:nvPr/>
          </p:nvCxnSpPr>
          <p:spPr bwMode="auto">
            <a:xfrm rot="10800000">
              <a:off x="6989416" y="4662579"/>
              <a:ext cx="267685" cy="2658"/>
            </a:xfrm>
            <a:prstGeom prst="straightConnector1">
              <a:avLst/>
            </a:prstGeom>
            <a:noFill/>
            <a:ln w="9525">
              <a:solidFill>
                <a:srgbClr val="C0504D">
                  <a:lumMod val="75000"/>
                </a:srgbClr>
              </a:solidFill>
              <a:round/>
              <a:headEnd type="triangle" w="med" len="med"/>
              <a:tailEnd type="triangle" w="med" len="med"/>
            </a:ln>
          </p:spPr>
        </p:cxnSp>
        <p:cxnSp>
          <p:nvCxnSpPr>
            <p:cNvPr id="3078" name="AutoShape 97"/>
            <p:cNvCxnSpPr>
              <a:cxnSpLocks noChangeShapeType="1"/>
              <a:endCxn id="3157" idx="3"/>
            </p:cNvCxnSpPr>
            <p:nvPr/>
          </p:nvCxnSpPr>
          <p:spPr bwMode="auto">
            <a:xfrm rot="10800000" flipV="1">
              <a:off x="6986029" y="5610633"/>
              <a:ext cx="271072" cy="4119"/>
            </a:xfrm>
            <a:prstGeom prst="straightConnector1">
              <a:avLst/>
            </a:prstGeom>
            <a:noFill/>
            <a:ln w="9525">
              <a:solidFill>
                <a:srgbClr val="C0504D">
                  <a:lumMod val="75000"/>
                </a:srgbClr>
              </a:solidFill>
              <a:round/>
              <a:headEnd type="triangle" w="med" len="med"/>
              <a:tailEnd type="triangle" w="med" len="med"/>
            </a:ln>
          </p:spPr>
        </p:cxnSp>
      </p:grpSp>
      <p:grpSp>
        <p:nvGrpSpPr>
          <p:cNvPr id="200" name="Group 199"/>
          <p:cNvGrpSpPr/>
          <p:nvPr/>
        </p:nvGrpSpPr>
        <p:grpSpPr>
          <a:xfrm>
            <a:off x="3671534" y="1507141"/>
            <a:ext cx="1805089" cy="265487"/>
            <a:chOff x="3671534" y="1507141"/>
            <a:chExt cx="1805089" cy="265487"/>
          </a:xfrm>
        </p:grpSpPr>
        <p:cxnSp>
          <p:nvCxnSpPr>
            <p:cNvPr id="3079" name="AutoShape 97"/>
            <p:cNvCxnSpPr>
              <a:cxnSpLocks noChangeShapeType="1"/>
              <a:endCxn id="3250" idx="3"/>
            </p:cNvCxnSpPr>
            <p:nvPr/>
          </p:nvCxnSpPr>
          <p:spPr bwMode="auto">
            <a:xfrm rot="5400000">
              <a:off x="3542199" y="1636476"/>
              <a:ext cx="263281" cy="4612"/>
            </a:xfrm>
            <a:prstGeom prst="straightConnector1">
              <a:avLst/>
            </a:prstGeom>
            <a:noFill/>
            <a:ln w="9525">
              <a:solidFill>
                <a:srgbClr val="9BBB59">
                  <a:lumMod val="75000"/>
                </a:srgbClr>
              </a:solidFill>
              <a:round/>
              <a:headEnd/>
              <a:tailEnd type="triangle" w="med" len="med"/>
            </a:ln>
          </p:spPr>
        </p:cxnSp>
        <p:cxnSp>
          <p:nvCxnSpPr>
            <p:cNvPr id="3080" name="AutoShape 97"/>
            <p:cNvCxnSpPr>
              <a:cxnSpLocks noChangeShapeType="1"/>
              <a:endCxn id="3243" idx="3"/>
            </p:cNvCxnSpPr>
            <p:nvPr/>
          </p:nvCxnSpPr>
          <p:spPr bwMode="auto">
            <a:xfrm rot="5400000">
              <a:off x="4391306" y="1637864"/>
              <a:ext cx="259892" cy="5224"/>
            </a:xfrm>
            <a:prstGeom prst="straightConnector1">
              <a:avLst/>
            </a:prstGeom>
            <a:noFill/>
            <a:ln w="9525">
              <a:solidFill>
                <a:srgbClr val="9BBB59">
                  <a:lumMod val="75000"/>
                </a:srgbClr>
              </a:solidFill>
              <a:round/>
              <a:headEnd/>
              <a:tailEnd type="triangle" w="med" len="med"/>
            </a:ln>
          </p:spPr>
        </p:cxnSp>
        <p:cxnSp>
          <p:nvCxnSpPr>
            <p:cNvPr id="3081" name="AutoShape 97"/>
            <p:cNvCxnSpPr>
              <a:cxnSpLocks noChangeShapeType="1"/>
              <a:endCxn id="3236" idx="3"/>
            </p:cNvCxnSpPr>
            <p:nvPr/>
          </p:nvCxnSpPr>
          <p:spPr bwMode="auto">
            <a:xfrm rot="5400000">
              <a:off x="5344351" y="1640355"/>
              <a:ext cx="258710" cy="5835"/>
            </a:xfrm>
            <a:prstGeom prst="straightConnector1">
              <a:avLst/>
            </a:prstGeom>
            <a:noFill/>
            <a:ln w="9525">
              <a:solidFill>
                <a:srgbClr val="9BBB59">
                  <a:lumMod val="75000"/>
                </a:srgbClr>
              </a:solidFill>
              <a:round/>
              <a:headEnd/>
              <a:tailEnd type="triangle" w="med" len="med"/>
            </a:ln>
          </p:spPr>
        </p:cxnSp>
      </p:grpSp>
      <p:grpSp>
        <p:nvGrpSpPr>
          <p:cNvPr id="201" name="Group 200"/>
          <p:cNvGrpSpPr/>
          <p:nvPr/>
        </p:nvGrpSpPr>
        <p:grpSpPr>
          <a:xfrm>
            <a:off x="3670566" y="2284294"/>
            <a:ext cx="1801136" cy="263122"/>
            <a:chOff x="3670566" y="2284294"/>
            <a:chExt cx="1801136" cy="263122"/>
          </a:xfrm>
        </p:grpSpPr>
        <p:cxnSp>
          <p:nvCxnSpPr>
            <p:cNvPr id="3082" name="AutoShape 97"/>
            <p:cNvCxnSpPr>
              <a:cxnSpLocks noChangeShapeType="1"/>
              <a:stCxn id="3252" idx="3"/>
              <a:endCxn id="3228" idx="3"/>
            </p:cNvCxnSpPr>
            <p:nvPr/>
          </p:nvCxnSpPr>
          <p:spPr bwMode="auto">
            <a:xfrm flipH="1">
              <a:off x="3670566" y="2284294"/>
              <a:ext cx="1881" cy="259733"/>
            </a:xfrm>
            <a:prstGeom prst="straightConnector1">
              <a:avLst/>
            </a:prstGeom>
            <a:noFill/>
            <a:ln w="9525">
              <a:solidFill>
                <a:srgbClr val="9BBB59">
                  <a:lumMod val="75000"/>
                </a:srgbClr>
              </a:solidFill>
              <a:round/>
              <a:headEnd type="triangle" w="med" len="med"/>
              <a:tailEnd type="triangle" w="med" len="med"/>
            </a:ln>
          </p:spPr>
        </p:cxnSp>
        <p:cxnSp>
          <p:nvCxnSpPr>
            <p:cNvPr id="3083" name="AutoShape 97"/>
            <p:cNvCxnSpPr>
              <a:cxnSpLocks noChangeShapeType="1"/>
              <a:stCxn id="3245" idx="3"/>
              <a:endCxn id="3226" idx="3"/>
            </p:cNvCxnSpPr>
            <p:nvPr/>
          </p:nvCxnSpPr>
          <p:spPr bwMode="auto">
            <a:xfrm>
              <a:off x="4519555" y="2284294"/>
              <a:ext cx="1275" cy="263122"/>
            </a:xfrm>
            <a:prstGeom prst="straightConnector1">
              <a:avLst/>
            </a:prstGeom>
            <a:noFill/>
            <a:ln w="9525">
              <a:solidFill>
                <a:srgbClr val="9BBB59">
                  <a:lumMod val="75000"/>
                </a:srgbClr>
              </a:solidFill>
              <a:round/>
              <a:headEnd type="triangle" w="med" len="med"/>
              <a:tailEnd type="triangle" w="med" len="med"/>
            </a:ln>
          </p:spPr>
        </p:cxnSp>
        <p:cxnSp>
          <p:nvCxnSpPr>
            <p:cNvPr id="3084" name="AutoShape 97"/>
            <p:cNvCxnSpPr>
              <a:cxnSpLocks noChangeShapeType="1"/>
              <a:stCxn id="3238" idx="3"/>
              <a:endCxn id="3224" idx="3"/>
            </p:cNvCxnSpPr>
            <p:nvPr/>
          </p:nvCxnSpPr>
          <p:spPr bwMode="auto">
            <a:xfrm flipH="1">
              <a:off x="5469821" y="2286499"/>
              <a:ext cx="1881" cy="257527"/>
            </a:xfrm>
            <a:prstGeom prst="straightConnector1">
              <a:avLst/>
            </a:prstGeom>
            <a:noFill/>
            <a:ln w="9525">
              <a:solidFill>
                <a:srgbClr val="9BBB59">
                  <a:lumMod val="75000"/>
                </a:srgbClr>
              </a:solidFill>
              <a:round/>
              <a:headEnd type="triangle" w="med" len="med"/>
              <a:tailEnd type="triangle" w="med" len="med"/>
            </a:ln>
          </p:spPr>
        </p:cxnSp>
      </p:grpSp>
      <p:grpSp>
        <p:nvGrpSpPr>
          <p:cNvPr id="203" name="Group 202"/>
          <p:cNvGrpSpPr/>
          <p:nvPr/>
        </p:nvGrpSpPr>
        <p:grpSpPr>
          <a:xfrm>
            <a:off x="1889831" y="3811331"/>
            <a:ext cx="277854" cy="1801486"/>
            <a:chOff x="1889831" y="3811331"/>
            <a:chExt cx="277854" cy="1801486"/>
          </a:xfrm>
        </p:grpSpPr>
        <p:cxnSp>
          <p:nvCxnSpPr>
            <p:cNvPr id="3085" name="AutoShape 97"/>
            <p:cNvCxnSpPr>
              <a:cxnSpLocks noChangeShapeType="1"/>
              <a:endCxn id="3203" idx="3"/>
            </p:cNvCxnSpPr>
            <p:nvPr/>
          </p:nvCxnSpPr>
          <p:spPr bwMode="auto">
            <a:xfrm>
              <a:off x="1889831" y="3811331"/>
              <a:ext cx="274463" cy="1383"/>
            </a:xfrm>
            <a:prstGeom prst="straightConnector1">
              <a:avLst/>
            </a:prstGeom>
            <a:noFill/>
            <a:ln w="9525">
              <a:solidFill>
                <a:srgbClr val="4F81BD">
                  <a:lumMod val="75000"/>
                </a:srgbClr>
              </a:solidFill>
              <a:round/>
              <a:headEnd/>
              <a:tailEnd type="triangle" w="med" len="med"/>
            </a:ln>
          </p:spPr>
        </p:cxnSp>
        <p:cxnSp>
          <p:nvCxnSpPr>
            <p:cNvPr id="3086" name="AutoShape 97"/>
            <p:cNvCxnSpPr>
              <a:cxnSpLocks noChangeShapeType="1"/>
              <a:endCxn id="3189" idx="3"/>
            </p:cNvCxnSpPr>
            <p:nvPr/>
          </p:nvCxnSpPr>
          <p:spPr bwMode="auto">
            <a:xfrm flipV="1">
              <a:off x="1889831" y="4660644"/>
              <a:ext cx="274466" cy="4593"/>
            </a:xfrm>
            <a:prstGeom prst="straightConnector1">
              <a:avLst/>
            </a:prstGeom>
            <a:noFill/>
            <a:ln w="9525">
              <a:solidFill>
                <a:srgbClr val="4F81BD">
                  <a:lumMod val="75000"/>
                </a:srgbClr>
              </a:solidFill>
              <a:round/>
              <a:headEnd/>
              <a:tailEnd type="triangle" w="med" len="med"/>
            </a:ln>
          </p:spPr>
        </p:cxnSp>
        <p:cxnSp>
          <p:nvCxnSpPr>
            <p:cNvPr id="3087" name="AutoShape 97"/>
            <p:cNvCxnSpPr>
              <a:cxnSpLocks noChangeShapeType="1"/>
              <a:endCxn id="3196" idx="3"/>
            </p:cNvCxnSpPr>
            <p:nvPr/>
          </p:nvCxnSpPr>
          <p:spPr bwMode="auto">
            <a:xfrm>
              <a:off x="1889831" y="5610633"/>
              <a:ext cx="277854" cy="2184"/>
            </a:xfrm>
            <a:prstGeom prst="straightConnector1">
              <a:avLst/>
            </a:prstGeom>
            <a:noFill/>
            <a:ln w="9525">
              <a:solidFill>
                <a:srgbClr val="4F81BD">
                  <a:lumMod val="75000"/>
                </a:srgbClr>
              </a:solidFill>
              <a:round/>
              <a:headEnd/>
              <a:tailEnd type="triangle" w="med" len="med"/>
            </a:ln>
          </p:spPr>
        </p:cxnSp>
      </p:grpSp>
      <p:grpSp>
        <p:nvGrpSpPr>
          <p:cNvPr id="204" name="Group 203"/>
          <p:cNvGrpSpPr/>
          <p:nvPr/>
        </p:nvGrpSpPr>
        <p:grpSpPr>
          <a:xfrm>
            <a:off x="2682723" y="3809972"/>
            <a:ext cx="265322" cy="1802045"/>
            <a:chOff x="2682723" y="3809972"/>
            <a:chExt cx="265322" cy="1802045"/>
          </a:xfrm>
        </p:grpSpPr>
        <p:cxnSp>
          <p:nvCxnSpPr>
            <p:cNvPr id="3088" name="AutoShape 97"/>
            <p:cNvCxnSpPr>
              <a:cxnSpLocks noChangeShapeType="1"/>
              <a:stCxn id="3201" idx="3"/>
              <a:endCxn id="3213" idx="3"/>
            </p:cNvCxnSpPr>
            <p:nvPr/>
          </p:nvCxnSpPr>
          <p:spPr bwMode="auto">
            <a:xfrm rot="16200000" flipH="1">
              <a:off x="2812318" y="3680377"/>
              <a:ext cx="2744" cy="261934"/>
            </a:xfrm>
            <a:prstGeom prst="straightConnector1">
              <a:avLst/>
            </a:prstGeom>
            <a:noFill/>
            <a:ln w="9525">
              <a:solidFill>
                <a:srgbClr val="4F81BD">
                  <a:lumMod val="75000"/>
                </a:srgbClr>
              </a:solidFill>
              <a:round/>
              <a:headEnd type="triangle" w="med" len="med"/>
              <a:tailEnd type="triangle" w="med" len="med"/>
            </a:ln>
          </p:spPr>
        </p:cxnSp>
        <p:cxnSp>
          <p:nvCxnSpPr>
            <p:cNvPr id="3089" name="AutoShape 97"/>
            <p:cNvCxnSpPr>
              <a:cxnSpLocks noChangeShapeType="1"/>
              <a:stCxn id="3187" idx="3"/>
              <a:endCxn id="3211" idx="3"/>
            </p:cNvCxnSpPr>
            <p:nvPr/>
          </p:nvCxnSpPr>
          <p:spPr bwMode="auto">
            <a:xfrm rot="16200000" flipH="1">
              <a:off x="2812836" y="4527792"/>
              <a:ext cx="5100" cy="265319"/>
            </a:xfrm>
            <a:prstGeom prst="straightConnector1">
              <a:avLst/>
            </a:prstGeom>
            <a:noFill/>
            <a:ln w="9525">
              <a:solidFill>
                <a:srgbClr val="4F81BD">
                  <a:lumMod val="75000"/>
                </a:srgbClr>
              </a:solidFill>
              <a:round/>
              <a:headEnd type="triangle" w="med" len="med"/>
              <a:tailEnd type="triangle" w="med" len="med"/>
            </a:ln>
          </p:spPr>
        </p:cxnSp>
        <p:cxnSp>
          <p:nvCxnSpPr>
            <p:cNvPr id="3090" name="AutoShape 97"/>
            <p:cNvCxnSpPr>
              <a:cxnSpLocks noChangeShapeType="1"/>
              <a:stCxn id="3194" idx="3"/>
              <a:endCxn id="3209" idx="3"/>
            </p:cNvCxnSpPr>
            <p:nvPr/>
          </p:nvCxnSpPr>
          <p:spPr bwMode="auto">
            <a:xfrm rot="16200000" flipH="1">
              <a:off x="2814414" y="5481775"/>
              <a:ext cx="1943" cy="258542"/>
            </a:xfrm>
            <a:prstGeom prst="straightConnector1">
              <a:avLst/>
            </a:prstGeom>
            <a:noFill/>
            <a:ln w="9525">
              <a:solidFill>
                <a:srgbClr val="4F81BD">
                  <a:lumMod val="75000"/>
                </a:srgbClr>
              </a:solidFill>
              <a:round/>
              <a:headEnd type="triangle" w="med" len="med"/>
              <a:tailEnd type="triangle" w="med" len="med"/>
            </a:ln>
          </p:spPr>
        </p:cxnSp>
      </p:grpSp>
      <p:sp>
        <p:nvSpPr>
          <p:cNvPr id="3105" name="Rectangle 55"/>
          <p:cNvSpPr>
            <a:spLocks noChangeArrowheads="1"/>
          </p:cNvSpPr>
          <p:nvPr/>
        </p:nvSpPr>
        <p:spPr bwMode="auto">
          <a:xfrm>
            <a:off x="3506111" y="3332507"/>
            <a:ext cx="2134709" cy="2763493"/>
          </a:xfrm>
          <a:prstGeom prst="rect">
            <a:avLst/>
          </a:prstGeom>
          <a:solidFill>
            <a:srgbClr val="B3A2C7"/>
          </a:solidFill>
          <a:ln w="9525">
            <a:solidFill>
              <a:srgbClr val="8064A2"/>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u="none" strike="noStrike" kern="0" spc="0" normalizeH="0" baseline="0" noProof="0" dirty="0" smtClean="0">
              <a:ln>
                <a:noFill/>
              </a:ln>
              <a:solidFill>
                <a:sysClr val="windowText" lastClr="000000"/>
              </a:solidFill>
              <a:effectLst/>
              <a:uLnTx/>
              <a:uFillTx/>
              <a:latin typeface="Calibri"/>
              <a:cs typeface="Calibri"/>
            </a:endParaRPr>
          </a:p>
        </p:txBody>
      </p:sp>
      <p:sp>
        <p:nvSpPr>
          <p:cNvPr id="3107" name="Text Box 70"/>
          <p:cNvSpPr txBox="1">
            <a:spLocks noChangeArrowheads="1"/>
          </p:cNvSpPr>
          <p:nvPr/>
        </p:nvSpPr>
        <p:spPr bwMode="auto">
          <a:xfrm>
            <a:off x="4478590" y="4984750"/>
            <a:ext cx="182975" cy="304966"/>
          </a:xfrm>
          <a:prstGeom prst="rect">
            <a:avLst/>
          </a:prstGeom>
          <a:noFill/>
          <a:ln w="9525">
            <a:noFill/>
            <a:miter lim="800000"/>
            <a:headEnd/>
            <a:tailEnd/>
          </a:ln>
        </p:spPr>
        <p:txBody>
          <a:bodyPr vert="wordArtVert"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1" i="0" u="none" strike="noStrike" kern="0" cap="none" spc="0" normalizeH="0" baseline="0" noProof="0" dirty="0">
                <a:ln>
                  <a:noFill/>
                </a:ln>
                <a:solidFill>
                  <a:srgbClr val="000000"/>
                </a:solidFill>
                <a:effectLst/>
                <a:uLnTx/>
                <a:uFillTx/>
                <a:latin typeface="Calibri"/>
                <a:ea typeface="Times New Roman" charset="0"/>
                <a:cs typeface="Calibri"/>
              </a:rPr>
              <a:t>. . .</a:t>
            </a:r>
          </a:p>
        </p:txBody>
      </p:sp>
      <p:sp>
        <p:nvSpPr>
          <p:cNvPr id="3125" name="Text Box 70"/>
          <p:cNvSpPr txBox="1">
            <a:spLocks noChangeArrowheads="1"/>
          </p:cNvSpPr>
          <p:nvPr/>
        </p:nvSpPr>
        <p:spPr bwMode="auto">
          <a:xfrm>
            <a:off x="3597575" y="3421407"/>
            <a:ext cx="1951708" cy="776130"/>
          </a:xfrm>
          <a:prstGeom prst="rect">
            <a:avLst/>
          </a:prstGeom>
          <a:solidFill>
            <a:srgbClr val="8064A2">
              <a:lumMod val="20000"/>
              <a:lumOff val="80000"/>
            </a:srgbClr>
          </a:solidFill>
          <a:ln w="9525">
            <a:solidFill>
              <a:srgbClr val="8064A2"/>
            </a:solidFill>
            <a:miter lim="800000"/>
            <a:headEnd/>
            <a:tailEnd/>
          </a:ln>
        </p:spPr>
        <p:txBody>
          <a:bodyPr wrap="none"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Task-Oriented Controller</a:t>
            </a:r>
            <a:r>
              <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rPr>
              <a:t>-1</a:t>
            </a:r>
          </a:p>
        </p:txBody>
      </p:sp>
      <p:sp>
        <p:nvSpPr>
          <p:cNvPr id="3129" name="Oval 59"/>
          <p:cNvSpPr>
            <a:spLocks noChangeArrowheads="1"/>
          </p:cNvSpPr>
          <p:nvPr/>
        </p:nvSpPr>
        <p:spPr bwMode="auto">
          <a:xfrm>
            <a:off x="4750983" y="3606988"/>
            <a:ext cx="743961" cy="304955"/>
          </a:xfrm>
          <a:prstGeom prst="ellipse">
            <a:avLst/>
          </a:prstGeom>
          <a:solidFill>
            <a:srgbClr val="C0504D">
              <a:lumMod val="20000"/>
              <a:lumOff val="80000"/>
            </a:srgbClr>
          </a:solidFill>
          <a:ln w="9525">
            <a:solidFill>
              <a:srgbClr val="C0504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a:ln>
                  <a:noFill/>
                </a:ln>
                <a:solidFill>
                  <a:srgbClr val="000000"/>
                </a:solidFill>
                <a:effectLst/>
                <a:uLnTx/>
                <a:uFillTx/>
                <a:latin typeface="Calibri"/>
                <a:cs typeface="Calibri"/>
              </a:rPr>
              <a:t>-1</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sp>
        <p:nvSpPr>
          <p:cNvPr id="3130" name="Oval 59"/>
          <p:cNvSpPr>
            <a:spLocks noChangeArrowheads="1"/>
          </p:cNvSpPr>
          <p:nvPr/>
        </p:nvSpPr>
        <p:spPr bwMode="auto">
          <a:xfrm>
            <a:off x="3657595" y="3606988"/>
            <a:ext cx="743961" cy="304955"/>
          </a:xfrm>
          <a:prstGeom prst="ellipse">
            <a:avLst/>
          </a:prstGeom>
          <a:solidFill>
            <a:srgbClr val="4F81BD">
              <a:lumMod val="20000"/>
              <a:lumOff val="80000"/>
            </a:srgbClr>
          </a:solidFill>
          <a:ln w="9525">
            <a:solidFill>
              <a:srgbClr val="4F81B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a:ln>
                  <a:noFill/>
                </a:ln>
                <a:solidFill>
                  <a:srgbClr val="000000"/>
                </a:solidFill>
                <a:effectLst/>
                <a:uLnTx/>
                <a:uFillTx/>
                <a:latin typeface="Calibri"/>
                <a:cs typeface="Calibri"/>
              </a:rPr>
              <a:t>-1</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cxnSp>
        <p:nvCxnSpPr>
          <p:cNvPr id="3131" name="AutoShape 97"/>
          <p:cNvCxnSpPr>
            <a:cxnSpLocks noChangeShapeType="1"/>
            <a:stCxn id="3129" idx="2"/>
            <a:endCxn id="3130" idx="6"/>
          </p:cNvCxnSpPr>
          <p:nvPr/>
        </p:nvCxnSpPr>
        <p:spPr bwMode="auto">
          <a:xfrm rot="10800000">
            <a:off x="4401288" y="3759564"/>
            <a:ext cx="350039" cy="636"/>
          </a:xfrm>
          <a:prstGeom prst="straightConnector1">
            <a:avLst/>
          </a:prstGeom>
          <a:noFill/>
          <a:ln w="9525">
            <a:solidFill>
              <a:srgbClr val="8064A2">
                <a:lumMod val="75000"/>
              </a:srgbClr>
            </a:solidFill>
            <a:round/>
            <a:headEnd type="triangle" w="med" len="med"/>
            <a:tailEnd type="triangle" w="med" len="med"/>
          </a:ln>
        </p:spPr>
      </p:cxnSp>
      <p:sp>
        <p:nvSpPr>
          <p:cNvPr id="3127" name="Text Box 57"/>
          <p:cNvSpPr txBox="1">
            <a:spLocks noChangeArrowheads="1"/>
          </p:cNvSpPr>
          <p:nvPr/>
        </p:nvSpPr>
        <p:spPr bwMode="auto">
          <a:xfrm flipH="1">
            <a:off x="3657597" y="3975288"/>
            <a:ext cx="685802" cy="155006"/>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Task Metadata</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-1</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28" name="Text Box 57"/>
          <p:cNvSpPr txBox="1">
            <a:spLocks noChangeArrowheads="1"/>
          </p:cNvSpPr>
          <p:nvPr/>
        </p:nvSpPr>
        <p:spPr bwMode="auto">
          <a:xfrm flipH="1">
            <a:off x="4419600" y="3975288"/>
            <a:ext cx="1066800" cy="155006"/>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Conversational Feedback</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-1</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18" name="Text Box 70"/>
          <p:cNvSpPr txBox="1">
            <a:spLocks noChangeArrowheads="1"/>
          </p:cNvSpPr>
          <p:nvPr/>
        </p:nvSpPr>
        <p:spPr bwMode="auto">
          <a:xfrm>
            <a:off x="3594100" y="4283577"/>
            <a:ext cx="1951708" cy="776130"/>
          </a:xfrm>
          <a:prstGeom prst="rect">
            <a:avLst/>
          </a:prstGeom>
          <a:solidFill>
            <a:srgbClr val="8064A2">
              <a:lumMod val="20000"/>
              <a:lumOff val="80000"/>
            </a:srgbClr>
          </a:solidFill>
          <a:ln w="9525">
            <a:solidFill>
              <a:srgbClr val="8064A2"/>
            </a:solidFill>
            <a:miter lim="800000"/>
            <a:headEnd/>
            <a:tailEnd/>
          </a:ln>
        </p:spPr>
        <p:txBody>
          <a:bodyPr wrap="none"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Task-Oriented Controller</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-2</a:t>
            </a:r>
            <a:endParaRPr kumimoji="0" lang="en-US" sz="700" b="0" i="0" u="none" strike="noStrike" kern="0" cap="small" spc="0" normalizeH="0" baseline="0" noProof="0" dirty="0">
              <a:ln>
                <a:noFill/>
              </a:ln>
              <a:solidFill>
                <a:srgbClr val="000000"/>
              </a:solidFill>
              <a:effectLst/>
              <a:uLnTx/>
              <a:uFillTx/>
              <a:latin typeface="Calibri"/>
              <a:ea typeface="Times New Roman" charset="0"/>
              <a:cs typeface="Calibri"/>
            </a:endParaRPr>
          </a:p>
        </p:txBody>
      </p:sp>
      <p:sp>
        <p:nvSpPr>
          <p:cNvPr id="3122" name="Oval 59"/>
          <p:cNvSpPr>
            <a:spLocks noChangeArrowheads="1"/>
          </p:cNvSpPr>
          <p:nvPr/>
        </p:nvSpPr>
        <p:spPr bwMode="auto">
          <a:xfrm>
            <a:off x="4747508" y="4469158"/>
            <a:ext cx="743961" cy="304955"/>
          </a:xfrm>
          <a:prstGeom prst="ellipse">
            <a:avLst/>
          </a:prstGeom>
          <a:solidFill>
            <a:srgbClr val="C0504D">
              <a:lumMod val="20000"/>
              <a:lumOff val="80000"/>
            </a:srgbClr>
          </a:solidFill>
          <a:ln w="9525">
            <a:solidFill>
              <a:srgbClr val="C0504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-2</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sp>
        <p:nvSpPr>
          <p:cNvPr id="3123" name="Oval 59"/>
          <p:cNvSpPr>
            <a:spLocks noChangeArrowheads="1"/>
          </p:cNvSpPr>
          <p:nvPr/>
        </p:nvSpPr>
        <p:spPr bwMode="auto">
          <a:xfrm>
            <a:off x="3654120" y="4469158"/>
            <a:ext cx="743961" cy="304955"/>
          </a:xfrm>
          <a:prstGeom prst="ellipse">
            <a:avLst/>
          </a:prstGeom>
          <a:solidFill>
            <a:srgbClr val="4F81BD">
              <a:lumMod val="20000"/>
              <a:lumOff val="80000"/>
            </a:srgbClr>
          </a:solidFill>
          <a:ln w="9525">
            <a:solidFill>
              <a:srgbClr val="4F81B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-2</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cxnSp>
        <p:nvCxnSpPr>
          <p:cNvPr id="3124" name="AutoShape 97"/>
          <p:cNvCxnSpPr>
            <a:cxnSpLocks noChangeShapeType="1"/>
            <a:stCxn id="3122" idx="2"/>
            <a:endCxn id="3123" idx="6"/>
          </p:cNvCxnSpPr>
          <p:nvPr/>
        </p:nvCxnSpPr>
        <p:spPr bwMode="auto">
          <a:xfrm rot="10800000">
            <a:off x="4397813" y="4621734"/>
            <a:ext cx="350039" cy="636"/>
          </a:xfrm>
          <a:prstGeom prst="straightConnector1">
            <a:avLst/>
          </a:prstGeom>
          <a:noFill/>
          <a:ln w="9525">
            <a:solidFill>
              <a:srgbClr val="8064A2">
                <a:lumMod val="75000"/>
              </a:srgbClr>
            </a:solidFill>
            <a:round/>
            <a:headEnd type="triangle" w="med" len="med"/>
            <a:tailEnd type="triangle" w="med" len="med"/>
          </a:ln>
        </p:spPr>
      </p:cxnSp>
      <p:sp>
        <p:nvSpPr>
          <p:cNvPr id="3120" name="Text Box 57"/>
          <p:cNvSpPr txBox="1">
            <a:spLocks noChangeArrowheads="1"/>
          </p:cNvSpPr>
          <p:nvPr/>
        </p:nvSpPr>
        <p:spPr bwMode="auto">
          <a:xfrm flipH="1">
            <a:off x="3654122" y="4837458"/>
            <a:ext cx="685800"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Task Metadata</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-2</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21" name="Text Box 57"/>
          <p:cNvSpPr txBox="1">
            <a:spLocks noChangeArrowheads="1"/>
          </p:cNvSpPr>
          <p:nvPr/>
        </p:nvSpPr>
        <p:spPr bwMode="auto">
          <a:xfrm flipH="1">
            <a:off x="4419600" y="4838700"/>
            <a:ext cx="1069848"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Conversational Feedback</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-2</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11" name="Text Box 70"/>
          <p:cNvSpPr txBox="1">
            <a:spLocks noChangeArrowheads="1"/>
          </p:cNvSpPr>
          <p:nvPr/>
        </p:nvSpPr>
        <p:spPr bwMode="auto">
          <a:xfrm>
            <a:off x="3594100" y="5224620"/>
            <a:ext cx="1951708" cy="776130"/>
          </a:xfrm>
          <a:prstGeom prst="rect">
            <a:avLst/>
          </a:prstGeom>
          <a:solidFill>
            <a:srgbClr val="8064A2">
              <a:lumMod val="20000"/>
              <a:lumOff val="80000"/>
            </a:srgbClr>
          </a:solidFill>
          <a:ln w="9525">
            <a:solidFill>
              <a:srgbClr val="8064A2"/>
            </a:solidFill>
            <a:miter lim="800000"/>
            <a:headEnd/>
            <a:tailEnd/>
          </a:ln>
        </p:spPr>
        <p:txBody>
          <a:bodyPr wrap="none" anchor="t">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ea typeface="Times New Roman" charset="0"/>
                <a:cs typeface="Calibri"/>
              </a:rPr>
              <a:t>Task-Oriented Controller</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1"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15" name="Oval 59"/>
          <p:cNvSpPr>
            <a:spLocks noChangeArrowheads="1"/>
          </p:cNvSpPr>
          <p:nvPr/>
        </p:nvSpPr>
        <p:spPr bwMode="auto">
          <a:xfrm>
            <a:off x="4747508" y="5410201"/>
            <a:ext cx="743961" cy="304955"/>
          </a:xfrm>
          <a:prstGeom prst="ellipse">
            <a:avLst/>
          </a:prstGeom>
          <a:solidFill>
            <a:srgbClr val="C0504D">
              <a:lumMod val="20000"/>
              <a:lumOff val="80000"/>
            </a:srgbClr>
          </a:solidFill>
          <a:ln w="9525">
            <a:solidFill>
              <a:srgbClr val="C0504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Robot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sp>
        <p:nvSpPr>
          <p:cNvPr id="3116" name="Oval 59"/>
          <p:cNvSpPr>
            <a:spLocks noChangeArrowheads="1"/>
          </p:cNvSpPr>
          <p:nvPr/>
        </p:nvSpPr>
        <p:spPr bwMode="auto">
          <a:xfrm>
            <a:off x="3654120" y="5410201"/>
            <a:ext cx="743961" cy="304955"/>
          </a:xfrm>
          <a:prstGeom prst="ellipse">
            <a:avLst/>
          </a:prstGeom>
          <a:solidFill>
            <a:srgbClr val="4F81BD">
              <a:lumMod val="20000"/>
              <a:lumOff val="80000"/>
            </a:srgbClr>
          </a:solidFill>
          <a:ln w="9525">
            <a:solidFill>
              <a:srgbClr val="4F81BD"/>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User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States</a:t>
            </a:r>
            <a:r>
              <a:rPr kumimoji="0" lang="en-US" sz="700" b="0" i="0" u="none" strike="noStrike" kern="0" cap="small" spc="0" normalizeH="0" baseline="0" noProof="0" dirty="0" smtClean="0">
                <a:ln>
                  <a:noFill/>
                </a:ln>
                <a:solidFill>
                  <a:srgbClr val="000000"/>
                </a:solidFill>
                <a:effectLst/>
                <a:uLnTx/>
                <a:uFillTx/>
                <a:latin typeface="Calibri"/>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1" u="none" strike="noStrike" kern="0" cap="small" spc="0" normalizeH="0" baseline="0" noProof="0" dirty="0">
              <a:ln>
                <a:noFill/>
              </a:ln>
              <a:solidFill>
                <a:srgbClr val="000000"/>
              </a:solidFill>
              <a:effectLst/>
              <a:uLnTx/>
              <a:uFillTx/>
              <a:latin typeface="Calibri"/>
              <a:cs typeface="Calibri"/>
            </a:endParaRPr>
          </a:p>
        </p:txBody>
      </p:sp>
      <p:cxnSp>
        <p:nvCxnSpPr>
          <p:cNvPr id="3117" name="AutoShape 97"/>
          <p:cNvCxnSpPr>
            <a:cxnSpLocks noChangeShapeType="1"/>
            <a:stCxn id="3115" idx="2"/>
            <a:endCxn id="3116" idx="6"/>
          </p:cNvCxnSpPr>
          <p:nvPr/>
        </p:nvCxnSpPr>
        <p:spPr bwMode="auto">
          <a:xfrm rot="10800000">
            <a:off x="4397813" y="5562777"/>
            <a:ext cx="350039" cy="636"/>
          </a:xfrm>
          <a:prstGeom prst="straightConnector1">
            <a:avLst/>
          </a:prstGeom>
          <a:noFill/>
          <a:ln w="9525">
            <a:solidFill>
              <a:srgbClr val="8064A2">
                <a:lumMod val="75000"/>
              </a:srgbClr>
            </a:solidFill>
            <a:round/>
            <a:headEnd type="triangle" w="med" len="med"/>
            <a:tailEnd type="triangle" w="med" len="med"/>
          </a:ln>
        </p:spPr>
      </p:cxnSp>
      <p:sp>
        <p:nvSpPr>
          <p:cNvPr id="3113" name="Text Box 57"/>
          <p:cNvSpPr txBox="1">
            <a:spLocks noChangeArrowheads="1"/>
          </p:cNvSpPr>
          <p:nvPr/>
        </p:nvSpPr>
        <p:spPr bwMode="auto">
          <a:xfrm flipH="1">
            <a:off x="3654122" y="5778501"/>
            <a:ext cx="685800"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Task Metadata</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14" name="Text Box 57"/>
          <p:cNvSpPr txBox="1">
            <a:spLocks noChangeArrowheads="1"/>
          </p:cNvSpPr>
          <p:nvPr/>
        </p:nvSpPr>
        <p:spPr bwMode="auto">
          <a:xfrm flipH="1">
            <a:off x="4416552" y="5778501"/>
            <a:ext cx="1069848" cy="152400"/>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Conversational Feedback</a:t>
            </a:r>
            <a:r>
              <a:rPr kumimoji="0" lang="en-US" sz="700" b="0" i="0" u="none" strike="noStrike" kern="0" cap="small" spc="0" normalizeH="0" baseline="0" noProof="0" dirty="0" smtClean="0">
                <a:ln>
                  <a:noFill/>
                </a:ln>
                <a:solidFill>
                  <a:srgbClr val="000000"/>
                </a:solidFill>
                <a:effectLst/>
                <a:uLnTx/>
                <a:uFillTx/>
                <a:latin typeface="Calibri"/>
                <a:ea typeface="Times New Roman" charset="0"/>
                <a:cs typeface="Calibri"/>
              </a:rPr>
              <a:t>-</a:t>
            </a:r>
            <a:r>
              <a:rPr kumimoji="0" lang="en-US" sz="700" b="0" i="1" u="none" strike="noStrike" kern="0" cap="none" spc="0" normalizeH="0" baseline="0" noProof="0" dirty="0" smtClean="0">
                <a:ln>
                  <a:noFill/>
                </a:ln>
                <a:solidFill>
                  <a:srgbClr val="000000"/>
                </a:solidFill>
                <a:effectLst/>
                <a:uLnTx/>
                <a:uFillTx/>
                <a:latin typeface="Calibri"/>
                <a:ea typeface="Times New Roman" charset="0"/>
                <a:cs typeface="Calibri"/>
              </a:rPr>
              <a:t>n</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
        <p:nvSpPr>
          <p:cNvPr id="3101" name="Oval 59"/>
          <p:cNvSpPr>
            <a:spLocks noChangeArrowheads="1"/>
          </p:cNvSpPr>
          <p:nvPr/>
        </p:nvSpPr>
        <p:spPr bwMode="auto">
          <a:xfrm>
            <a:off x="3943987" y="2819400"/>
            <a:ext cx="1250313" cy="304954"/>
          </a:xfrm>
          <a:prstGeom prst="ellipse">
            <a:avLst/>
          </a:prstGeom>
          <a:solidFill>
            <a:srgbClr val="9BBB59">
              <a:lumMod val="20000"/>
              <a:lumOff val="80000"/>
            </a:srgbClr>
          </a:solidFill>
          <a:ln w="9525">
            <a:solidFill>
              <a:srgbClr val="9BBB59"/>
            </a:solidFill>
            <a:round/>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a:ln>
                  <a:noFill/>
                </a:ln>
                <a:solidFill>
                  <a:srgbClr val="000000"/>
                </a:solidFill>
                <a:effectLst/>
                <a:uLnTx/>
                <a:uFillTx/>
                <a:latin typeface="Calibri"/>
                <a:cs typeface="Calibri"/>
              </a:rPr>
              <a:t>World States</a:t>
            </a:r>
          </a:p>
        </p:txBody>
      </p:sp>
      <p:grpSp>
        <p:nvGrpSpPr>
          <p:cNvPr id="202" name="Group 201"/>
          <p:cNvGrpSpPr/>
          <p:nvPr/>
        </p:nvGrpSpPr>
        <p:grpSpPr>
          <a:xfrm>
            <a:off x="3670565" y="2633149"/>
            <a:ext cx="1799257" cy="338728"/>
            <a:chOff x="3670565" y="2633149"/>
            <a:chExt cx="1799257" cy="338728"/>
          </a:xfrm>
        </p:grpSpPr>
        <p:cxnSp>
          <p:nvCxnSpPr>
            <p:cNvPr id="3102" name="AutoShape 97"/>
            <p:cNvCxnSpPr>
              <a:cxnSpLocks noChangeShapeType="1"/>
              <a:endCxn id="3101" idx="2"/>
            </p:cNvCxnSpPr>
            <p:nvPr/>
          </p:nvCxnSpPr>
          <p:spPr bwMode="auto">
            <a:xfrm rot="16200000" flipH="1">
              <a:off x="3637912" y="2665802"/>
              <a:ext cx="338728" cy="273421"/>
            </a:xfrm>
            <a:prstGeom prst="curvedConnector2">
              <a:avLst/>
            </a:prstGeom>
            <a:noFill/>
            <a:ln w="9525">
              <a:solidFill>
                <a:srgbClr val="9BBB59">
                  <a:lumMod val="75000"/>
                </a:srgbClr>
              </a:solidFill>
              <a:round/>
              <a:headEnd type="triangle" w="med" len="med"/>
              <a:tailEnd type="triangle" w="med" len="med"/>
            </a:ln>
          </p:spPr>
        </p:cxnSp>
        <p:cxnSp>
          <p:nvCxnSpPr>
            <p:cNvPr id="3103" name="AutoShape 97"/>
            <p:cNvCxnSpPr>
              <a:cxnSpLocks noChangeShapeType="1"/>
              <a:endCxn id="3101" idx="6"/>
            </p:cNvCxnSpPr>
            <p:nvPr/>
          </p:nvCxnSpPr>
          <p:spPr bwMode="auto">
            <a:xfrm rot="5400000">
              <a:off x="5162697" y="2664752"/>
              <a:ext cx="338728" cy="275522"/>
            </a:xfrm>
            <a:prstGeom prst="curvedConnector2">
              <a:avLst/>
            </a:prstGeom>
            <a:noFill/>
            <a:ln w="9525">
              <a:solidFill>
                <a:srgbClr val="9BBB59">
                  <a:lumMod val="75000"/>
                </a:srgbClr>
              </a:solidFill>
              <a:round/>
              <a:headEnd type="triangle" w="med" len="med"/>
              <a:tailEnd type="triangle" w="med" len="med"/>
            </a:ln>
          </p:spPr>
        </p:cxnSp>
        <p:cxnSp>
          <p:nvCxnSpPr>
            <p:cNvPr id="3104" name="AutoShape 97"/>
            <p:cNvCxnSpPr>
              <a:cxnSpLocks noChangeShapeType="1"/>
              <a:endCxn id="3101" idx="0"/>
            </p:cNvCxnSpPr>
            <p:nvPr/>
          </p:nvCxnSpPr>
          <p:spPr bwMode="auto">
            <a:xfrm rot="16200000" flipH="1">
              <a:off x="4453556" y="2703812"/>
              <a:ext cx="182862" cy="48314"/>
            </a:xfrm>
            <a:prstGeom prst="straightConnector1">
              <a:avLst/>
            </a:prstGeom>
            <a:noFill/>
            <a:ln w="9525">
              <a:solidFill>
                <a:srgbClr val="9BBB59">
                  <a:lumMod val="75000"/>
                </a:srgbClr>
              </a:solidFill>
              <a:round/>
              <a:headEnd type="triangle" w="med" len="med"/>
              <a:tailEnd type="triangle" w="med" len="med"/>
            </a:ln>
          </p:spPr>
        </p:cxnSp>
      </p:grpSp>
      <p:cxnSp>
        <p:nvCxnSpPr>
          <p:cNvPr id="3093" name="AutoShape 97"/>
          <p:cNvCxnSpPr>
            <a:cxnSpLocks noChangeShapeType="1"/>
            <a:stCxn id="3105" idx="2"/>
          </p:cNvCxnSpPr>
          <p:nvPr/>
        </p:nvCxnSpPr>
        <p:spPr bwMode="auto">
          <a:xfrm rot="16200000" flipH="1">
            <a:off x="4470818" y="6198647"/>
            <a:ext cx="208153" cy="2857"/>
          </a:xfrm>
          <a:prstGeom prst="straightConnector1">
            <a:avLst/>
          </a:prstGeom>
          <a:noFill/>
          <a:ln w="9525">
            <a:solidFill>
              <a:srgbClr val="F79646">
                <a:lumMod val="75000"/>
              </a:srgbClr>
            </a:solidFill>
            <a:round/>
            <a:headEnd type="triangle" w="med" len="med"/>
            <a:tailEnd type="triangle" w="med" len="med"/>
          </a:ln>
        </p:spPr>
      </p:cxnSp>
      <p:sp>
        <p:nvSpPr>
          <p:cNvPr id="3096" name="Text Box 129"/>
          <p:cNvSpPr txBox="1">
            <a:spLocks noChangeArrowheads="1"/>
          </p:cNvSpPr>
          <p:nvPr/>
        </p:nvSpPr>
        <p:spPr bwMode="auto">
          <a:xfrm>
            <a:off x="2987665" y="6604000"/>
            <a:ext cx="3172796" cy="137229"/>
          </a:xfrm>
          <a:prstGeom prst="rect">
            <a:avLst/>
          </a:prstGeom>
          <a:solidFill>
            <a:srgbClr val="F79646">
              <a:lumMod val="60000"/>
              <a:lumOff val="40000"/>
            </a:srgbClr>
          </a:solidFill>
          <a:ln w="9525">
            <a:solidFill>
              <a:srgbClr val="F79646"/>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Logger / History</a:t>
            </a:r>
            <a:endParaRPr kumimoji="0" lang="en-US" sz="700" b="0" i="1" u="none" strike="noStrike" kern="0" cap="small" spc="0" normalizeH="0" baseline="-25000" noProof="0" dirty="0">
              <a:ln>
                <a:noFill/>
              </a:ln>
              <a:solidFill>
                <a:srgbClr val="000000"/>
              </a:solidFill>
              <a:effectLst/>
              <a:uLnTx/>
              <a:uFillTx/>
              <a:latin typeface="Calibri"/>
              <a:ea typeface="Times New Roman" charset="0"/>
              <a:cs typeface="Calibri"/>
            </a:endParaRPr>
          </a:p>
        </p:txBody>
      </p:sp>
      <p:grpSp>
        <p:nvGrpSpPr>
          <p:cNvPr id="3097" name="Group 137"/>
          <p:cNvGrpSpPr>
            <a:grpSpLocks noChangeAspect="1"/>
          </p:cNvGrpSpPr>
          <p:nvPr/>
        </p:nvGrpSpPr>
        <p:grpSpPr bwMode="auto">
          <a:xfrm flipV="1">
            <a:off x="4515633" y="6305299"/>
            <a:ext cx="118827" cy="89124"/>
            <a:chOff x="7315200" y="12192000"/>
            <a:chExt cx="609600" cy="457200"/>
          </a:xfrm>
        </p:grpSpPr>
        <p:sp>
          <p:nvSpPr>
            <p:cNvPr id="3099" name="AutoShape 121"/>
            <p:cNvSpPr>
              <a:spLocks noChangeArrowheads="1"/>
            </p:cNvSpPr>
            <p:nvPr/>
          </p:nvSpPr>
          <p:spPr bwMode="auto">
            <a:xfrm>
              <a:off x="7315200" y="121920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sp>
          <p:nvSpPr>
            <p:cNvPr id="3100" name="AutoShape 122"/>
            <p:cNvSpPr>
              <a:spLocks noChangeArrowheads="1"/>
            </p:cNvSpPr>
            <p:nvPr/>
          </p:nvSpPr>
          <p:spPr bwMode="auto">
            <a:xfrm flipV="1">
              <a:off x="7315200" y="12420600"/>
              <a:ext cx="609600" cy="228600"/>
            </a:xfrm>
            <a:custGeom>
              <a:avLst/>
              <a:gdLst>
                <a:gd name="T0" fmla="*/ 533400 w 21600"/>
                <a:gd name="T1" fmla="*/ 114300 h 21600"/>
                <a:gd name="T2" fmla="*/ 304800 w 21600"/>
                <a:gd name="T3" fmla="*/ 228600 h 21600"/>
                <a:gd name="T4" fmla="*/ 76200 w 21600"/>
                <a:gd name="T5" fmla="*/ 114300 h 21600"/>
                <a:gd name="T6" fmla="*/ 30480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FFFF"/>
            </a:solidFill>
            <a:ln w="9525">
              <a:solidFill>
                <a:srgbClr val="604A7B"/>
              </a:solidFill>
              <a:miter lim="800000"/>
              <a:headEnd/>
              <a:tailEnd/>
            </a:ln>
          </p:spPr>
          <p:txBody>
            <a:bodyPr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700" b="0" i="0" u="none" strike="noStrike" kern="0" cap="none" spc="0" normalizeH="0" baseline="0" noProof="0" dirty="0" smtClean="0">
                <a:ln>
                  <a:noFill/>
                </a:ln>
                <a:solidFill>
                  <a:sysClr val="windowText" lastClr="000000"/>
                </a:solidFill>
                <a:effectLst/>
                <a:uLnTx/>
                <a:uFillTx/>
                <a:latin typeface="Calibri"/>
                <a:cs typeface="Calibri"/>
              </a:endParaRPr>
            </a:p>
          </p:txBody>
        </p:sp>
      </p:grpSp>
      <p:cxnSp>
        <p:nvCxnSpPr>
          <p:cNvPr id="3098" name="AutoShape 97"/>
          <p:cNvCxnSpPr>
            <a:cxnSpLocks noChangeShapeType="1"/>
            <a:endCxn id="3096" idx="0"/>
          </p:cNvCxnSpPr>
          <p:nvPr/>
        </p:nvCxnSpPr>
        <p:spPr bwMode="auto">
          <a:xfrm rot="16200000" flipH="1">
            <a:off x="4468955" y="6498892"/>
            <a:ext cx="208154" cy="2062"/>
          </a:xfrm>
          <a:prstGeom prst="straightConnector1">
            <a:avLst/>
          </a:prstGeom>
          <a:noFill/>
          <a:ln w="9525">
            <a:solidFill>
              <a:srgbClr val="F79646">
                <a:lumMod val="75000"/>
              </a:srgbClr>
            </a:solidFill>
            <a:round/>
            <a:headEnd type="triangle" w="med" len="med"/>
            <a:tailEnd type="triangle" w="med" len="med"/>
          </a:ln>
        </p:spPr>
      </p:cxnSp>
      <p:sp>
        <p:nvSpPr>
          <p:cNvPr id="3095" name="Text Box 57"/>
          <p:cNvSpPr txBox="1">
            <a:spLocks noChangeArrowheads="1"/>
          </p:cNvSpPr>
          <p:nvPr/>
        </p:nvSpPr>
        <p:spPr bwMode="auto">
          <a:xfrm flipH="1">
            <a:off x="3124200" y="3048000"/>
            <a:ext cx="685802" cy="155006"/>
          </a:xfrm>
          <a:prstGeom prst="rect">
            <a:avLst/>
          </a:prstGeom>
          <a:solidFill>
            <a:srgbClr val="8064A2">
              <a:lumMod val="40000"/>
              <a:lumOff val="60000"/>
            </a:srgbClr>
          </a:solidFill>
          <a:ln w="9525">
            <a:solidFill>
              <a:srgbClr val="8064A2"/>
            </a:solidFill>
            <a:miter lim="800000"/>
            <a:headEnd/>
            <a:tailEnd/>
          </a:ln>
        </p:spPr>
        <p:txBody>
          <a:bodyPr wrap="none" anchor="ctr">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00" b="0" i="1" u="none" strike="noStrike" kern="0" cap="small" spc="0" normalizeH="0" baseline="0" noProof="0" dirty="0" smtClean="0">
                <a:ln>
                  <a:noFill/>
                </a:ln>
                <a:solidFill>
                  <a:srgbClr val="000000"/>
                </a:solidFill>
                <a:effectLst/>
                <a:uLnTx/>
                <a:uFillTx/>
                <a:latin typeface="Calibri"/>
                <a:ea typeface="Times New Roman" charset="0"/>
                <a:cs typeface="Calibri"/>
              </a:rPr>
              <a:t>Session Metadata</a:t>
            </a:r>
            <a:endParaRPr kumimoji="0" lang="en-US" sz="700" b="0" i="0" u="none" strike="noStrike" kern="0" cap="none" spc="0" normalizeH="0" baseline="0" noProof="0" dirty="0">
              <a:ln>
                <a:noFill/>
              </a:ln>
              <a:solidFill>
                <a:srgbClr val="000000"/>
              </a:solidFill>
              <a:effectLst/>
              <a:uLnTx/>
              <a:uFillTx/>
              <a:latin typeface="Calibri"/>
              <a:ea typeface="Times New Roman" charset="0"/>
              <a:cs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17"/>
                                        </p:tgtEl>
                                        <p:attrNameLst>
                                          <p:attrName>style.visibility</p:attrName>
                                        </p:attrNameLst>
                                      </p:cBhvr>
                                      <p:to>
                                        <p:strVal val="visible"/>
                                      </p:to>
                                    </p:set>
                                    <p:animEffect transition="in" filter="fade">
                                      <p:cBhvr>
                                        <p:cTn id="7" dur="500"/>
                                        <p:tgtEl>
                                          <p:spTgt spid="32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179"/>
                                        </p:tgtEl>
                                        <p:attrNameLst>
                                          <p:attrName>style.visibility</p:attrName>
                                        </p:attrNameLst>
                                      </p:cBhvr>
                                      <p:to>
                                        <p:strVal val="visible"/>
                                      </p:to>
                                    </p:set>
                                    <p:animEffect transition="in" filter="fade">
                                      <p:cBhvr>
                                        <p:cTn id="11" dur="500"/>
                                        <p:tgtEl>
                                          <p:spTgt spid="317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138"/>
                                        </p:tgtEl>
                                        <p:attrNameLst>
                                          <p:attrName>style.visibility</p:attrName>
                                        </p:attrNameLst>
                                      </p:cBhvr>
                                      <p:to>
                                        <p:strVal val="visible"/>
                                      </p:to>
                                    </p:set>
                                    <p:animEffect transition="in" filter="fade">
                                      <p:cBhvr>
                                        <p:cTn id="15" dur="500"/>
                                        <p:tgtEl>
                                          <p:spTgt spid="313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32"/>
                                        </p:tgtEl>
                                        <p:attrNameLst>
                                          <p:attrName>style.visibility</p:attrName>
                                        </p:attrNameLst>
                                      </p:cBhvr>
                                      <p:to>
                                        <p:strVal val="visible"/>
                                      </p:to>
                                    </p:set>
                                    <p:animEffect transition="in" filter="fade">
                                      <p:cBhvr>
                                        <p:cTn id="20" dur="500"/>
                                        <p:tgtEl>
                                          <p:spTgt spid="31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133"/>
                                        </p:tgtEl>
                                        <p:attrNameLst>
                                          <p:attrName>style.visibility</p:attrName>
                                        </p:attrNameLst>
                                      </p:cBhvr>
                                      <p:to>
                                        <p:strVal val="visible"/>
                                      </p:to>
                                    </p:set>
                                    <p:animEffect transition="in" filter="fade">
                                      <p:cBhvr>
                                        <p:cTn id="23" dur="500"/>
                                        <p:tgtEl>
                                          <p:spTgt spid="3133"/>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3134"/>
                                        </p:tgtEl>
                                        <p:attrNameLst>
                                          <p:attrName>style.visibility</p:attrName>
                                        </p:attrNameLst>
                                      </p:cBhvr>
                                      <p:to>
                                        <p:strVal val="visible"/>
                                      </p:to>
                                    </p:set>
                                    <p:animEffect transition="in" filter="fade">
                                      <p:cBhvr>
                                        <p:cTn id="27" dur="500"/>
                                        <p:tgtEl>
                                          <p:spTgt spid="31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35"/>
                                        </p:tgtEl>
                                        <p:attrNameLst>
                                          <p:attrName>style.visibility</p:attrName>
                                        </p:attrNameLst>
                                      </p:cBhvr>
                                      <p:to>
                                        <p:strVal val="visible"/>
                                      </p:to>
                                    </p:set>
                                    <p:animEffect transition="in" filter="fade">
                                      <p:cBhvr>
                                        <p:cTn id="30" dur="500"/>
                                        <p:tgtEl>
                                          <p:spTgt spid="31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60"/>
                                        </p:tgtEl>
                                        <p:attrNameLst>
                                          <p:attrName>style.visibility</p:attrName>
                                        </p:attrNameLst>
                                      </p:cBhvr>
                                      <p:to>
                                        <p:strVal val="visible"/>
                                      </p:to>
                                    </p:set>
                                    <p:animEffect transition="in" filter="fade">
                                      <p:cBhvr>
                                        <p:cTn id="35" dur="500"/>
                                        <p:tgtEl>
                                          <p:spTgt spid="306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95"/>
                                        </p:tgtEl>
                                        <p:attrNameLst>
                                          <p:attrName>style.visibility</p:attrName>
                                        </p:attrNameLst>
                                      </p:cBhvr>
                                      <p:to>
                                        <p:strVal val="visible"/>
                                      </p:to>
                                    </p:set>
                                    <p:animEffect transition="in" filter="fade">
                                      <p:cBhvr>
                                        <p:cTn id="40" dur="500"/>
                                        <p:tgtEl>
                                          <p:spTgt spid="309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05"/>
                                        </p:tgtEl>
                                        <p:attrNameLst>
                                          <p:attrName>style.visibility</p:attrName>
                                        </p:attrNameLst>
                                      </p:cBhvr>
                                      <p:to>
                                        <p:strVal val="visible"/>
                                      </p:to>
                                    </p:set>
                                    <p:animEffect transition="in" filter="fade">
                                      <p:cBhvr>
                                        <p:cTn id="45" dur="500"/>
                                        <p:tgtEl>
                                          <p:spTgt spid="3105"/>
                                        </p:tgtEl>
                                      </p:cBhvr>
                                    </p:animEffect>
                                  </p:childTnLst>
                                </p:cTn>
                              </p:par>
                            </p:childTnLst>
                          </p:cTn>
                        </p:par>
                        <p:par>
                          <p:cTn id="46" fill="hold">
                            <p:stCondLst>
                              <p:cond delay="500"/>
                            </p:stCondLst>
                            <p:childTnLst>
                              <p:par>
                                <p:cTn id="47" presetID="10" presetClass="entr" presetSubtype="0" fill="hold" grpId="0" nodeType="afterEffect">
                                  <p:stCondLst>
                                    <p:cond delay="0"/>
                                  </p:stCondLst>
                                  <p:childTnLst>
                                    <p:set>
                                      <p:cBhvr>
                                        <p:cTn id="48" dur="1" fill="hold">
                                          <p:stCondLst>
                                            <p:cond delay="0"/>
                                          </p:stCondLst>
                                        </p:cTn>
                                        <p:tgtEl>
                                          <p:spTgt spid="3125"/>
                                        </p:tgtEl>
                                        <p:attrNameLst>
                                          <p:attrName>style.visibility</p:attrName>
                                        </p:attrNameLst>
                                      </p:cBhvr>
                                      <p:to>
                                        <p:strVal val="visible"/>
                                      </p:to>
                                    </p:set>
                                    <p:animEffect transition="in" filter="fade">
                                      <p:cBhvr>
                                        <p:cTn id="49" dur="500"/>
                                        <p:tgtEl>
                                          <p:spTgt spid="3125"/>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3118"/>
                                        </p:tgtEl>
                                        <p:attrNameLst>
                                          <p:attrName>style.visibility</p:attrName>
                                        </p:attrNameLst>
                                      </p:cBhvr>
                                      <p:to>
                                        <p:strVal val="visible"/>
                                      </p:to>
                                    </p:set>
                                    <p:animEffect transition="in" filter="fade">
                                      <p:cBhvr>
                                        <p:cTn id="53" dur="500"/>
                                        <p:tgtEl>
                                          <p:spTgt spid="3118"/>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3107"/>
                                        </p:tgtEl>
                                        <p:attrNameLst>
                                          <p:attrName>style.visibility</p:attrName>
                                        </p:attrNameLst>
                                      </p:cBhvr>
                                      <p:to>
                                        <p:strVal val="visible"/>
                                      </p:to>
                                    </p:set>
                                    <p:animEffect transition="in" filter="fade">
                                      <p:cBhvr>
                                        <p:cTn id="57" dur="500"/>
                                        <p:tgtEl>
                                          <p:spTgt spid="3107"/>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111"/>
                                        </p:tgtEl>
                                        <p:attrNameLst>
                                          <p:attrName>style.visibility</p:attrName>
                                        </p:attrNameLst>
                                      </p:cBhvr>
                                      <p:to>
                                        <p:strVal val="visible"/>
                                      </p:to>
                                    </p:set>
                                    <p:animEffect transition="in" filter="fade">
                                      <p:cBhvr>
                                        <p:cTn id="60" dur="500"/>
                                        <p:tgtEl>
                                          <p:spTgt spid="31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127"/>
                                        </p:tgtEl>
                                        <p:attrNameLst>
                                          <p:attrName>style.visibility</p:attrName>
                                        </p:attrNameLst>
                                      </p:cBhvr>
                                      <p:to>
                                        <p:strVal val="visible"/>
                                      </p:to>
                                    </p:set>
                                    <p:animEffect transition="in" filter="fade">
                                      <p:cBhvr>
                                        <p:cTn id="65" dur="500"/>
                                        <p:tgtEl>
                                          <p:spTgt spid="3127"/>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3120"/>
                                        </p:tgtEl>
                                        <p:attrNameLst>
                                          <p:attrName>style.visibility</p:attrName>
                                        </p:attrNameLst>
                                      </p:cBhvr>
                                      <p:to>
                                        <p:strVal val="visible"/>
                                      </p:to>
                                    </p:set>
                                    <p:animEffect transition="in" filter="fade">
                                      <p:cBhvr>
                                        <p:cTn id="69" dur="500"/>
                                        <p:tgtEl>
                                          <p:spTgt spid="3120"/>
                                        </p:tgtEl>
                                      </p:cBhvr>
                                    </p:animEffect>
                                  </p:childTnLst>
                                </p:cTn>
                              </p:par>
                            </p:childTnLst>
                          </p:cTn>
                        </p:par>
                        <p:par>
                          <p:cTn id="70" fill="hold">
                            <p:stCondLst>
                              <p:cond delay="1000"/>
                            </p:stCondLst>
                            <p:childTnLst>
                              <p:par>
                                <p:cTn id="71" presetID="10" presetClass="entr" presetSubtype="0" fill="hold" grpId="0" nodeType="afterEffect">
                                  <p:stCondLst>
                                    <p:cond delay="0"/>
                                  </p:stCondLst>
                                  <p:childTnLst>
                                    <p:set>
                                      <p:cBhvr>
                                        <p:cTn id="72" dur="1" fill="hold">
                                          <p:stCondLst>
                                            <p:cond delay="0"/>
                                          </p:stCondLst>
                                        </p:cTn>
                                        <p:tgtEl>
                                          <p:spTgt spid="3113"/>
                                        </p:tgtEl>
                                        <p:attrNameLst>
                                          <p:attrName>style.visibility</p:attrName>
                                        </p:attrNameLst>
                                      </p:cBhvr>
                                      <p:to>
                                        <p:strVal val="visible"/>
                                      </p:to>
                                    </p:set>
                                    <p:animEffect transition="in" filter="fade">
                                      <p:cBhvr>
                                        <p:cTn id="73" dur="500"/>
                                        <p:tgtEl>
                                          <p:spTgt spid="3113"/>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128"/>
                                        </p:tgtEl>
                                        <p:attrNameLst>
                                          <p:attrName>style.visibility</p:attrName>
                                        </p:attrNameLst>
                                      </p:cBhvr>
                                      <p:to>
                                        <p:strVal val="visible"/>
                                      </p:to>
                                    </p:set>
                                    <p:animEffect transition="in" filter="fade">
                                      <p:cBhvr>
                                        <p:cTn id="78" dur="500"/>
                                        <p:tgtEl>
                                          <p:spTgt spid="3128"/>
                                        </p:tgtEl>
                                      </p:cBhvr>
                                    </p:animEffect>
                                  </p:childTnLst>
                                </p:cTn>
                              </p:par>
                            </p:childTnLst>
                          </p:cTn>
                        </p:par>
                        <p:par>
                          <p:cTn id="79" fill="hold">
                            <p:stCondLst>
                              <p:cond delay="500"/>
                            </p:stCondLst>
                            <p:childTnLst>
                              <p:par>
                                <p:cTn id="80" presetID="10" presetClass="entr" presetSubtype="0" fill="hold" grpId="0" nodeType="afterEffect">
                                  <p:stCondLst>
                                    <p:cond delay="0"/>
                                  </p:stCondLst>
                                  <p:childTnLst>
                                    <p:set>
                                      <p:cBhvr>
                                        <p:cTn id="81" dur="1" fill="hold">
                                          <p:stCondLst>
                                            <p:cond delay="0"/>
                                          </p:stCondLst>
                                        </p:cTn>
                                        <p:tgtEl>
                                          <p:spTgt spid="3121"/>
                                        </p:tgtEl>
                                        <p:attrNameLst>
                                          <p:attrName>style.visibility</p:attrName>
                                        </p:attrNameLst>
                                      </p:cBhvr>
                                      <p:to>
                                        <p:strVal val="visible"/>
                                      </p:to>
                                    </p:set>
                                    <p:animEffect transition="in" filter="fade">
                                      <p:cBhvr>
                                        <p:cTn id="82" dur="500"/>
                                        <p:tgtEl>
                                          <p:spTgt spid="3121"/>
                                        </p:tgtEl>
                                      </p:cBhvr>
                                    </p:animEffect>
                                  </p:childTnLst>
                                </p:cTn>
                              </p:par>
                            </p:childTnLst>
                          </p:cTn>
                        </p:par>
                        <p:par>
                          <p:cTn id="83" fill="hold">
                            <p:stCondLst>
                              <p:cond delay="1000"/>
                            </p:stCondLst>
                            <p:childTnLst>
                              <p:par>
                                <p:cTn id="84" presetID="10" presetClass="entr" presetSubtype="0" fill="hold" grpId="0" nodeType="afterEffect">
                                  <p:stCondLst>
                                    <p:cond delay="0"/>
                                  </p:stCondLst>
                                  <p:childTnLst>
                                    <p:set>
                                      <p:cBhvr>
                                        <p:cTn id="85" dur="1" fill="hold">
                                          <p:stCondLst>
                                            <p:cond delay="0"/>
                                          </p:stCondLst>
                                        </p:cTn>
                                        <p:tgtEl>
                                          <p:spTgt spid="3114"/>
                                        </p:tgtEl>
                                        <p:attrNameLst>
                                          <p:attrName>style.visibility</p:attrName>
                                        </p:attrNameLst>
                                      </p:cBhvr>
                                      <p:to>
                                        <p:strVal val="visible"/>
                                      </p:to>
                                    </p:set>
                                    <p:animEffect transition="in" filter="fade">
                                      <p:cBhvr>
                                        <p:cTn id="86" dur="500"/>
                                        <p:tgtEl>
                                          <p:spTgt spid="311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3130"/>
                                        </p:tgtEl>
                                        <p:attrNameLst>
                                          <p:attrName>style.visibility</p:attrName>
                                        </p:attrNameLst>
                                      </p:cBhvr>
                                      <p:to>
                                        <p:strVal val="visible"/>
                                      </p:to>
                                    </p:set>
                                    <p:animEffect transition="in" filter="fade">
                                      <p:cBhvr>
                                        <p:cTn id="91" dur="500"/>
                                        <p:tgtEl>
                                          <p:spTgt spid="3130"/>
                                        </p:tgtEl>
                                      </p:cBhvr>
                                    </p:animEffec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3123"/>
                                        </p:tgtEl>
                                        <p:attrNameLst>
                                          <p:attrName>style.visibility</p:attrName>
                                        </p:attrNameLst>
                                      </p:cBhvr>
                                      <p:to>
                                        <p:strVal val="visible"/>
                                      </p:to>
                                    </p:set>
                                    <p:animEffect transition="in" filter="fade">
                                      <p:cBhvr>
                                        <p:cTn id="95" dur="500"/>
                                        <p:tgtEl>
                                          <p:spTgt spid="3123"/>
                                        </p:tgtEl>
                                      </p:cBhvr>
                                    </p:animEffect>
                                  </p:childTnLst>
                                </p:cTn>
                              </p:par>
                            </p:childTnLst>
                          </p:cTn>
                        </p:par>
                        <p:par>
                          <p:cTn id="96" fill="hold">
                            <p:stCondLst>
                              <p:cond delay="1000"/>
                            </p:stCondLst>
                            <p:childTnLst>
                              <p:par>
                                <p:cTn id="97" presetID="10" presetClass="entr" presetSubtype="0" fill="hold" grpId="0" nodeType="afterEffect">
                                  <p:stCondLst>
                                    <p:cond delay="0"/>
                                  </p:stCondLst>
                                  <p:childTnLst>
                                    <p:set>
                                      <p:cBhvr>
                                        <p:cTn id="98" dur="1" fill="hold">
                                          <p:stCondLst>
                                            <p:cond delay="0"/>
                                          </p:stCondLst>
                                        </p:cTn>
                                        <p:tgtEl>
                                          <p:spTgt spid="3116"/>
                                        </p:tgtEl>
                                        <p:attrNameLst>
                                          <p:attrName>style.visibility</p:attrName>
                                        </p:attrNameLst>
                                      </p:cBhvr>
                                      <p:to>
                                        <p:strVal val="visible"/>
                                      </p:to>
                                    </p:set>
                                    <p:animEffect transition="in" filter="fade">
                                      <p:cBhvr>
                                        <p:cTn id="99" dur="500"/>
                                        <p:tgtEl>
                                          <p:spTgt spid="3116"/>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3129"/>
                                        </p:tgtEl>
                                        <p:attrNameLst>
                                          <p:attrName>style.visibility</p:attrName>
                                        </p:attrNameLst>
                                      </p:cBhvr>
                                      <p:to>
                                        <p:strVal val="visible"/>
                                      </p:to>
                                    </p:set>
                                    <p:animEffect transition="in" filter="fade">
                                      <p:cBhvr>
                                        <p:cTn id="104" dur="500"/>
                                        <p:tgtEl>
                                          <p:spTgt spid="3129"/>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3122"/>
                                        </p:tgtEl>
                                        <p:attrNameLst>
                                          <p:attrName>style.visibility</p:attrName>
                                        </p:attrNameLst>
                                      </p:cBhvr>
                                      <p:to>
                                        <p:strVal val="visible"/>
                                      </p:to>
                                    </p:set>
                                    <p:animEffect transition="in" filter="fade">
                                      <p:cBhvr>
                                        <p:cTn id="108" dur="500"/>
                                        <p:tgtEl>
                                          <p:spTgt spid="3122"/>
                                        </p:tgtEl>
                                      </p:cBhvr>
                                    </p:animEffect>
                                  </p:childTnLst>
                                </p:cTn>
                              </p:par>
                            </p:childTnLst>
                          </p:cTn>
                        </p:par>
                        <p:par>
                          <p:cTn id="109" fill="hold">
                            <p:stCondLst>
                              <p:cond delay="1000"/>
                            </p:stCondLst>
                            <p:childTnLst>
                              <p:par>
                                <p:cTn id="110" presetID="10" presetClass="entr" presetSubtype="0" fill="hold" grpId="0" nodeType="afterEffect">
                                  <p:stCondLst>
                                    <p:cond delay="0"/>
                                  </p:stCondLst>
                                  <p:childTnLst>
                                    <p:set>
                                      <p:cBhvr>
                                        <p:cTn id="111" dur="1" fill="hold">
                                          <p:stCondLst>
                                            <p:cond delay="0"/>
                                          </p:stCondLst>
                                        </p:cTn>
                                        <p:tgtEl>
                                          <p:spTgt spid="3115"/>
                                        </p:tgtEl>
                                        <p:attrNameLst>
                                          <p:attrName>style.visibility</p:attrName>
                                        </p:attrNameLst>
                                      </p:cBhvr>
                                      <p:to>
                                        <p:strVal val="visible"/>
                                      </p:to>
                                    </p:set>
                                    <p:animEffect transition="in" filter="fade">
                                      <p:cBhvr>
                                        <p:cTn id="112" dur="500"/>
                                        <p:tgtEl>
                                          <p:spTgt spid="311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nodeType="clickEffect">
                                  <p:stCondLst>
                                    <p:cond delay="0"/>
                                  </p:stCondLst>
                                  <p:childTnLst>
                                    <p:set>
                                      <p:cBhvr>
                                        <p:cTn id="116" dur="1" fill="hold">
                                          <p:stCondLst>
                                            <p:cond delay="0"/>
                                          </p:stCondLst>
                                        </p:cTn>
                                        <p:tgtEl>
                                          <p:spTgt spid="3131"/>
                                        </p:tgtEl>
                                        <p:attrNameLst>
                                          <p:attrName>style.visibility</p:attrName>
                                        </p:attrNameLst>
                                      </p:cBhvr>
                                      <p:to>
                                        <p:strVal val="visible"/>
                                      </p:to>
                                    </p:set>
                                    <p:animEffect transition="in" filter="fade">
                                      <p:cBhvr>
                                        <p:cTn id="117" dur="500"/>
                                        <p:tgtEl>
                                          <p:spTgt spid="3131"/>
                                        </p:tgtEl>
                                      </p:cBhvr>
                                    </p:animEffect>
                                  </p:childTnLst>
                                </p:cTn>
                              </p:par>
                            </p:childTnLst>
                          </p:cTn>
                        </p:par>
                        <p:par>
                          <p:cTn id="118" fill="hold">
                            <p:stCondLst>
                              <p:cond delay="500"/>
                            </p:stCondLst>
                            <p:childTnLst>
                              <p:par>
                                <p:cTn id="119" presetID="10" presetClass="entr" presetSubtype="0" fill="hold" nodeType="afterEffect">
                                  <p:stCondLst>
                                    <p:cond delay="0"/>
                                  </p:stCondLst>
                                  <p:childTnLst>
                                    <p:set>
                                      <p:cBhvr>
                                        <p:cTn id="120" dur="1" fill="hold">
                                          <p:stCondLst>
                                            <p:cond delay="0"/>
                                          </p:stCondLst>
                                        </p:cTn>
                                        <p:tgtEl>
                                          <p:spTgt spid="3124"/>
                                        </p:tgtEl>
                                        <p:attrNameLst>
                                          <p:attrName>style.visibility</p:attrName>
                                        </p:attrNameLst>
                                      </p:cBhvr>
                                      <p:to>
                                        <p:strVal val="visible"/>
                                      </p:to>
                                    </p:set>
                                    <p:animEffect transition="in" filter="fade">
                                      <p:cBhvr>
                                        <p:cTn id="121" dur="500"/>
                                        <p:tgtEl>
                                          <p:spTgt spid="3124"/>
                                        </p:tgtEl>
                                      </p:cBhvr>
                                    </p:animEffect>
                                  </p:childTnLst>
                                </p:cTn>
                              </p:par>
                            </p:childTnLst>
                          </p:cTn>
                        </p:par>
                        <p:par>
                          <p:cTn id="122" fill="hold">
                            <p:stCondLst>
                              <p:cond delay="1000"/>
                            </p:stCondLst>
                            <p:childTnLst>
                              <p:par>
                                <p:cTn id="123" presetID="10" presetClass="entr" presetSubtype="0" fill="hold" nodeType="afterEffect">
                                  <p:stCondLst>
                                    <p:cond delay="0"/>
                                  </p:stCondLst>
                                  <p:childTnLst>
                                    <p:set>
                                      <p:cBhvr>
                                        <p:cTn id="124" dur="1" fill="hold">
                                          <p:stCondLst>
                                            <p:cond delay="0"/>
                                          </p:stCondLst>
                                        </p:cTn>
                                        <p:tgtEl>
                                          <p:spTgt spid="3117"/>
                                        </p:tgtEl>
                                        <p:attrNameLst>
                                          <p:attrName>style.visibility</p:attrName>
                                        </p:attrNameLst>
                                      </p:cBhvr>
                                      <p:to>
                                        <p:strVal val="visible"/>
                                      </p:to>
                                    </p:set>
                                    <p:animEffect transition="in" filter="fade">
                                      <p:cBhvr>
                                        <p:cTn id="125" dur="500"/>
                                        <p:tgtEl>
                                          <p:spTgt spid="3117"/>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3101"/>
                                        </p:tgtEl>
                                        <p:attrNameLst>
                                          <p:attrName>style.visibility</p:attrName>
                                        </p:attrNameLst>
                                      </p:cBhvr>
                                      <p:to>
                                        <p:strVal val="visible"/>
                                      </p:to>
                                    </p:set>
                                    <p:animEffect transition="in" filter="fade">
                                      <p:cBhvr>
                                        <p:cTn id="130" dur="500"/>
                                        <p:tgtEl>
                                          <p:spTgt spid="3101"/>
                                        </p:tgtEl>
                                      </p:cBhvr>
                                    </p:animEffect>
                                  </p:childTnLst>
                                </p:cTn>
                              </p:par>
                            </p:childTnLst>
                          </p:cTn>
                        </p:par>
                        <p:par>
                          <p:cTn id="131" fill="hold">
                            <p:stCondLst>
                              <p:cond delay="500"/>
                            </p:stCondLst>
                            <p:childTnLst>
                              <p:par>
                                <p:cTn id="132" presetID="10" presetClass="entr" presetSubtype="0" fill="hold" nodeType="afterEffect">
                                  <p:stCondLst>
                                    <p:cond delay="0"/>
                                  </p:stCondLst>
                                  <p:childTnLst>
                                    <p:set>
                                      <p:cBhvr>
                                        <p:cTn id="133" dur="1" fill="hold">
                                          <p:stCondLst>
                                            <p:cond delay="0"/>
                                          </p:stCondLst>
                                        </p:cTn>
                                        <p:tgtEl>
                                          <p:spTgt spid="3064"/>
                                        </p:tgtEl>
                                        <p:attrNameLst>
                                          <p:attrName>style.visibility</p:attrName>
                                        </p:attrNameLst>
                                      </p:cBhvr>
                                      <p:to>
                                        <p:strVal val="visible"/>
                                      </p:to>
                                    </p:set>
                                    <p:animEffect transition="in" filter="fade">
                                      <p:cBhvr>
                                        <p:cTn id="134" dur="500"/>
                                        <p:tgtEl>
                                          <p:spTgt spid="3064"/>
                                        </p:tgtEl>
                                      </p:cBhvr>
                                    </p:animEffect>
                                  </p:childTnLst>
                                </p:cTn>
                              </p:par>
                            </p:childTnLst>
                          </p:cTn>
                        </p:par>
                      </p:childTnLst>
                    </p:cTn>
                  </p:par>
                  <p:par>
                    <p:cTn id="135" fill="hold">
                      <p:stCondLst>
                        <p:cond delay="indefinite"/>
                      </p:stCondLst>
                      <p:childTnLst>
                        <p:par>
                          <p:cTn id="136" fill="hold">
                            <p:stCondLst>
                              <p:cond delay="0"/>
                            </p:stCondLst>
                            <p:childTnLst>
                              <p:par>
                                <p:cTn id="137" presetID="10" presetClass="entr" presetSubtype="0" fill="hold" grpId="0" nodeType="clickEffect">
                                  <p:stCondLst>
                                    <p:cond delay="0"/>
                                  </p:stCondLst>
                                  <p:childTnLst>
                                    <p:set>
                                      <p:cBhvr>
                                        <p:cTn id="138" dur="1" fill="hold">
                                          <p:stCondLst>
                                            <p:cond delay="0"/>
                                          </p:stCondLst>
                                        </p:cTn>
                                        <p:tgtEl>
                                          <p:spTgt spid="3214"/>
                                        </p:tgtEl>
                                        <p:attrNameLst>
                                          <p:attrName>style.visibility</p:attrName>
                                        </p:attrNameLst>
                                      </p:cBhvr>
                                      <p:to>
                                        <p:strVal val="visible"/>
                                      </p:to>
                                    </p:set>
                                    <p:animEffect transition="in" filter="fade">
                                      <p:cBhvr>
                                        <p:cTn id="139" dur="500"/>
                                        <p:tgtEl>
                                          <p:spTgt spid="3214"/>
                                        </p:tgtEl>
                                      </p:cBhvr>
                                    </p:animEffect>
                                  </p:childTnLst>
                                </p:cTn>
                              </p:par>
                            </p:childTnLst>
                          </p:cTn>
                        </p:par>
                        <p:par>
                          <p:cTn id="140" fill="hold">
                            <p:stCondLst>
                              <p:cond delay="500"/>
                            </p:stCondLst>
                            <p:childTnLst>
                              <p:par>
                                <p:cTn id="141" presetID="10" presetClass="entr" presetSubtype="0" fill="hold" grpId="0" nodeType="afterEffect">
                                  <p:stCondLst>
                                    <p:cond delay="0"/>
                                  </p:stCondLst>
                                  <p:childTnLst>
                                    <p:set>
                                      <p:cBhvr>
                                        <p:cTn id="142" dur="1" fill="hold">
                                          <p:stCondLst>
                                            <p:cond delay="0"/>
                                          </p:stCondLst>
                                        </p:cTn>
                                        <p:tgtEl>
                                          <p:spTgt spid="3175"/>
                                        </p:tgtEl>
                                        <p:attrNameLst>
                                          <p:attrName>style.visibility</p:attrName>
                                        </p:attrNameLst>
                                      </p:cBhvr>
                                      <p:to>
                                        <p:strVal val="visible"/>
                                      </p:to>
                                    </p:set>
                                    <p:animEffect transition="in" filter="fade">
                                      <p:cBhvr>
                                        <p:cTn id="143" dur="500"/>
                                        <p:tgtEl>
                                          <p:spTgt spid="3175"/>
                                        </p:tgtEl>
                                      </p:cBhvr>
                                    </p:animEffect>
                                  </p:childTnLst>
                                </p:cTn>
                              </p:par>
                            </p:childTnLst>
                          </p:cTn>
                        </p:par>
                        <p:par>
                          <p:cTn id="144" fill="hold">
                            <p:stCondLst>
                              <p:cond delay="1000"/>
                            </p:stCondLst>
                            <p:childTnLst>
                              <p:par>
                                <p:cTn id="145" presetID="10" presetClass="entr" presetSubtype="0" fill="hold" grpId="0" nodeType="afterEffect">
                                  <p:stCondLst>
                                    <p:cond delay="0"/>
                                  </p:stCondLst>
                                  <p:childTnLst>
                                    <p:set>
                                      <p:cBhvr>
                                        <p:cTn id="146" dur="1" fill="hold">
                                          <p:stCondLst>
                                            <p:cond delay="0"/>
                                          </p:stCondLst>
                                        </p:cTn>
                                        <p:tgtEl>
                                          <p:spTgt spid="3136"/>
                                        </p:tgtEl>
                                        <p:attrNameLst>
                                          <p:attrName>style.visibility</p:attrName>
                                        </p:attrNameLst>
                                      </p:cBhvr>
                                      <p:to>
                                        <p:strVal val="visible"/>
                                      </p:to>
                                    </p:set>
                                    <p:animEffect transition="in" filter="fade">
                                      <p:cBhvr>
                                        <p:cTn id="147" dur="500"/>
                                        <p:tgtEl>
                                          <p:spTgt spid="3136"/>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3229"/>
                                        </p:tgtEl>
                                        <p:attrNameLst>
                                          <p:attrName>style.visibility</p:attrName>
                                        </p:attrNameLst>
                                      </p:cBhvr>
                                      <p:to>
                                        <p:strVal val="visible"/>
                                      </p:to>
                                    </p:set>
                                    <p:animEffect transition="in" filter="fade">
                                      <p:cBhvr>
                                        <p:cTn id="152" dur="500"/>
                                        <p:tgtEl>
                                          <p:spTgt spid="3229"/>
                                        </p:tgtEl>
                                      </p:cBhvr>
                                    </p:animEffect>
                                  </p:childTnLst>
                                </p:cTn>
                              </p:par>
                            </p:childTnLst>
                          </p:cTn>
                        </p:par>
                        <p:par>
                          <p:cTn id="153" fill="hold">
                            <p:stCondLst>
                              <p:cond delay="500"/>
                            </p:stCondLst>
                            <p:childTnLst>
                              <p:par>
                                <p:cTn id="154" presetID="10" presetClass="entr" presetSubtype="0" fill="hold" nodeType="afterEffect">
                                  <p:stCondLst>
                                    <p:cond delay="0"/>
                                  </p:stCondLst>
                                  <p:childTnLst>
                                    <p:set>
                                      <p:cBhvr>
                                        <p:cTn id="155" dur="1" fill="hold">
                                          <p:stCondLst>
                                            <p:cond delay="0"/>
                                          </p:stCondLst>
                                        </p:cTn>
                                        <p:tgtEl>
                                          <p:spTgt spid="3230"/>
                                        </p:tgtEl>
                                        <p:attrNameLst>
                                          <p:attrName>style.visibility</p:attrName>
                                        </p:attrNameLst>
                                      </p:cBhvr>
                                      <p:to>
                                        <p:strVal val="visible"/>
                                      </p:to>
                                    </p:set>
                                    <p:animEffect transition="in" filter="fade">
                                      <p:cBhvr>
                                        <p:cTn id="156" dur="500"/>
                                        <p:tgtEl>
                                          <p:spTgt spid="3230"/>
                                        </p:tgtEl>
                                      </p:cBhvr>
                                    </p:animEffect>
                                  </p:childTnLst>
                                </p:cTn>
                              </p:par>
                            </p:childTnLst>
                          </p:cTn>
                        </p:par>
                        <p:par>
                          <p:cTn id="157" fill="hold">
                            <p:stCondLst>
                              <p:cond delay="1000"/>
                            </p:stCondLst>
                            <p:childTnLst>
                              <p:par>
                                <p:cTn id="158" presetID="10" presetClass="entr" presetSubtype="0" fill="hold" grpId="0" nodeType="afterEffect">
                                  <p:stCondLst>
                                    <p:cond delay="0"/>
                                  </p:stCondLst>
                                  <p:childTnLst>
                                    <p:set>
                                      <p:cBhvr>
                                        <p:cTn id="159" dur="1" fill="hold">
                                          <p:stCondLst>
                                            <p:cond delay="0"/>
                                          </p:stCondLst>
                                        </p:cTn>
                                        <p:tgtEl>
                                          <p:spTgt spid="3231"/>
                                        </p:tgtEl>
                                        <p:attrNameLst>
                                          <p:attrName>style.visibility</p:attrName>
                                        </p:attrNameLst>
                                      </p:cBhvr>
                                      <p:to>
                                        <p:strVal val="visible"/>
                                      </p:to>
                                    </p:set>
                                    <p:animEffect transition="in" filter="fade">
                                      <p:cBhvr>
                                        <p:cTn id="160" dur="500"/>
                                        <p:tgtEl>
                                          <p:spTgt spid="3231"/>
                                        </p:tgtEl>
                                      </p:cBhvr>
                                    </p:animEffect>
                                  </p:childTnLst>
                                </p:cTn>
                              </p:par>
                              <p:par>
                                <p:cTn id="161" presetID="10" presetClass="entr" presetSubtype="0" fill="hold" nodeType="withEffect">
                                  <p:stCondLst>
                                    <p:cond delay="0"/>
                                  </p:stCondLst>
                                  <p:childTnLst>
                                    <p:set>
                                      <p:cBhvr>
                                        <p:cTn id="162" dur="1" fill="hold">
                                          <p:stCondLst>
                                            <p:cond delay="0"/>
                                          </p:stCondLst>
                                        </p:cTn>
                                        <p:tgtEl>
                                          <p:spTgt spid="3232"/>
                                        </p:tgtEl>
                                        <p:attrNameLst>
                                          <p:attrName>style.visibility</p:attrName>
                                        </p:attrNameLst>
                                      </p:cBhvr>
                                      <p:to>
                                        <p:strVal val="visible"/>
                                      </p:to>
                                    </p:set>
                                    <p:animEffect transition="in" filter="fade">
                                      <p:cBhvr>
                                        <p:cTn id="163" dur="500"/>
                                        <p:tgtEl>
                                          <p:spTgt spid="323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ntr" presetSubtype="0" fill="hold" nodeType="clickEffect">
                                  <p:stCondLst>
                                    <p:cond delay="0"/>
                                  </p:stCondLst>
                                  <p:childTnLst>
                                    <p:set>
                                      <p:cBhvr>
                                        <p:cTn id="167" dur="1" fill="hold">
                                          <p:stCondLst>
                                            <p:cond delay="0"/>
                                          </p:stCondLst>
                                        </p:cTn>
                                        <p:tgtEl>
                                          <p:spTgt spid="200"/>
                                        </p:tgtEl>
                                        <p:attrNameLst>
                                          <p:attrName>style.visibility</p:attrName>
                                        </p:attrNameLst>
                                      </p:cBhvr>
                                      <p:to>
                                        <p:strVal val="visible"/>
                                      </p:to>
                                    </p:set>
                                    <p:animEffect transition="in" filter="fade">
                                      <p:cBhvr>
                                        <p:cTn id="168" dur="500"/>
                                        <p:tgtEl>
                                          <p:spTgt spid="200"/>
                                        </p:tgtEl>
                                      </p:cBhvr>
                                    </p:animEffect>
                                  </p:childTnLst>
                                </p:cTn>
                              </p:par>
                            </p:childTnLst>
                          </p:cTn>
                        </p:par>
                        <p:par>
                          <p:cTn id="169" fill="hold">
                            <p:stCondLst>
                              <p:cond delay="500"/>
                            </p:stCondLst>
                            <p:childTnLst>
                              <p:par>
                                <p:cTn id="170" presetID="10" presetClass="entr" presetSubtype="0" fill="hold" nodeType="afterEffect">
                                  <p:stCondLst>
                                    <p:cond delay="0"/>
                                  </p:stCondLst>
                                  <p:childTnLst>
                                    <p:set>
                                      <p:cBhvr>
                                        <p:cTn id="171" dur="1" fill="hold">
                                          <p:stCondLst>
                                            <p:cond delay="0"/>
                                          </p:stCondLst>
                                        </p:cTn>
                                        <p:tgtEl>
                                          <p:spTgt spid="201"/>
                                        </p:tgtEl>
                                        <p:attrNameLst>
                                          <p:attrName>style.visibility</p:attrName>
                                        </p:attrNameLst>
                                      </p:cBhvr>
                                      <p:to>
                                        <p:strVal val="visible"/>
                                      </p:to>
                                    </p:set>
                                    <p:animEffect transition="in" filter="fade">
                                      <p:cBhvr>
                                        <p:cTn id="172" dur="500"/>
                                        <p:tgtEl>
                                          <p:spTgt spid="201"/>
                                        </p:tgtEl>
                                      </p:cBhvr>
                                    </p:animEffect>
                                  </p:childTnLst>
                                </p:cTn>
                              </p:par>
                            </p:childTnLst>
                          </p:cTn>
                        </p:par>
                        <p:par>
                          <p:cTn id="173" fill="hold">
                            <p:stCondLst>
                              <p:cond delay="1000"/>
                            </p:stCondLst>
                            <p:childTnLst>
                              <p:par>
                                <p:cTn id="174" presetID="10" presetClass="entr" presetSubtype="0" fill="hold" nodeType="afterEffect">
                                  <p:stCondLst>
                                    <p:cond delay="0"/>
                                  </p:stCondLst>
                                  <p:childTnLst>
                                    <p:set>
                                      <p:cBhvr>
                                        <p:cTn id="175" dur="1" fill="hold">
                                          <p:stCondLst>
                                            <p:cond delay="0"/>
                                          </p:stCondLst>
                                        </p:cTn>
                                        <p:tgtEl>
                                          <p:spTgt spid="3219"/>
                                        </p:tgtEl>
                                        <p:attrNameLst>
                                          <p:attrName>style.visibility</p:attrName>
                                        </p:attrNameLst>
                                      </p:cBhvr>
                                      <p:to>
                                        <p:strVal val="visible"/>
                                      </p:to>
                                    </p:set>
                                    <p:animEffect transition="in" filter="fade">
                                      <p:cBhvr>
                                        <p:cTn id="176" dur="500"/>
                                        <p:tgtEl>
                                          <p:spTgt spid="3219"/>
                                        </p:tgtEl>
                                      </p:cBhvr>
                                    </p:animEffect>
                                  </p:childTnLst>
                                </p:cTn>
                              </p:par>
                            </p:childTnLst>
                          </p:cTn>
                        </p:par>
                        <p:par>
                          <p:cTn id="177" fill="hold">
                            <p:stCondLst>
                              <p:cond delay="1500"/>
                            </p:stCondLst>
                            <p:childTnLst>
                              <p:par>
                                <p:cTn id="178" presetID="10" presetClass="entr" presetSubtype="0" fill="hold" nodeType="afterEffect">
                                  <p:stCondLst>
                                    <p:cond delay="0"/>
                                  </p:stCondLst>
                                  <p:childTnLst>
                                    <p:set>
                                      <p:cBhvr>
                                        <p:cTn id="179" dur="1" fill="hold">
                                          <p:stCondLst>
                                            <p:cond delay="0"/>
                                          </p:stCondLst>
                                        </p:cTn>
                                        <p:tgtEl>
                                          <p:spTgt spid="202"/>
                                        </p:tgtEl>
                                        <p:attrNameLst>
                                          <p:attrName>style.visibility</p:attrName>
                                        </p:attrNameLst>
                                      </p:cBhvr>
                                      <p:to>
                                        <p:strVal val="visible"/>
                                      </p:to>
                                    </p:set>
                                    <p:animEffect transition="in" filter="fade">
                                      <p:cBhvr>
                                        <p:cTn id="180" dur="500"/>
                                        <p:tgtEl>
                                          <p:spTgt spid="202"/>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3181"/>
                                        </p:tgtEl>
                                        <p:attrNameLst>
                                          <p:attrName>style.visibility</p:attrName>
                                        </p:attrNameLst>
                                      </p:cBhvr>
                                      <p:to>
                                        <p:strVal val="visible"/>
                                      </p:to>
                                    </p:set>
                                    <p:animEffect transition="in" filter="fade">
                                      <p:cBhvr>
                                        <p:cTn id="185" dur="500"/>
                                        <p:tgtEl>
                                          <p:spTgt spid="3181"/>
                                        </p:tgtEl>
                                      </p:cBhvr>
                                    </p:animEffect>
                                  </p:childTnLst>
                                </p:cTn>
                              </p:par>
                            </p:childTnLst>
                          </p:cTn>
                        </p:par>
                        <p:par>
                          <p:cTn id="186" fill="hold">
                            <p:stCondLst>
                              <p:cond delay="500"/>
                            </p:stCondLst>
                            <p:childTnLst>
                              <p:par>
                                <p:cTn id="187" presetID="10" presetClass="entr" presetSubtype="0" fill="hold" nodeType="afterEffect">
                                  <p:stCondLst>
                                    <p:cond delay="0"/>
                                  </p:stCondLst>
                                  <p:childTnLst>
                                    <p:set>
                                      <p:cBhvr>
                                        <p:cTn id="188" dur="1" fill="hold">
                                          <p:stCondLst>
                                            <p:cond delay="0"/>
                                          </p:stCondLst>
                                        </p:cTn>
                                        <p:tgtEl>
                                          <p:spTgt spid="3183"/>
                                        </p:tgtEl>
                                        <p:attrNameLst>
                                          <p:attrName>style.visibility</p:attrName>
                                        </p:attrNameLst>
                                      </p:cBhvr>
                                      <p:to>
                                        <p:strVal val="visible"/>
                                      </p:to>
                                    </p:set>
                                    <p:animEffect transition="in" filter="fade">
                                      <p:cBhvr>
                                        <p:cTn id="189" dur="500"/>
                                        <p:tgtEl>
                                          <p:spTgt spid="3183"/>
                                        </p:tgtEl>
                                      </p:cBhvr>
                                    </p:animEffect>
                                  </p:childTnLst>
                                </p:cTn>
                              </p:par>
                            </p:childTnLst>
                          </p:cTn>
                        </p:par>
                        <p:par>
                          <p:cTn id="190" fill="hold">
                            <p:stCondLst>
                              <p:cond delay="1000"/>
                            </p:stCondLst>
                            <p:childTnLst>
                              <p:par>
                                <p:cTn id="191" presetID="10" presetClass="entr" presetSubtype="0" fill="hold" grpId="0" nodeType="afterEffect">
                                  <p:stCondLst>
                                    <p:cond delay="0"/>
                                  </p:stCondLst>
                                  <p:childTnLst>
                                    <p:set>
                                      <p:cBhvr>
                                        <p:cTn id="192" dur="1" fill="hold">
                                          <p:stCondLst>
                                            <p:cond delay="0"/>
                                          </p:stCondLst>
                                        </p:cTn>
                                        <p:tgtEl>
                                          <p:spTgt spid="3180"/>
                                        </p:tgtEl>
                                        <p:attrNameLst>
                                          <p:attrName>style.visibility</p:attrName>
                                        </p:attrNameLst>
                                      </p:cBhvr>
                                      <p:to>
                                        <p:strVal val="visible"/>
                                      </p:to>
                                    </p:set>
                                    <p:animEffect transition="in" filter="fade">
                                      <p:cBhvr>
                                        <p:cTn id="193" dur="500"/>
                                        <p:tgtEl>
                                          <p:spTgt spid="3180"/>
                                        </p:tgtEl>
                                      </p:cBhvr>
                                    </p:animEffect>
                                  </p:childTnLst>
                                </p:cTn>
                              </p:par>
                              <p:par>
                                <p:cTn id="194" presetID="10" presetClass="entr" presetSubtype="0" fill="hold" nodeType="withEffect">
                                  <p:stCondLst>
                                    <p:cond delay="0"/>
                                  </p:stCondLst>
                                  <p:childTnLst>
                                    <p:set>
                                      <p:cBhvr>
                                        <p:cTn id="195" dur="1" fill="hold">
                                          <p:stCondLst>
                                            <p:cond delay="0"/>
                                          </p:stCondLst>
                                        </p:cTn>
                                        <p:tgtEl>
                                          <p:spTgt spid="3182"/>
                                        </p:tgtEl>
                                        <p:attrNameLst>
                                          <p:attrName>style.visibility</p:attrName>
                                        </p:attrNameLst>
                                      </p:cBhvr>
                                      <p:to>
                                        <p:strVal val="visible"/>
                                      </p:to>
                                    </p:set>
                                    <p:animEffect transition="in" filter="fade">
                                      <p:cBhvr>
                                        <p:cTn id="196" dur="500"/>
                                        <p:tgtEl>
                                          <p:spTgt spid="3182"/>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203"/>
                                        </p:tgtEl>
                                        <p:attrNameLst>
                                          <p:attrName>style.visibility</p:attrName>
                                        </p:attrNameLst>
                                      </p:cBhvr>
                                      <p:to>
                                        <p:strVal val="visible"/>
                                      </p:to>
                                    </p:set>
                                    <p:animEffect transition="in" filter="fade">
                                      <p:cBhvr>
                                        <p:cTn id="201" dur="500"/>
                                        <p:tgtEl>
                                          <p:spTgt spid="203"/>
                                        </p:tgtEl>
                                      </p:cBhvr>
                                    </p:animEffect>
                                  </p:childTnLst>
                                </p:cTn>
                              </p:par>
                            </p:childTnLst>
                          </p:cTn>
                        </p:par>
                        <p:par>
                          <p:cTn id="202" fill="hold">
                            <p:stCondLst>
                              <p:cond delay="500"/>
                            </p:stCondLst>
                            <p:childTnLst>
                              <p:par>
                                <p:cTn id="203" presetID="10" presetClass="entr" presetSubtype="0" fill="hold" nodeType="afterEffect">
                                  <p:stCondLst>
                                    <p:cond delay="0"/>
                                  </p:stCondLst>
                                  <p:childTnLst>
                                    <p:set>
                                      <p:cBhvr>
                                        <p:cTn id="204" dur="1" fill="hold">
                                          <p:stCondLst>
                                            <p:cond delay="0"/>
                                          </p:stCondLst>
                                        </p:cTn>
                                        <p:tgtEl>
                                          <p:spTgt spid="204"/>
                                        </p:tgtEl>
                                        <p:attrNameLst>
                                          <p:attrName>style.visibility</p:attrName>
                                        </p:attrNameLst>
                                      </p:cBhvr>
                                      <p:to>
                                        <p:strVal val="visible"/>
                                      </p:to>
                                    </p:set>
                                    <p:animEffect transition="in" filter="fade">
                                      <p:cBhvr>
                                        <p:cTn id="205" dur="500"/>
                                        <p:tgtEl>
                                          <p:spTgt spid="204"/>
                                        </p:tgtEl>
                                      </p:cBhvr>
                                    </p:animEffect>
                                  </p:childTnLst>
                                </p:cTn>
                              </p:par>
                            </p:childTnLst>
                          </p:cTn>
                        </p:par>
                        <p:par>
                          <p:cTn id="206" fill="hold">
                            <p:stCondLst>
                              <p:cond delay="1000"/>
                            </p:stCondLst>
                            <p:childTnLst>
                              <p:par>
                                <p:cTn id="207" presetID="10" presetClass="entr" presetSubtype="0" fill="hold" nodeType="afterEffect">
                                  <p:stCondLst>
                                    <p:cond delay="0"/>
                                  </p:stCondLst>
                                  <p:childTnLst>
                                    <p:set>
                                      <p:cBhvr>
                                        <p:cTn id="208" dur="1" fill="hold">
                                          <p:stCondLst>
                                            <p:cond delay="0"/>
                                          </p:stCondLst>
                                        </p:cTn>
                                        <p:tgtEl>
                                          <p:spTgt spid="206"/>
                                        </p:tgtEl>
                                        <p:attrNameLst>
                                          <p:attrName>style.visibility</p:attrName>
                                        </p:attrNameLst>
                                      </p:cBhvr>
                                      <p:to>
                                        <p:strVal val="visible"/>
                                      </p:to>
                                    </p:set>
                                    <p:animEffect transition="in" filter="fade">
                                      <p:cBhvr>
                                        <p:cTn id="209" dur="500"/>
                                        <p:tgtEl>
                                          <p:spTgt spid="206"/>
                                        </p:tgtEl>
                                      </p:cBhvr>
                                    </p:animEffect>
                                  </p:childTnLst>
                                </p:cTn>
                              </p:par>
                            </p:childTnLst>
                          </p:cTn>
                        </p:par>
                        <p:par>
                          <p:cTn id="210" fill="hold">
                            <p:stCondLst>
                              <p:cond delay="1500"/>
                            </p:stCondLst>
                            <p:childTnLst>
                              <p:par>
                                <p:cTn id="211" presetID="10" presetClass="entr" presetSubtype="0" fill="hold" nodeType="afterEffect">
                                  <p:stCondLst>
                                    <p:cond delay="0"/>
                                  </p:stCondLst>
                                  <p:childTnLst>
                                    <p:set>
                                      <p:cBhvr>
                                        <p:cTn id="212" dur="1" fill="hold">
                                          <p:stCondLst>
                                            <p:cond delay="0"/>
                                          </p:stCondLst>
                                        </p:cTn>
                                        <p:tgtEl>
                                          <p:spTgt spid="205"/>
                                        </p:tgtEl>
                                        <p:attrNameLst>
                                          <p:attrName>style.visibility</p:attrName>
                                        </p:attrNameLst>
                                      </p:cBhvr>
                                      <p:to>
                                        <p:strVal val="visible"/>
                                      </p:to>
                                    </p:set>
                                    <p:animEffect transition="in" filter="fade">
                                      <p:cBhvr>
                                        <p:cTn id="213" dur="500"/>
                                        <p:tgtEl>
                                          <p:spTgt spid="205"/>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nodeType="clickEffect">
                                  <p:stCondLst>
                                    <p:cond delay="0"/>
                                  </p:stCondLst>
                                  <p:childTnLst>
                                    <p:set>
                                      <p:cBhvr>
                                        <p:cTn id="217" dur="1" fill="hold">
                                          <p:stCondLst>
                                            <p:cond delay="0"/>
                                          </p:stCondLst>
                                        </p:cTn>
                                        <p:tgtEl>
                                          <p:spTgt spid="3142"/>
                                        </p:tgtEl>
                                        <p:attrNameLst>
                                          <p:attrName>style.visibility</p:attrName>
                                        </p:attrNameLst>
                                      </p:cBhvr>
                                      <p:to>
                                        <p:strVal val="visible"/>
                                      </p:to>
                                    </p:set>
                                    <p:animEffect transition="in" filter="fade">
                                      <p:cBhvr>
                                        <p:cTn id="218" dur="500"/>
                                        <p:tgtEl>
                                          <p:spTgt spid="3142"/>
                                        </p:tgtEl>
                                      </p:cBhvr>
                                    </p:animEffect>
                                  </p:childTnLst>
                                </p:cTn>
                              </p:par>
                            </p:childTnLst>
                          </p:cTn>
                        </p:par>
                        <p:par>
                          <p:cTn id="219" fill="hold">
                            <p:stCondLst>
                              <p:cond delay="500"/>
                            </p:stCondLst>
                            <p:childTnLst>
                              <p:par>
                                <p:cTn id="220" presetID="10" presetClass="entr" presetSubtype="0" fill="hold" nodeType="afterEffect">
                                  <p:stCondLst>
                                    <p:cond delay="0"/>
                                  </p:stCondLst>
                                  <p:childTnLst>
                                    <p:set>
                                      <p:cBhvr>
                                        <p:cTn id="221" dur="1" fill="hold">
                                          <p:stCondLst>
                                            <p:cond delay="0"/>
                                          </p:stCondLst>
                                        </p:cTn>
                                        <p:tgtEl>
                                          <p:spTgt spid="3144"/>
                                        </p:tgtEl>
                                        <p:attrNameLst>
                                          <p:attrName>style.visibility</p:attrName>
                                        </p:attrNameLst>
                                      </p:cBhvr>
                                      <p:to>
                                        <p:strVal val="visible"/>
                                      </p:to>
                                    </p:set>
                                    <p:animEffect transition="in" filter="fade">
                                      <p:cBhvr>
                                        <p:cTn id="222" dur="500"/>
                                        <p:tgtEl>
                                          <p:spTgt spid="3144"/>
                                        </p:tgtEl>
                                      </p:cBhvr>
                                    </p:animEffect>
                                  </p:childTnLst>
                                </p:cTn>
                              </p:par>
                            </p:childTnLst>
                          </p:cTn>
                        </p:par>
                        <p:par>
                          <p:cTn id="223" fill="hold">
                            <p:stCondLst>
                              <p:cond delay="1000"/>
                            </p:stCondLst>
                            <p:childTnLst>
                              <p:par>
                                <p:cTn id="224" presetID="10" presetClass="entr" presetSubtype="0" fill="hold" grpId="0" nodeType="afterEffect">
                                  <p:stCondLst>
                                    <p:cond delay="0"/>
                                  </p:stCondLst>
                                  <p:childTnLst>
                                    <p:set>
                                      <p:cBhvr>
                                        <p:cTn id="225" dur="1" fill="hold">
                                          <p:stCondLst>
                                            <p:cond delay="0"/>
                                          </p:stCondLst>
                                        </p:cTn>
                                        <p:tgtEl>
                                          <p:spTgt spid="3141"/>
                                        </p:tgtEl>
                                        <p:attrNameLst>
                                          <p:attrName>style.visibility</p:attrName>
                                        </p:attrNameLst>
                                      </p:cBhvr>
                                      <p:to>
                                        <p:strVal val="visible"/>
                                      </p:to>
                                    </p:set>
                                    <p:animEffect transition="in" filter="fade">
                                      <p:cBhvr>
                                        <p:cTn id="226" dur="500"/>
                                        <p:tgtEl>
                                          <p:spTgt spid="3141"/>
                                        </p:tgtEl>
                                      </p:cBhvr>
                                    </p:animEffect>
                                  </p:childTnLst>
                                </p:cTn>
                              </p:par>
                              <p:par>
                                <p:cTn id="227" presetID="10" presetClass="entr" presetSubtype="0" fill="hold" nodeType="withEffect">
                                  <p:stCondLst>
                                    <p:cond delay="0"/>
                                  </p:stCondLst>
                                  <p:childTnLst>
                                    <p:set>
                                      <p:cBhvr>
                                        <p:cTn id="228" dur="1" fill="hold">
                                          <p:stCondLst>
                                            <p:cond delay="0"/>
                                          </p:stCondLst>
                                        </p:cTn>
                                        <p:tgtEl>
                                          <p:spTgt spid="3143"/>
                                        </p:tgtEl>
                                        <p:attrNameLst>
                                          <p:attrName>style.visibility</p:attrName>
                                        </p:attrNameLst>
                                      </p:cBhvr>
                                      <p:to>
                                        <p:strVal val="visible"/>
                                      </p:to>
                                    </p:set>
                                    <p:animEffect transition="in" filter="fade">
                                      <p:cBhvr>
                                        <p:cTn id="229" dur="500"/>
                                        <p:tgtEl>
                                          <p:spTgt spid="3143"/>
                                        </p:tgtEl>
                                      </p:cBhvr>
                                    </p:animEffect>
                                  </p:childTnLst>
                                </p:cTn>
                              </p:par>
                            </p:childTnLst>
                          </p:cTn>
                        </p:par>
                      </p:childTnLst>
                    </p:cTn>
                  </p:par>
                  <p:par>
                    <p:cTn id="230" fill="hold">
                      <p:stCondLst>
                        <p:cond delay="indefinite"/>
                      </p:stCondLst>
                      <p:childTnLst>
                        <p:par>
                          <p:cTn id="231" fill="hold">
                            <p:stCondLst>
                              <p:cond delay="0"/>
                            </p:stCondLst>
                            <p:childTnLst>
                              <p:par>
                                <p:cTn id="232" presetID="10" presetClass="entr" presetSubtype="0" fill="hold" nodeType="clickEffect">
                                  <p:stCondLst>
                                    <p:cond delay="0"/>
                                  </p:stCondLst>
                                  <p:childTnLst>
                                    <p:set>
                                      <p:cBhvr>
                                        <p:cTn id="233" dur="1" fill="hold">
                                          <p:stCondLst>
                                            <p:cond delay="0"/>
                                          </p:stCondLst>
                                        </p:cTn>
                                        <p:tgtEl>
                                          <p:spTgt spid="210"/>
                                        </p:tgtEl>
                                        <p:attrNameLst>
                                          <p:attrName>style.visibility</p:attrName>
                                        </p:attrNameLst>
                                      </p:cBhvr>
                                      <p:to>
                                        <p:strVal val="visible"/>
                                      </p:to>
                                    </p:set>
                                    <p:animEffect transition="in" filter="fade">
                                      <p:cBhvr>
                                        <p:cTn id="234" dur="500"/>
                                        <p:tgtEl>
                                          <p:spTgt spid="210"/>
                                        </p:tgtEl>
                                      </p:cBhvr>
                                    </p:animEffect>
                                  </p:childTnLst>
                                </p:cTn>
                              </p:par>
                            </p:childTnLst>
                          </p:cTn>
                        </p:par>
                        <p:par>
                          <p:cTn id="235" fill="hold">
                            <p:stCondLst>
                              <p:cond delay="500"/>
                            </p:stCondLst>
                            <p:childTnLst>
                              <p:par>
                                <p:cTn id="236" presetID="10" presetClass="entr" presetSubtype="0" fill="hold" nodeType="afterEffect">
                                  <p:stCondLst>
                                    <p:cond delay="0"/>
                                  </p:stCondLst>
                                  <p:childTnLst>
                                    <p:set>
                                      <p:cBhvr>
                                        <p:cTn id="237" dur="1" fill="hold">
                                          <p:stCondLst>
                                            <p:cond delay="0"/>
                                          </p:stCondLst>
                                        </p:cTn>
                                        <p:tgtEl>
                                          <p:spTgt spid="207"/>
                                        </p:tgtEl>
                                        <p:attrNameLst>
                                          <p:attrName>style.visibility</p:attrName>
                                        </p:attrNameLst>
                                      </p:cBhvr>
                                      <p:to>
                                        <p:strVal val="visible"/>
                                      </p:to>
                                    </p:set>
                                    <p:animEffect transition="in" filter="fade">
                                      <p:cBhvr>
                                        <p:cTn id="238" dur="500"/>
                                        <p:tgtEl>
                                          <p:spTgt spid="207"/>
                                        </p:tgtEl>
                                      </p:cBhvr>
                                    </p:animEffect>
                                  </p:childTnLst>
                                </p:cTn>
                              </p:par>
                            </p:childTnLst>
                          </p:cTn>
                        </p:par>
                        <p:par>
                          <p:cTn id="239" fill="hold">
                            <p:stCondLst>
                              <p:cond delay="1000"/>
                            </p:stCondLst>
                            <p:childTnLst>
                              <p:par>
                                <p:cTn id="240" presetID="10" presetClass="entr" presetSubtype="0" fill="hold" nodeType="afterEffect">
                                  <p:stCondLst>
                                    <p:cond delay="0"/>
                                  </p:stCondLst>
                                  <p:childTnLst>
                                    <p:set>
                                      <p:cBhvr>
                                        <p:cTn id="241" dur="1" fill="hold">
                                          <p:stCondLst>
                                            <p:cond delay="0"/>
                                          </p:stCondLst>
                                        </p:cTn>
                                        <p:tgtEl>
                                          <p:spTgt spid="209"/>
                                        </p:tgtEl>
                                        <p:attrNameLst>
                                          <p:attrName>style.visibility</p:attrName>
                                        </p:attrNameLst>
                                      </p:cBhvr>
                                      <p:to>
                                        <p:strVal val="visible"/>
                                      </p:to>
                                    </p:set>
                                    <p:animEffect transition="in" filter="fade">
                                      <p:cBhvr>
                                        <p:cTn id="242" dur="500"/>
                                        <p:tgtEl>
                                          <p:spTgt spid="209"/>
                                        </p:tgtEl>
                                      </p:cBhvr>
                                    </p:animEffect>
                                  </p:childTnLst>
                                </p:cTn>
                              </p:par>
                            </p:childTnLst>
                          </p:cTn>
                        </p:par>
                        <p:par>
                          <p:cTn id="243" fill="hold">
                            <p:stCondLst>
                              <p:cond delay="1500"/>
                            </p:stCondLst>
                            <p:childTnLst>
                              <p:par>
                                <p:cTn id="244" presetID="10" presetClass="entr" presetSubtype="0" fill="hold" nodeType="afterEffect">
                                  <p:stCondLst>
                                    <p:cond delay="0"/>
                                  </p:stCondLst>
                                  <p:childTnLst>
                                    <p:set>
                                      <p:cBhvr>
                                        <p:cTn id="245" dur="1" fill="hold">
                                          <p:stCondLst>
                                            <p:cond delay="0"/>
                                          </p:stCondLst>
                                        </p:cTn>
                                        <p:tgtEl>
                                          <p:spTgt spid="208"/>
                                        </p:tgtEl>
                                        <p:attrNameLst>
                                          <p:attrName>style.visibility</p:attrName>
                                        </p:attrNameLst>
                                      </p:cBhvr>
                                      <p:to>
                                        <p:strVal val="visible"/>
                                      </p:to>
                                    </p:set>
                                    <p:animEffect transition="in" filter="fade">
                                      <p:cBhvr>
                                        <p:cTn id="246" dur="500"/>
                                        <p:tgtEl>
                                          <p:spTgt spid="208"/>
                                        </p:tgtEl>
                                      </p:cBhvr>
                                    </p:animEffect>
                                  </p:childTnLst>
                                </p:cTn>
                              </p:par>
                            </p:childTnLst>
                          </p:cTn>
                        </p:par>
                      </p:childTnLst>
                    </p:cTn>
                  </p:par>
                  <p:par>
                    <p:cTn id="247" fill="hold">
                      <p:stCondLst>
                        <p:cond delay="indefinite"/>
                      </p:stCondLst>
                      <p:childTnLst>
                        <p:par>
                          <p:cTn id="248" fill="hold">
                            <p:stCondLst>
                              <p:cond delay="0"/>
                            </p:stCondLst>
                            <p:childTnLst>
                              <p:par>
                                <p:cTn id="249" presetID="10" presetClass="entr" presetSubtype="0" fill="hold" grpId="0" nodeType="clickEffect">
                                  <p:stCondLst>
                                    <p:cond delay="0"/>
                                  </p:stCondLst>
                                  <p:childTnLst>
                                    <p:set>
                                      <p:cBhvr>
                                        <p:cTn id="250" dur="1" fill="hold">
                                          <p:stCondLst>
                                            <p:cond delay="0"/>
                                          </p:stCondLst>
                                        </p:cTn>
                                        <p:tgtEl>
                                          <p:spTgt spid="3096"/>
                                        </p:tgtEl>
                                        <p:attrNameLst>
                                          <p:attrName>style.visibility</p:attrName>
                                        </p:attrNameLst>
                                      </p:cBhvr>
                                      <p:to>
                                        <p:strVal val="visible"/>
                                      </p:to>
                                    </p:set>
                                    <p:animEffect transition="in" filter="fade">
                                      <p:cBhvr>
                                        <p:cTn id="251" dur="500"/>
                                        <p:tgtEl>
                                          <p:spTgt spid="3096"/>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3093"/>
                                        </p:tgtEl>
                                        <p:attrNameLst>
                                          <p:attrName>style.visibility</p:attrName>
                                        </p:attrNameLst>
                                      </p:cBhvr>
                                      <p:to>
                                        <p:strVal val="visible"/>
                                      </p:to>
                                    </p:set>
                                    <p:animEffect transition="in" filter="fade">
                                      <p:cBhvr>
                                        <p:cTn id="256" dur="500"/>
                                        <p:tgtEl>
                                          <p:spTgt spid="3093"/>
                                        </p:tgtEl>
                                      </p:cBhvr>
                                    </p:animEffect>
                                  </p:childTnLst>
                                </p:cTn>
                              </p:par>
                            </p:childTnLst>
                          </p:cTn>
                        </p:par>
                        <p:par>
                          <p:cTn id="257" fill="hold">
                            <p:stCondLst>
                              <p:cond delay="500"/>
                            </p:stCondLst>
                            <p:childTnLst>
                              <p:par>
                                <p:cTn id="258" presetID="10" presetClass="entr" presetSubtype="0" fill="hold" nodeType="afterEffect">
                                  <p:stCondLst>
                                    <p:cond delay="0"/>
                                  </p:stCondLst>
                                  <p:childTnLst>
                                    <p:set>
                                      <p:cBhvr>
                                        <p:cTn id="259" dur="1" fill="hold">
                                          <p:stCondLst>
                                            <p:cond delay="0"/>
                                          </p:stCondLst>
                                        </p:cTn>
                                        <p:tgtEl>
                                          <p:spTgt spid="3097"/>
                                        </p:tgtEl>
                                        <p:attrNameLst>
                                          <p:attrName>style.visibility</p:attrName>
                                        </p:attrNameLst>
                                      </p:cBhvr>
                                      <p:to>
                                        <p:strVal val="visible"/>
                                      </p:to>
                                    </p:set>
                                    <p:animEffect transition="in" filter="fade">
                                      <p:cBhvr>
                                        <p:cTn id="260" dur="500"/>
                                        <p:tgtEl>
                                          <p:spTgt spid="3097"/>
                                        </p:tgtEl>
                                      </p:cBhvr>
                                    </p:animEffect>
                                  </p:childTnLst>
                                </p:cTn>
                              </p:par>
                            </p:childTnLst>
                          </p:cTn>
                        </p:par>
                        <p:par>
                          <p:cTn id="261" fill="hold">
                            <p:stCondLst>
                              <p:cond delay="1000"/>
                            </p:stCondLst>
                            <p:childTnLst>
                              <p:par>
                                <p:cTn id="262" presetID="10" presetClass="entr" presetSubtype="0" fill="hold" nodeType="afterEffect">
                                  <p:stCondLst>
                                    <p:cond delay="0"/>
                                  </p:stCondLst>
                                  <p:childTnLst>
                                    <p:set>
                                      <p:cBhvr>
                                        <p:cTn id="263" dur="1" fill="hold">
                                          <p:stCondLst>
                                            <p:cond delay="0"/>
                                          </p:stCondLst>
                                        </p:cTn>
                                        <p:tgtEl>
                                          <p:spTgt spid="3098"/>
                                        </p:tgtEl>
                                        <p:attrNameLst>
                                          <p:attrName>style.visibility</p:attrName>
                                        </p:attrNameLst>
                                      </p:cBhvr>
                                      <p:to>
                                        <p:strVal val="visible"/>
                                      </p:to>
                                    </p:set>
                                    <p:animEffect transition="in" filter="fade">
                                      <p:cBhvr>
                                        <p:cTn id="264" dur="500"/>
                                        <p:tgtEl>
                                          <p:spTgt spid="3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0" grpId="0" animBg="1"/>
      <p:bldP spid="3214" grpId="0" animBg="1"/>
      <p:bldP spid="3231" grpId="0"/>
      <p:bldP spid="3217" grpId="0" animBg="1"/>
      <p:bldP spid="3175" grpId="0" animBg="1"/>
      <p:bldP spid="3180" grpId="0"/>
      <p:bldP spid="3179" grpId="0" animBg="1"/>
      <p:bldP spid="3136" grpId="0" animBg="1"/>
      <p:bldP spid="3138" grpId="0" animBg="1"/>
      <p:bldP spid="3141" grpId="0"/>
      <p:bldP spid="3135" grpId="0"/>
      <p:bldP spid="3133" grpId="0"/>
      <p:bldP spid="3105" grpId="0" animBg="1"/>
      <p:bldP spid="3107" grpId="0"/>
      <p:bldP spid="3125" grpId="0" animBg="1"/>
      <p:bldP spid="3129" grpId="0" animBg="1"/>
      <p:bldP spid="3130" grpId="0" animBg="1"/>
      <p:bldP spid="3127" grpId="0" animBg="1"/>
      <p:bldP spid="3128" grpId="0" animBg="1"/>
      <p:bldP spid="3118" grpId="0" animBg="1"/>
      <p:bldP spid="3122" grpId="0" animBg="1"/>
      <p:bldP spid="3123" grpId="0" animBg="1"/>
      <p:bldP spid="3120" grpId="0" animBg="1"/>
      <p:bldP spid="3121" grpId="0" animBg="1"/>
      <p:bldP spid="3111" grpId="0" animBg="1"/>
      <p:bldP spid="3115" grpId="0" animBg="1"/>
      <p:bldP spid="3116" grpId="0" animBg="1"/>
      <p:bldP spid="3113" grpId="0" animBg="1"/>
      <p:bldP spid="3114" grpId="0" animBg="1"/>
      <p:bldP spid="3101" grpId="0" animBg="1"/>
      <p:bldP spid="3096" grpId="0" animBg="1"/>
      <p:bldP spid="3095"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a:bodyPr>
          <a:lstStyle/>
          <a:p>
            <a:pPr lvl="1" eaLnBrk="1" hangingPunct="1">
              <a:buClr>
                <a:srgbClr val="970000"/>
              </a:buClr>
            </a:pPr>
            <a:r>
              <a:rPr lang="en-US" dirty="0" smtClean="0"/>
              <a:t>We collaborated with physical therapists at USC’s Health Sciences Campus.</a:t>
            </a:r>
          </a:p>
          <a:p>
            <a:pPr lvl="1" eaLnBrk="1" hangingPunct="1">
              <a:buClr>
                <a:srgbClr val="970000"/>
              </a:buClr>
            </a:pPr>
            <a:r>
              <a:rPr lang="en-US" dirty="0" smtClean="0"/>
              <a:t>Based on their recommendations, we selected a series of ADL-inspired tasks to evaluate the efficacy of the architecture for motor-task rehabilitation with stroke patients:</a:t>
            </a:r>
          </a:p>
          <a:p>
            <a:pPr marL="860425" lvl="2" indent="-342900" eaLnBrk="1" hangingPunct="1">
              <a:buClr>
                <a:srgbClr val="970000"/>
              </a:buClr>
              <a:buFont typeface="+mj-lt"/>
              <a:buAutoNum type="arabicPeriod"/>
            </a:pPr>
            <a:r>
              <a:rPr lang="en-US" sz="1300" dirty="0" smtClean="0"/>
              <a:t>lifting books from a desktop to a raised shelf,</a:t>
            </a:r>
          </a:p>
          <a:p>
            <a:pPr marL="860425" lvl="2" indent="-342900" eaLnBrk="1" hangingPunct="1">
              <a:buClr>
                <a:srgbClr val="970000"/>
              </a:buClr>
              <a:buFont typeface="+mj-lt"/>
              <a:buAutoNum type="arabicPeriod"/>
            </a:pPr>
            <a:r>
              <a:rPr lang="en-US" sz="1300" dirty="0" smtClean="0"/>
              <a:t>moving pencils from one bin to another,</a:t>
            </a:r>
          </a:p>
          <a:p>
            <a:pPr marL="860425" lvl="2" indent="-342900" eaLnBrk="1" hangingPunct="1">
              <a:buClr>
                <a:srgbClr val="970000"/>
              </a:buClr>
              <a:buFont typeface="+mj-lt"/>
              <a:buAutoNum type="arabicPeriod"/>
            </a:pPr>
            <a:r>
              <a:rPr lang="en-US" sz="1300" dirty="0" smtClean="0"/>
              <a:t>opening and closing a jar, and</a:t>
            </a:r>
          </a:p>
          <a:p>
            <a:pPr marL="860425" lvl="2" indent="-342900" eaLnBrk="1" hangingPunct="1">
              <a:buClr>
                <a:srgbClr val="970000"/>
              </a:buClr>
              <a:buFont typeface="+mj-lt"/>
              <a:buAutoNum type="arabicPeriod"/>
            </a:pPr>
            <a:r>
              <a:rPr lang="en-US" sz="1300" dirty="0" smtClean="0"/>
              <a:t>moving a wand through wire puzzle.</a:t>
            </a:r>
          </a:p>
        </p:txBody>
      </p:sp>
      <p:pic>
        <p:nvPicPr>
          <p:cNvPr id="10" name="Picture 9"/>
          <p:cNvPicPr>
            <a:picLocks noChangeAspect="1"/>
          </p:cNvPicPr>
          <p:nvPr/>
        </p:nvPicPr>
        <p:blipFill>
          <a:blip r:embed="rId3">
            <a:clrChange>
              <a:clrFrom>
                <a:srgbClr val="FEFEFE"/>
              </a:clrFrom>
              <a:clrTo>
                <a:srgbClr val="FEFEFE">
                  <a:alpha val="0"/>
                </a:srgbClr>
              </a:clrTo>
            </a:clrChange>
          </a:blip>
          <a:stretch>
            <a:fillRect/>
          </a:stretch>
        </p:blipFill>
        <p:spPr>
          <a:xfrm>
            <a:off x="170082" y="3696990"/>
            <a:ext cx="2573118" cy="2438400"/>
          </a:xfrm>
          <a:prstGeom prst="rect">
            <a:avLst/>
          </a:prstGeom>
        </p:spPr>
      </p:pic>
      <p:pic>
        <p:nvPicPr>
          <p:cNvPr id="11" name="Picture 10"/>
          <p:cNvPicPr>
            <a:picLocks noChangeAspect="1"/>
          </p:cNvPicPr>
          <p:nvPr/>
        </p:nvPicPr>
        <p:blipFill>
          <a:blip r:embed="rId4">
            <a:clrChange>
              <a:clrFrom>
                <a:srgbClr val="FEFEFE"/>
              </a:clrFrom>
              <a:clrTo>
                <a:srgbClr val="FEFEFE">
                  <a:alpha val="0"/>
                </a:srgbClr>
              </a:clrTo>
            </a:clrChange>
          </a:blip>
          <a:srcRect t="8504" b="12248"/>
          <a:stretch>
            <a:fillRect/>
          </a:stretch>
        </p:blipFill>
        <p:spPr>
          <a:xfrm>
            <a:off x="2957094" y="4063560"/>
            <a:ext cx="3138906" cy="1965537"/>
          </a:xfrm>
          <a:prstGeom prst="rect">
            <a:avLst/>
          </a:prstGeom>
        </p:spPr>
      </p:pic>
      <p:pic>
        <p:nvPicPr>
          <p:cNvPr id="12" name="Picture 11"/>
          <p:cNvPicPr>
            <a:picLocks noChangeAspect="1"/>
          </p:cNvPicPr>
          <p:nvPr/>
        </p:nvPicPr>
        <p:blipFill>
          <a:blip r:embed="rId5">
            <a:clrChange>
              <a:clrFrom>
                <a:srgbClr val="FEFEFE"/>
              </a:clrFrom>
              <a:clrTo>
                <a:srgbClr val="FEFEFE">
                  <a:alpha val="0"/>
                </a:srgbClr>
              </a:clrTo>
            </a:clrChange>
          </a:blip>
          <a:stretch>
            <a:fillRect/>
          </a:stretch>
        </p:blipFill>
        <p:spPr>
          <a:xfrm>
            <a:off x="6002866" y="3940020"/>
            <a:ext cx="2912534" cy="2176399"/>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sp>
        <p:nvSpPr>
          <p:cNvPr id="3" name="Content Placeholder 2"/>
          <p:cNvSpPr>
            <a:spLocks noGrp="1"/>
          </p:cNvSpPr>
          <p:nvPr>
            <p:ph idx="1"/>
          </p:nvPr>
        </p:nvSpPr>
        <p:spPr/>
        <p:txBody>
          <a:bodyPr>
            <a:normAutofit lnSpcReduction="10000"/>
          </a:bodyPr>
          <a:lstStyle/>
          <a:p>
            <a:pPr lvl="1" eaLnBrk="1" hangingPunct="1">
              <a:buClr>
                <a:srgbClr val="970000"/>
              </a:buClr>
            </a:pPr>
            <a:r>
              <a:rPr lang="en-US" i="1" dirty="0" smtClean="0"/>
              <a:t>Bandit</a:t>
            </a:r>
            <a:r>
              <a:rPr lang="en-US" dirty="0" smtClean="0"/>
              <a:t> upper-torso humanoid robot platform…</a:t>
            </a:r>
          </a:p>
          <a:p>
            <a:pPr lvl="1" eaLnBrk="1" hangingPunct="1">
              <a:buClr>
                <a:srgbClr val="970000"/>
              </a:buClr>
            </a:pPr>
            <a:endParaRPr lang="en-US" dirty="0" smtClean="0"/>
          </a:p>
          <a:p>
            <a:pPr lvl="1" eaLnBrk="1" hangingPunct="1">
              <a:buClr>
                <a:srgbClr val="970000"/>
              </a:buClr>
            </a:pPr>
            <a:endParaRPr lang="en-US" dirty="0" smtClean="0"/>
          </a:p>
          <a:p>
            <a:pPr lvl="1" eaLnBrk="1" hangingPunct="1">
              <a:buClr>
                <a:srgbClr val="970000"/>
              </a:buClr>
            </a:pPr>
            <a:endParaRPr lang="en-US" dirty="0" smtClean="0"/>
          </a:p>
          <a:p>
            <a:pPr lvl="1" eaLnBrk="1" hangingPunct="1">
              <a:buClr>
                <a:srgbClr val="970000"/>
              </a:buClr>
            </a:pPr>
            <a:endParaRPr lang="en-US" dirty="0" smtClean="0"/>
          </a:p>
          <a:p>
            <a:pPr lvl="1" eaLnBrk="1" hangingPunct="1">
              <a:buClr>
                <a:srgbClr val="970000"/>
              </a:buClr>
            </a:pPr>
            <a:endParaRPr lang="en-US" dirty="0" smtClean="0"/>
          </a:p>
          <a:p>
            <a:pPr lvl="1" eaLnBrk="1" hangingPunct="1">
              <a:buClr>
                <a:srgbClr val="970000"/>
              </a:buClr>
            </a:pPr>
            <a:endParaRPr lang="en-US" dirty="0" smtClean="0"/>
          </a:p>
          <a:p>
            <a:pPr lvl="1" eaLnBrk="1" hangingPunct="1">
              <a:buClr>
                <a:srgbClr val="970000"/>
              </a:buClr>
            </a:pPr>
            <a:endParaRPr lang="en-US" dirty="0" smtClean="0"/>
          </a:p>
          <a:p>
            <a:pPr lvl="1" eaLnBrk="1" hangingPunct="1">
              <a:buClr>
                <a:srgbClr val="970000"/>
              </a:buClr>
            </a:pPr>
            <a:endParaRPr lang="en-US" dirty="0" smtClean="0"/>
          </a:p>
          <a:p>
            <a:pPr lvl="1" eaLnBrk="1" hangingPunct="1">
              <a:buClr>
                <a:srgbClr val="970000"/>
              </a:buClr>
            </a:pPr>
            <a:r>
              <a:rPr lang="en-US" i="1" dirty="0" smtClean="0">
                <a:solidFill>
                  <a:srgbClr val="000000"/>
                </a:solidFill>
              </a:rPr>
              <a:t>P</a:t>
            </a:r>
            <a:r>
              <a:rPr lang="en-US" i="1" dirty="0" smtClean="0"/>
              <a:t>layer</a:t>
            </a:r>
            <a:r>
              <a:rPr lang="en-US" dirty="0" smtClean="0"/>
              <a:t> device interfaces to interact with all hardware (</a:t>
            </a:r>
            <a:r>
              <a:rPr lang="en-US" dirty="0" smtClean="0">
                <a:solidFill>
                  <a:srgbClr val="990000"/>
                </a:solidFill>
              </a:rPr>
              <a:t>http://playerstage.sourceforge.net/</a:t>
            </a:r>
            <a:r>
              <a:rPr lang="en-US" dirty="0" smtClean="0"/>
              <a:t>).</a:t>
            </a:r>
          </a:p>
          <a:p>
            <a:pPr lvl="1" eaLnBrk="1" hangingPunct="1">
              <a:buClr>
                <a:srgbClr val="970000"/>
              </a:buClr>
            </a:pPr>
            <a:r>
              <a:rPr lang="en-US" dirty="0" smtClean="0"/>
              <a:t>Google’s </a:t>
            </a:r>
            <a:r>
              <a:rPr lang="en-US" i="1" dirty="0" smtClean="0"/>
              <a:t>Protocol Buffers</a:t>
            </a:r>
            <a:r>
              <a:rPr lang="en-US" dirty="0" smtClean="0"/>
              <a:t> for socket communication between task manager and activity servers (</a:t>
            </a:r>
            <a:r>
              <a:rPr lang="en-US" dirty="0" smtClean="0">
                <a:solidFill>
                  <a:srgbClr val="990000"/>
                </a:solidFill>
                <a:hlinkClick r:id="rId3"/>
              </a:rPr>
              <a:t>http://code.google.com/p/protobuf/</a:t>
            </a:r>
            <a:r>
              <a:rPr lang="en-US" dirty="0" smtClean="0"/>
              <a:t>).</a:t>
            </a:r>
          </a:p>
        </p:txBody>
      </p:sp>
      <p:pic>
        <p:nvPicPr>
          <p:cNvPr id="7" name="Picture 6" descr="Bandit III - 1"/>
          <p:cNvPicPr>
            <a:picLocks noChangeAspect="1" noChangeArrowheads="1"/>
          </p:cNvPicPr>
          <p:nvPr/>
        </p:nvPicPr>
        <p:blipFill>
          <a:blip r:embed="rId4"/>
          <a:srcRect/>
          <a:stretch>
            <a:fillRect/>
          </a:stretch>
        </p:blipFill>
        <p:spPr bwMode="auto">
          <a:xfrm>
            <a:off x="838200" y="1905000"/>
            <a:ext cx="3505200" cy="2628900"/>
          </a:xfrm>
          <a:prstGeom prst="rect">
            <a:avLst/>
          </a:prstGeom>
          <a:noFill/>
          <a:ln w="28575">
            <a:solidFill>
              <a:schemeClr val="tx2"/>
            </a:solidFill>
            <a:miter lim="800000"/>
            <a:headEnd/>
            <a:tailEnd/>
          </a:ln>
          <a:effectLst>
            <a:outerShdw blurRad="63500" dist="38099" dir="2700000" algn="ctr" rotWithShape="0">
              <a:schemeClr val="bg2">
                <a:alpha val="74998"/>
              </a:schemeClr>
            </a:outerShdw>
          </a:effectLst>
        </p:spPr>
      </p:pic>
      <p:pic>
        <p:nvPicPr>
          <p:cNvPr id="8" name="Picture 13" descr="BanditGazebo2"/>
          <p:cNvPicPr>
            <a:picLocks noChangeAspect="1" noChangeArrowheads="1"/>
          </p:cNvPicPr>
          <p:nvPr/>
        </p:nvPicPr>
        <p:blipFill>
          <a:blip r:embed="rId5"/>
          <a:srcRect l="11511" r="10216"/>
          <a:stretch>
            <a:fillRect/>
          </a:stretch>
        </p:blipFill>
        <p:spPr bwMode="auto">
          <a:xfrm>
            <a:off x="4876800" y="1905000"/>
            <a:ext cx="3432175" cy="2628900"/>
          </a:xfrm>
          <a:prstGeom prst="rect">
            <a:avLst/>
          </a:prstGeom>
          <a:noFill/>
          <a:ln w="28575">
            <a:solidFill>
              <a:schemeClr val="tx2"/>
            </a:solidFill>
            <a:miter lim="800000"/>
            <a:headEnd/>
            <a:tailEnd/>
          </a:ln>
          <a:effectLst>
            <a:outerShdw blurRad="63500" dist="38099" dir="2700000" algn="ctr" rotWithShape="0">
              <a:schemeClr val="bg2">
                <a:alpha val="74998"/>
              </a:schemeClr>
            </a:outerShdw>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World Activity Servers (WAS)</a:t>
            </a:r>
            <a:endParaRPr lang="en-US" dirty="0"/>
          </a:p>
        </p:txBody>
      </p:sp>
      <p:sp>
        <p:nvSpPr>
          <p:cNvPr id="12" name="Text Placeholder 11"/>
          <p:cNvSpPr>
            <a:spLocks noGrp="1"/>
          </p:cNvSpPr>
          <p:nvPr>
            <p:ph type="body" idx="1"/>
          </p:nvPr>
        </p:nvSpPr>
        <p:spPr>
          <a:xfrm>
            <a:off x="457200" y="1295400"/>
            <a:ext cx="4040188" cy="639762"/>
          </a:xfrm>
        </p:spPr>
        <p:txBody>
          <a:bodyPr/>
          <a:lstStyle/>
          <a:p>
            <a:r>
              <a:rPr lang="en-US" dirty="0" smtClean="0">
                <a:solidFill>
                  <a:srgbClr val="990000"/>
                </a:solidFill>
              </a:rPr>
              <a:t>Object Pose WAS</a:t>
            </a:r>
            <a:endParaRPr lang="en-US" dirty="0">
              <a:solidFill>
                <a:srgbClr val="990000"/>
              </a:solidFill>
            </a:endParaRPr>
          </a:p>
        </p:txBody>
      </p:sp>
      <p:sp>
        <p:nvSpPr>
          <p:cNvPr id="13" name="Content Placeholder 12"/>
          <p:cNvSpPr>
            <a:spLocks noGrp="1"/>
          </p:cNvSpPr>
          <p:nvPr>
            <p:ph sz="half" idx="2"/>
          </p:nvPr>
        </p:nvSpPr>
        <p:spPr>
          <a:xfrm>
            <a:off x="457200" y="1905000"/>
            <a:ext cx="4040188" cy="4144963"/>
          </a:xfrm>
        </p:spPr>
        <p:txBody>
          <a:bodyPr>
            <a:normAutofit/>
          </a:bodyPr>
          <a:lstStyle/>
          <a:p>
            <a:pPr lvl="1" eaLnBrk="1" hangingPunct="1">
              <a:buClr>
                <a:srgbClr val="970000"/>
              </a:buClr>
            </a:pPr>
            <a:r>
              <a:rPr lang="en-US" sz="1300" kern="1200" dirty="0" smtClean="0">
                <a:solidFill>
                  <a:prstClr val="black"/>
                </a:solidFill>
                <a:cs typeface="ＭＳ Ｐゴシック" charset="-128"/>
              </a:rPr>
              <a:t>Overhead camera tracking system supplies unique identification and pose information for each object.</a:t>
            </a:r>
          </a:p>
          <a:p>
            <a:pPr lvl="1" eaLnBrk="1" hangingPunct="1">
              <a:buClr>
                <a:srgbClr val="970000"/>
              </a:buClr>
            </a:pPr>
            <a:r>
              <a:rPr lang="en-US" sz="1300" kern="1200" dirty="0" smtClean="0">
                <a:solidFill>
                  <a:prstClr val="black"/>
                </a:solidFill>
                <a:cs typeface="ＭＳ Ｐゴシック" charset="-128"/>
              </a:rPr>
              <a:t>Fiducial markers and ARToolKitPlus (</a:t>
            </a:r>
            <a:r>
              <a:rPr lang="en-US" sz="1300" kern="1200" dirty="0" smtClean="0">
                <a:solidFill>
                  <a:schemeClr val="tx2"/>
                </a:solidFill>
                <a:cs typeface="ＭＳ Ｐゴシック" charset="-128"/>
              </a:rPr>
              <a:t>Wagner &amp; Schmalstieg, 2007</a:t>
            </a:r>
            <a:r>
              <a:rPr lang="en-US" sz="1300" kern="1200" dirty="0" smtClean="0">
                <a:solidFill>
                  <a:prstClr val="black"/>
                </a:solidFill>
                <a:cs typeface="ＭＳ Ｐゴシック" charset="-128"/>
              </a:rPr>
              <a:t>) simplify segmentation/tracking.</a:t>
            </a:r>
          </a:p>
          <a:p>
            <a:pPr lvl="1" eaLnBrk="1" hangingPunct="1">
              <a:buClr>
                <a:srgbClr val="970000"/>
              </a:buClr>
            </a:pPr>
            <a:r>
              <a:rPr lang="en-US" sz="1300" kern="1200" dirty="0" smtClean="0">
                <a:solidFill>
                  <a:prstClr val="black"/>
                </a:solidFill>
                <a:cs typeface="ＭＳ Ｐゴシック" charset="-128"/>
              </a:rPr>
              <a:t>Can make inferences regarding the occlusion characteristics of the object configuration.</a:t>
            </a:r>
            <a:endParaRPr lang="en-US" sz="1300" dirty="0" smtClean="0"/>
          </a:p>
        </p:txBody>
      </p:sp>
      <p:sp>
        <p:nvSpPr>
          <p:cNvPr id="14" name="Text Placeholder 13"/>
          <p:cNvSpPr>
            <a:spLocks noGrp="1"/>
          </p:cNvSpPr>
          <p:nvPr>
            <p:ph type="body" sz="quarter" idx="3"/>
          </p:nvPr>
        </p:nvSpPr>
        <p:spPr>
          <a:xfrm>
            <a:off x="4645025" y="1295400"/>
            <a:ext cx="4041775" cy="639762"/>
          </a:xfrm>
        </p:spPr>
        <p:txBody>
          <a:bodyPr/>
          <a:lstStyle/>
          <a:p>
            <a:r>
              <a:rPr lang="en-US" dirty="0" smtClean="0">
                <a:solidFill>
                  <a:srgbClr val="990000"/>
                </a:solidFill>
              </a:rPr>
              <a:t>Wire Puzzle WAS</a:t>
            </a:r>
          </a:p>
        </p:txBody>
      </p:sp>
      <p:sp>
        <p:nvSpPr>
          <p:cNvPr id="15" name="Content Placeholder 14"/>
          <p:cNvSpPr>
            <a:spLocks noGrp="1"/>
          </p:cNvSpPr>
          <p:nvPr>
            <p:ph sz="quarter" idx="4"/>
          </p:nvPr>
        </p:nvSpPr>
        <p:spPr>
          <a:xfrm>
            <a:off x="4645025" y="1905000"/>
            <a:ext cx="4041775" cy="4144963"/>
          </a:xfrm>
        </p:spPr>
        <p:txBody>
          <a:bodyPr>
            <a:normAutofit/>
          </a:bodyPr>
          <a:lstStyle/>
          <a:p>
            <a:pPr lvl="1" eaLnBrk="1" hangingPunct="1">
              <a:buClr>
                <a:srgbClr val="970000"/>
              </a:buClr>
            </a:pPr>
            <a:r>
              <a:rPr lang="en-US" sz="1300" dirty="0" smtClean="0"/>
              <a:t>Different ring sizes and puzzle shapes used to change difficulty and maintain challenge level.</a:t>
            </a:r>
            <a:endParaRPr lang="en-US" sz="1300" dirty="0"/>
          </a:p>
        </p:txBody>
      </p:sp>
      <p:pic>
        <p:nvPicPr>
          <p:cNvPr id="20" name="Picture 19"/>
          <p:cNvPicPr>
            <a:picLocks noChangeAspect="1"/>
          </p:cNvPicPr>
          <p:nvPr/>
        </p:nvPicPr>
        <p:blipFill>
          <a:blip r:embed="rId3">
            <a:clrChange>
              <a:clrFrom>
                <a:srgbClr val="FFFFFF"/>
              </a:clrFrom>
              <a:clrTo>
                <a:srgbClr val="FFFFFF">
                  <a:alpha val="0"/>
                </a:srgbClr>
              </a:clrTo>
            </a:clrChange>
          </a:blip>
          <a:stretch>
            <a:fillRect/>
          </a:stretch>
        </p:blipFill>
        <p:spPr>
          <a:xfrm>
            <a:off x="2819400" y="4343400"/>
            <a:ext cx="1981200" cy="1254760"/>
          </a:xfrm>
          <a:prstGeom prst="rect">
            <a:avLst/>
          </a:prstGeom>
        </p:spPr>
      </p:pic>
      <p:pic>
        <p:nvPicPr>
          <p:cNvPr id="21" name="Picture 20"/>
          <p:cNvPicPr>
            <a:picLocks noChangeAspect="1"/>
          </p:cNvPicPr>
          <p:nvPr/>
        </p:nvPicPr>
        <p:blipFill>
          <a:blip r:embed="rId4"/>
          <a:srcRect l="677" t="547" r="40897" b="17728"/>
          <a:stretch>
            <a:fillRect/>
          </a:stretch>
        </p:blipFill>
        <p:spPr>
          <a:xfrm rot="16200000">
            <a:off x="1023784" y="3292578"/>
            <a:ext cx="1229034" cy="2209800"/>
          </a:xfrm>
          <a:prstGeom prst="rect">
            <a:avLst/>
          </a:prstGeom>
        </p:spPr>
      </p:pic>
      <p:pic>
        <p:nvPicPr>
          <p:cNvPr id="17" name="Picture 16" descr="Stroke_WirePuzzle.jpg"/>
          <p:cNvPicPr>
            <a:picLocks noChangeAspect="1"/>
          </p:cNvPicPr>
          <p:nvPr/>
        </p:nvPicPr>
        <p:blipFill>
          <a:blip r:embed="rId5"/>
          <a:stretch>
            <a:fillRect/>
          </a:stretch>
        </p:blipFill>
        <p:spPr>
          <a:xfrm>
            <a:off x="5105399" y="2743200"/>
            <a:ext cx="3581483" cy="2685384"/>
          </a:xfrm>
          <a:prstGeom prst="rect">
            <a:avLst/>
          </a:prstGeom>
          <a:ln w="28575" cap="flat" cmpd="sng" algn="ctr">
            <a:solidFill>
              <a:srgbClr val="990000"/>
            </a:solidFill>
            <a:prstDash val="solid"/>
            <a:round/>
            <a:headEnd type="none" w="med" len="med"/>
            <a:tailEnd type="none" w="med" len="med"/>
          </a:ln>
          <a:effectLst>
            <a:outerShdw blurRad="50800" dist="38100" dir="2700000">
              <a:srgbClr val="000000">
                <a:alpha val="43000"/>
              </a:srgbClr>
            </a:outerShdw>
          </a:effectLst>
        </p:spPr>
      </p:pic>
      <p:grpSp>
        <p:nvGrpSpPr>
          <p:cNvPr id="24" name="Group 23"/>
          <p:cNvGrpSpPr/>
          <p:nvPr/>
        </p:nvGrpSpPr>
        <p:grpSpPr>
          <a:xfrm>
            <a:off x="457200" y="4953000"/>
            <a:ext cx="4041775" cy="1066800"/>
            <a:chOff x="457200" y="4953000"/>
            <a:chExt cx="4041775" cy="1066800"/>
          </a:xfrm>
        </p:grpSpPr>
        <p:sp>
          <p:nvSpPr>
            <p:cNvPr id="19" name="Text Placeholder 13"/>
            <p:cNvSpPr txBox="1">
              <a:spLocks/>
            </p:cNvSpPr>
            <p:nvPr/>
          </p:nvSpPr>
          <p:spPr bwMode="auto">
            <a:xfrm>
              <a:off x="457200" y="4953000"/>
              <a:ext cx="4041775"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lnSpc>
                  <a:spcPct val="140000"/>
                </a:lnSpc>
                <a:spcBef>
                  <a:spcPct val="20000"/>
                </a:spcBef>
                <a:defRPr/>
              </a:pPr>
              <a:r>
                <a:rPr lang="en-US" b="1" kern="0" dirty="0" smtClean="0">
                  <a:solidFill>
                    <a:srgbClr val="990000"/>
                  </a:solidFill>
                  <a:latin typeface="Calibri"/>
                  <a:ea typeface="ＭＳ Ｐゴシック" charset="-128"/>
                  <a:cs typeface="Calibri"/>
                </a:rPr>
                <a:t>Object Transfer WAS</a:t>
              </a:r>
            </a:p>
          </p:txBody>
        </p:sp>
        <p:sp>
          <p:nvSpPr>
            <p:cNvPr id="22" name="Content Placeholder 14"/>
            <p:cNvSpPr txBox="1">
              <a:spLocks/>
            </p:cNvSpPr>
            <p:nvPr/>
          </p:nvSpPr>
          <p:spPr bwMode="auto">
            <a:xfrm>
              <a:off x="457200" y="5562601"/>
              <a:ext cx="4041775" cy="457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403225" lvl="1" indent="-285750" eaLnBrk="1" hangingPunct="1">
                <a:lnSpc>
                  <a:spcPct val="140000"/>
                </a:lnSpc>
                <a:spcBef>
                  <a:spcPct val="20000"/>
                </a:spcBef>
                <a:buClr>
                  <a:srgbClr val="970000"/>
                </a:buClr>
                <a:buSzPct val="130000"/>
                <a:buFont typeface="Times" charset="0"/>
                <a:buChar char="•"/>
              </a:pPr>
              <a:r>
                <a:rPr lang="en-US" sz="1300" kern="0" dirty="0" smtClean="0">
                  <a:latin typeface="Calibri"/>
                  <a:ea typeface="ＭＳ Ｐゴシック" charset="-128"/>
                  <a:cs typeface="Calibri"/>
                </a:rPr>
                <a:t>Detects when an object is added or removed.</a:t>
              </a: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User </a:t>
            </a:r>
            <a:r>
              <a:rPr lang="en-US" dirty="0"/>
              <a:t>Activity </a:t>
            </a:r>
            <a:r>
              <a:rPr lang="en-US" dirty="0" smtClean="0"/>
              <a:t>Servers (UAS)</a:t>
            </a:r>
            <a:endParaRPr lang="en-US" dirty="0"/>
          </a:p>
        </p:txBody>
      </p:sp>
      <p:sp>
        <p:nvSpPr>
          <p:cNvPr id="5" name="Text Placeholder 4"/>
          <p:cNvSpPr>
            <a:spLocks noGrp="1"/>
          </p:cNvSpPr>
          <p:nvPr>
            <p:ph type="body" idx="1"/>
          </p:nvPr>
        </p:nvSpPr>
        <p:spPr>
          <a:xfrm>
            <a:off x="457200" y="1295400"/>
            <a:ext cx="4040188" cy="639762"/>
          </a:xfrm>
        </p:spPr>
        <p:txBody>
          <a:bodyPr/>
          <a:lstStyle/>
          <a:p>
            <a:pPr lvl="0">
              <a:defRPr/>
            </a:pPr>
            <a:r>
              <a:rPr lang="en-US" dirty="0" smtClean="0">
                <a:solidFill>
                  <a:srgbClr val="990000"/>
                </a:solidFill>
              </a:rPr>
              <a:t>Wand (Wiimote™) UAS/WAS</a:t>
            </a:r>
            <a:endParaRPr lang="en-US" dirty="0">
              <a:solidFill>
                <a:srgbClr val="990000"/>
              </a:solidFill>
            </a:endParaRPr>
          </a:p>
        </p:txBody>
      </p:sp>
      <p:sp>
        <p:nvSpPr>
          <p:cNvPr id="8" name="Content Placeholder 7"/>
          <p:cNvSpPr>
            <a:spLocks noGrp="1"/>
          </p:cNvSpPr>
          <p:nvPr>
            <p:ph sz="half" idx="2"/>
          </p:nvPr>
        </p:nvSpPr>
        <p:spPr>
          <a:xfrm>
            <a:off x="457200" y="1905000"/>
            <a:ext cx="4040188" cy="4144963"/>
          </a:xfrm>
        </p:spPr>
        <p:txBody>
          <a:bodyPr/>
          <a:lstStyle/>
          <a:p>
            <a:pPr lvl="1" eaLnBrk="1" hangingPunct="1">
              <a:lnSpc>
                <a:spcPct val="130000"/>
              </a:lnSpc>
              <a:buClr>
                <a:srgbClr val="970000"/>
              </a:buClr>
              <a:defRPr/>
            </a:pPr>
            <a:r>
              <a:rPr lang="en-US" sz="1300" dirty="0" smtClean="0">
                <a:solidFill>
                  <a:srgbClr val="000000"/>
                </a:solidFill>
              </a:rPr>
              <a:t>Remotely start, pause, change, stop, and provide other task-oriented input in an interaction.</a:t>
            </a:r>
          </a:p>
          <a:p>
            <a:pPr lvl="1" eaLnBrk="1" hangingPunct="1">
              <a:lnSpc>
                <a:spcPct val="130000"/>
              </a:lnSpc>
              <a:buClr>
                <a:srgbClr val="970000"/>
              </a:buClr>
              <a:defRPr/>
            </a:pPr>
            <a:r>
              <a:rPr lang="en-US" sz="1300" kern="1200" dirty="0" smtClean="0">
                <a:solidFill>
                  <a:prstClr val="black"/>
                </a:solidFill>
                <a:cs typeface="ＭＳ Ｐゴシック" charset="-128"/>
              </a:rPr>
              <a:t>MotionPlus™ used to derive precise movements.</a:t>
            </a:r>
            <a:endParaRPr lang="en-US" sz="1300" dirty="0">
              <a:solidFill>
                <a:srgbClr val="000000"/>
              </a:solidFill>
            </a:endParaRPr>
          </a:p>
        </p:txBody>
      </p:sp>
      <p:sp>
        <p:nvSpPr>
          <p:cNvPr id="6" name="Text Placeholder 5"/>
          <p:cNvSpPr>
            <a:spLocks noGrp="1"/>
          </p:cNvSpPr>
          <p:nvPr>
            <p:ph type="body" sz="quarter" idx="3"/>
          </p:nvPr>
        </p:nvSpPr>
        <p:spPr>
          <a:xfrm>
            <a:off x="4645025" y="1295400"/>
            <a:ext cx="4041775" cy="639762"/>
          </a:xfrm>
        </p:spPr>
        <p:txBody>
          <a:bodyPr/>
          <a:lstStyle/>
          <a:p>
            <a:r>
              <a:rPr lang="en-US" dirty="0" smtClean="0">
                <a:solidFill>
                  <a:srgbClr val="990000"/>
                </a:solidFill>
              </a:rPr>
              <a:t>Gesture (Mocap) UAS</a:t>
            </a:r>
            <a:endParaRPr lang="en-US" dirty="0">
              <a:solidFill>
                <a:srgbClr val="990000"/>
              </a:solidFill>
            </a:endParaRPr>
          </a:p>
        </p:txBody>
      </p:sp>
      <p:sp>
        <p:nvSpPr>
          <p:cNvPr id="9" name="Content Placeholder 8"/>
          <p:cNvSpPr>
            <a:spLocks noGrp="1"/>
          </p:cNvSpPr>
          <p:nvPr>
            <p:ph sz="quarter" idx="4"/>
          </p:nvPr>
        </p:nvSpPr>
        <p:spPr>
          <a:xfrm>
            <a:off x="4645025" y="1905000"/>
            <a:ext cx="4041775" cy="4144963"/>
          </a:xfrm>
        </p:spPr>
        <p:txBody>
          <a:bodyPr/>
          <a:lstStyle/>
          <a:p>
            <a:pPr lvl="1" eaLnBrk="1" hangingPunct="1">
              <a:lnSpc>
                <a:spcPct val="130000"/>
              </a:lnSpc>
              <a:buClr>
                <a:srgbClr val="970000"/>
              </a:buClr>
            </a:pPr>
            <a:r>
              <a:rPr lang="en-US" sz="1300" dirty="0" smtClean="0"/>
              <a:t>Detects gestures such as book-shelving, pencil-moving, and jar-opening (</a:t>
            </a:r>
            <a:r>
              <a:rPr lang="en-US" sz="1300" dirty="0" smtClean="0">
                <a:solidFill>
                  <a:schemeClr val="tx2"/>
                </a:solidFill>
              </a:rPr>
              <a:t>Wade &amp; Matarić, 2009</a:t>
            </a:r>
            <a:r>
              <a:rPr lang="en-US" sz="1300" dirty="0" smtClean="0"/>
              <a:t>).</a:t>
            </a:r>
          </a:p>
          <a:p>
            <a:pPr lvl="1" eaLnBrk="1" hangingPunct="1">
              <a:lnSpc>
                <a:spcPct val="130000"/>
              </a:lnSpc>
              <a:buClr>
                <a:srgbClr val="970000"/>
              </a:buClr>
            </a:pPr>
            <a:r>
              <a:rPr lang="en-US" sz="1300" dirty="0" smtClean="0"/>
              <a:t>Recognizes flaws in user motion (e.g., slow or incomplete movement, trunk compensation, etc.).</a:t>
            </a:r>
          </a:p>
        </p:txBody>
      </p:sp>
      <p:grpSp>
        <p:nvGrpSpPr>
          <p:cNvPr id="25" name="Group 24"/>
          <p:cNvGrpSpPr/>
          <p:nvPr/>
        </p:nvGrpSpPr>
        <p:grpSpPr>
          <a:xfrm>
            <a:off x="457200" y="4267200"/>
            <a:ext cx="4040188" cy="1600201"/>
            <a:chOff x="457200" y="4419600"/>
            <a:chExt cx="4040188" cy="1600201"/>
          </a:xfrm>
        </p:grpSpPr>
        <p:sp>
          <p:nvSpPr>
            <p:cNvPr id="18" name="Text Placeholder 4"/>
            <p:cNvSpPr txBox="1">
              <a:spLocks/>
            </p:cNvSpPr>
            <p:nvPr/>
          </p:nvSpPr>
          <p:spPr bwMode="auto">
            <a:xfrm>
              <a:off x="457200" y="4419600"/>
              <a:ext cx="4040188" cy="6397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0" fontAlgn="base" latinLnBrk="0" hangingPunct="0">
                <a:lnSpc>
                  <a:spcPct val="140000"/>
                </a:lnSpc>
                <a:spcBef>
                  <a:spcPct val="20000"/>
                </a:spcBef>
                <a:spcAft>
                  <a:spcPct val="0"/>
                </a:spcAft>
                <a:buClrTx/>
                <a:buSzTx/>
                <a:buFontTx/>
                <a:buNone/>
                <a:tabLst/>
                <a:defRPr/>
              </a:pPr>
              <a:r>
                <a:rPr kumimoji="0" lang="en-US" sz="2400" b="1" i="0" u="none" strike="noStrike" kern="0" cap="none" spc="0" normalizeH="0" baseline="0" noProof="0" dirty="0" smtClean="0">
                  <a:ln>
                    <a:noFill/>
                  </a:ln>
                  <a:solidFill>
                    <a:srgbClr val="990000"/>
                  </a:solidFill>
                  <a:effectLst/>
                  <a:uLnTx/>
                  <a:uFillTx/>
                  <a:latin typeface="Calibri"/>
                  <a:ea typeface="ＭＳ Ｐゴシック" charset="-128"/>
                  <a:cs typeface="Calibri"/>
                </a:rPr>
                <a:t>Head Pose UAS</a:t>
              </a:r>
              <a:endParaRPr kumimoji="0" lang="en-US" sz="2400" b="1" i="0" u="none" strike="noStrike" kern="0" cap="none" spc="0" normalizeH="0" baseline="0" noProof="0" dirty="0">
                <a:ln>
                  <a:noFill/>
                </a:ln>
                <a:solidFill>
                  <a:srgbClr val="990000"/>
                </a:solidFill>
                <a:effectLst/>
                <a:uLnTx/>
                <a:uFillTx/>
                <a:latin typeface="Calibri"/>
                <a:ea typeface="ＭＳ Ｐゴシック" charset="-128"/>
                <a:cs typeface="Calibri"/>
              </a:endParaRPr>
            </a:p>
          </p:txBody>
        </p:sp>
        <p:sp>
          <p:nvSpPr>
            <p:cNvPr id="19" name="Content Placeholder 7"/>
            <p:cNvSpPr txBox="1">
              <a:spLocks/>
            </p:cNvSpPr>
            <p:nvPr/>
          </p:nvSpPr>
          <p:spPr bwMode="auto">
            <a:xfrm>
              <a:off x="457200" y="5029201"/>
              <a:ext cx="4040188" cy="99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403225" lvl="1" indent="-285750" eaLnBrk="1" hangingPunct="1">
                <a:lnSpc>
                  <a:spcPct val="120000"/>
                </a:lnSpc>
                <a:spcBef>
                  <a:spcPct val="20000"/>
                </a:spcBef>
                <a:buClr>
                  <a:srgbClr val="970000"/>
                </a:buClr>
                <a:buSzPct val="130000"/>
                <a:buFont typeface="Times" charset="0"/>
                <a:buChar char="•"/>
                <a:defRPr/>
              </a:pPr>
              <a:r>
                <a:rPr lang="en-US" sz="1300" dirty="0" smtClean="0">
                  <a:solidFill>
                    <a:prstClr val="black"/>
                  </a:solidFill>
                  <a:latin typeface="Calibri"/>
                  <a:ea typeface="ＭＳ Ｐゴシック" charset="-128"/>
                  <a:cs typeface="ＭＳ Ｐゴシック" charset="-128"/>
                </a:rPr>
                <a:t>A hat tagged with a marker is used to estimate the head position and orientation of the user.</a:t>
              </a:r>
            </a:p>
            <a:p>
              <a:pPr marL="403225" lvl="1" indent="-285750" eaLnBrk="1" hangingPunct="1">
                <a:lnSpc>
                  <a:spcPct val="120000"/>
                </a:lnSpc>
                <a:spcBef>
                  <a:spcPct val="20000"/>
                </a:spcBef>
                <a:buClr>
                  <a:srgbClr val="970000"/>
                </a:buClr>
                <a:buSzPct val="130000"/>
                <a:buFont typeface="Times" charset="0"/>
                <a:buChar char="•"/>
                <a:defRPr/>
              </a:pPr>
              <a:r>
                <a:rPr lang="en-US" sz="1300" dirty="0" smtClean="0">
                  <a:solidFill>
                    <a:prstClr val="black"/>
                  </a:solidFill>
                  <a:latin typeface="Calibri"/>
                  <a:ea typeface="ＭＳ Ｐゴシック" charset="-128"/>
                  <a:cs typeface="ＭＳ Ｐゴシック" charset="-128"/>
                </a:rPr>
                <a:t>Can be combined with object tracking to estimate scope of visual attention from user's point of view.</a:t>
              </a:r>
            </a:p>
          </p:txBody>
        </p:sp>
      </p:grpSp>
      <p:pic>
        <p:nvPicPr>
          <p:cNvPr id="14" name="Picture 13"/>
          <p:cNvPicPr>
            <a:picLocks noChangeAspect="1"/>
          </p:cNvPicPr>
          <p:nvPr/>
        </p:nvPicPr>
        <p:blipFill>
          <a:blip r:embed="rId3"/>
          <a:stretch>
            <a:fillRect/>
          </a:stretch>
        </p:blipFill>
        <p:spPr>
          <a:xfrm rot="16200000">
            <a:off x="2891700" y="3051902"/>
            <a:ext cx="1664208" cy="1961205"/>
          </a:xfrm>
          <a:prstGeom prst="rect">
            <a:avLst/>
          </a:prstGeom>
          <a:ln w="28575" cap="flat" cmpd="sng" algn="ctr">
            <a:solidFill>
              <a:schemeClr val="tx2"/>
            </a:solidFill>
            <a:prstDash val="solid"/>
            <a:round/>
            <a:headEnd type="none" w="med" len="med"/>
            <a:tailEnd type="none" w="med" len="med"/>
          </a:ln>
          <a:effectLst>
            <a:outerShdw blurRad="50800" dist="38100" dir="8100000">
              <a:srgbClr val="000000">
                <a:alpha val="43000"/>
              </a:srgbClr>
            </a:outerShdw>
          </a:effectLst>
        </p:spPr>
      </p:pic>
      <p:grpSp>
        <p:nvGrpSpPr>
          <p:cNvPr id="24" name="Group 23"/>
          <p:cNvGrpSpPr/>
          <p:nvPr/>
        </p:nvGrpSpPr>
        <p:grpSpPr>
          <a:xfrm>
            <a:off x="5097704" y="3200400"/>
            <a:ext cx="3589096" cy="1658002"/>
            <a:chOff x="4869104" y="3657600"/>
            <a:chExt cx="3589096" cy="1658002"/>
          </a:xfrm>
        </p:grpSpPr>
        <p:pic>
          <p:nvPicPr>
            <p:cNvPr id="22" name="Picture 21" descr="Mocap1.png"/>
            <p:cNvPicPr>
              <a:picLocks noChangeAspect="1"/>
            </p:cNvPicPr>
            <p:nvPr/>
          </p:nvPicPr>
          <p:blipFill>
            <a:blip r:embed="rId4"/>
            <a:srcRect l="7210"/>
            <a:stretch>
              <a:fillRect/>
            </a:stretch>
          </p:blipFill>
          <p:spPr>
            <a:xfrm>
              <a:off x="4869104" y="3657600"/>
              <a:ext cx="1787320" cy="1658002"/>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pic>
          <p:nvPicPr>
            <p:cNvPr id="21" name="Picture 20" descr="Mocap2.png"/>
            <p:cNvPicPr>
              <a:picLocks noChangeAspect="1"/>
            </p:cNvPicPr>
            <p:nvPr/>
          </p:nvPicPr>
          <p:blipFill>
            <a:blip r:embed="rId5"/>
            <a:srcRect r="7887"/>
            <a:stretch>
              <a:fillRect/>
            </a:stretch>
          </p:blipFill>
          <p:spPr>
            <a:xfrm>
              <a:off x="6678297" y="3657600"/>
              <a:ext cx="1779903" cy="1658002"/>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grpSp>
      <p:sp>
        <p:nvSpPr>
          <p:cNvPr id="23" name="Rectangle 13"/>
          <p:cNvSpPr>
            <a:spLocks noChangeArrowheads="1"/>
          </p:cNvSpPr>
          <p:nvPr/>
        </p:nvSpPr>
        <p:spPr bwMode="auto">
          <a:xfrm>
            <a:off x="4953000" y="5105400"/>
            <a:ext cx="3886200" cy="685800"/>
          </a:xfrm>
          <a:prstGeom prst="rect">
            <a:avLst/>
          </a:prstGeom>
          <a:noFill/>
          <a:ln w="9525">
            <a:noFill/>
            <a:miter lim="800000"/>
            <a:headEnd/>
            <a:tailEnd/>
          </a:ln>
          <a:effectLst/>
        </p:spPr>
        <p:txBody>
          <a:bodyPr anchor="ctr">
            <a:prstTxWarp prst="textNoShape">
              <a:avLst/>
            </a:prstTxWarp>
          </a:bodyPr>
          <a:lstStyle/>
          <a:p>
            <a:pPr algn="ctr" eaLnBrk="1" hangingPunct="1">
              <a:lnSpc>
                <a:spcPct val="120000"/>
              </a:lnSpc>
              <a:spcBef>
                <a:spcPct val="20000"/>
              </a:spcBef>
            </a:pPr>
            <a:r>
              <a:rPr lang="en-US" sz="1200" b="1" dirty="0">
                <a:solidFill>
                  <a:srgbClr val="990100"/>
                </a:solidFill>
                <a:latin typeface="Calibri"/>
                <a:cs typeface="Calibri"/>
              </a:rPr>
              <a:t>Individually,</a:t>
            </a:r>
            <a:r>
              <a:rPr lang="en-US" sz="1200" b="1" dirty="0" smtClean="0">
                <a:solidFill>
                  <a:srgbClr val="990100"/>
                </a:solidFill>
                <a:latin typeface="Calibri"/>
                <a:cs typeface="Calibri"/>
              </a:rPr>
              <a:t> devices </a:t>
            </a:r>
            <a:r>
              <a:rPr lang="en-US" sz="1200" b="1" dirty="0">
                <a:solidFill>
                  <a:srgbClr val="990100"/>
                </a:solidFill>
                <a:latin typeface="Calibri"/>
                <a:cs typeface="Calibri"/>
              </a:rPr>
              <a:t>can easily be “cheated”; however, by combining data from</a:t>
            </a:r>
            <a:r>
              <a:rPr lang="en-US" sz="1200" b="1" dirty="0" smtClean="0">
                <a:solidFill>
                  <a:srgbClr val="990100"/>
                </a:solidFill>
                <a:latin typeface="Calibri"/>
                <a:cs typeface="Calibri"/>
              </a:rPr>
              <a:t> multiple activity servers (e.g., mocap and object transfer), </a:t>
            </a:r>
            <a:r>
              <a:rPr lang="en-US" sz="1200" b="1" dirty="0">
                <a:solidFill>
                  <a:srgbClr val="990100"/>
                </a:solidFill>
                <a:latin typeface="Calibri"/>
                <a:cs typeface="Calibri"/>
              </a:rPr>
              <a:t>“cheating” is</a:t>
            </a:r>
            <a:r>
              <a:rPr lang="en-US" sz="1200" b="1" dirty="0" smtClean="0">
                <a:solidFill>
                  <a:srgbClr val="990100"/>
                </a:solidFill>
                <a:latin typeface="Calibri"/>
                <a:cs typeface="Calibri"/>
              </a:rPr>
              <a:t> much more </a:t>
            </a:r>
            <a:r>
              <a:rPr lang="en-US" sz="1200" b="1" dirty="0">
                <a:solidFill>
                  <a:srgbClr val="990100"/>
                </a:solidFill>
                <a:latin typeface="Calibri"/>
                <a:cs typeface="Calibri"/>
              </a:rPr>
              <a:t>difficult.</a:t>
            </a:r>
          </a:p>
        </p:txBody>
      </p:sp>
      <p:pic>
        <p:nvPicPr>
          <p:cNvPr id="26" name="Picture 25"/>
          <p:cNvPicPr>
            <a:picLocks noChangeAspect="1"/>
          </p:cNvPicPr>
          <p:nvPr/>
        </p:nvPicPr>
        <p:blipFill>
          <a:blip r:embed="rId6">
            <a:clrChange>
              <a:clrFrom>
                <a:srgbClr val="FFFFFF"/>
              </a:clrFrom>
              <a:clrTo>
                <a:srgbClr val="FFFFFF">
                  <a:alpha val="0"/>
                </a:srgbClr>
              </a:clrTo>
            </a:clrChange>
          </a:blip>
          <a:stretch>
            <a:fillRect/>
          </a:stretch>
        </p:blipFill>
        <p:spPr>
          <a:xfrm>
            <a:off x="0" y="2819400"/>
            <a:ext cx="2586872" cy="1505560"/>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dirty="0" smtClean="0"/>
              <a:t>Robot Activity Servers (RAS)</a:t>
            </a:r>
            <a:endParaRPr lang="en-US" dirty="0"/>
          </a:p>
        </p:txBody>
      </p:sp>
      <p:sp>
        <p:nvSpPr>
          <p:cNvPr id="230403" name="Rectangle 3"/>
          <p:cNvSpPr>
            <a:spLocks noGrp="1" noChangeArrowheads="1"/>
          </p:cNvSpPr>
          <p:nvPr>
            <p:ph type="body" idx="1"/>
          </p:nvPr>
        </p:nvSpPr>
        <p:spPr>
          <a:xfrm>
            <a:off x="457200" y="1295400"/>
            <a:ext cx="4040188" cy="639762"/>
          </a:xfrm>
        </p:spPr>
        <p:txBody>
          <a:bodyPr/>
          <a:lstStyle/>
          <a:p>
            <a:r>
              <a:rPr lang="en-US" b="1" dirty="0" smtClean="0">
                <a:solidFill>
                  <a:srgbClr val="990000"/>
                </a:solidFill>
              </a:rPr>
              <a:t>Nonverbal RAS</a:t>
            </a:r>
          </a:p>
        </p:txBody>
      </p:sp>
      <p:sp>
        <p:nvSpPr>
          <p:cNvPr id="25" name="Content Placeholder 24"/>
          <p:cNvSpPr>
            <a:spLocks noGrp="1"/>
          </p:cNvSpPr>
          <p:nvPr>
            <p:ph sz="half" idx="2"/>
          </p:nvPr>
        </p:nvSpPr>
        <p:spPr>
          <a:xfrm>
            <a:off x="457200" y="1905000"/>
            <a:ext cx="4040188" cy="4144963"/>
          </a:xfrm>
        </p:spPr>
        <p:txBody>
          <a:bodyPr>
            <a:normAutofit fontScale="85000" lnSpcReduction="10000"/>
          </a:bodyPr>
          <a:lstStyle/>
          <a:p>
            <a:pPr lvl="1"/>
            <a:r>
              <a:rPr lang="en-US" dirty="0" smtClean="0"/>
              <a:t>Library of 70+ nonverbal behaviors (</a:t>
            </a:r>
            <a:r>
              <a:rPr lang="en-US" dirty="0" smtClean="0">
                <a:solidFill>
                  <a:srgbClr val="990000"/>
                </a:solidFill>
              </a:rPr>
              <a:t>Knapp &amp; Hall, 2009</a:t>
            </a:r>
            <a:r>
              <a:rPr lang="en-US" dirty="0" smtClean="0"/>
              <a:t>)…</a:t>
            </a:r>
          </a:p>
          <a:p>
            <a:pPr lvl="2"/>
            <a:r>
              <a:rPr lang="en-US" i="1" dirty="0" smtClean="0"/>
              <a:t>emblems</a:t>
            </a:r>
            <a:r>
              <a:rPr lang="en-US" dirty="0" smtClean="0"/>
              <a:t> (e.g., head nod or head shake)</a:t>
            </a:r>
          </a:p>
          <a:p>
            <a:pPr lvl="2"/>
            <a:r>
              <a:rPr lang="en-US" i="1" dirty="0" smtClean="0"/>
              <a:t>illustrators</a:t>
            </a:r>
            <a:r>
              <a:rPr lang="en-US" dirty="0" smtClean="0"/>
              <a:t> (e.g., pointing or presenting)</a:t>
            </a:r>
          </a:p>
          <a:p>
            <a:pPr lvl="2"/>
            <a:r>
              <a:rPr lang="en-US" i="1" dirty="0" smtClean="0"/>
              <a:t>regulators</a:t>
            </a:r>
            <a:r>
              <a:rPr lang="en-US" dirty="0" smtClean="0"/>
              <a:t> (e.g., beat gestures)</a:t>
            </a:r>
          </a:p>
          <a:p>
            <a:pPr lvl="2"/>
            <a:r>
              <a:rPr lang="en-US" i="1" dirty="0" smtClean="0"/>
              <a:t>affect displays</a:t>
            </a:r>
            <a:r>
              <a:rPr lang="en-US" dirty="0" smtClean="0"/>
              <a:t> (e.g., smile or frown)</a:t>
            </a:r>
          </a:p>
          <a:p>
            <a:pPr lvl="1"/>
            <a:endParaRPr lang="en-US" dirty="0" smtClean="0"/>
          </a:p>
          <a:p>
            <a:pPr lvl="1"/>
            <a:r>
              <a:rPr lang="en-US" dirty="0" smtClean="0"/>
              <a:t>Robot can demonstrate task to provide instruction or motivation to the user.</a:t>
            </a:r>
          </a:p>
          <a:p>
            <a:pPr lvl="1"/>
            <a:endParaRPr lang="en-US" dirty="0" smtClean="0"/>
          </a:p>
          <a:p>
            <a:pPr lvl="1"/>
            <a:r>
              <a:rPr lang="en-US" dirty="0" smtClean="0"/>
              <a:t>Often very large, salient movements.</a:t>
            </a:r>
          </a:p>
        </p:txBody>
      </p:sp>
      <p:grpSp>
        <p:nvGrpSpPr>
          <p:cNvPr id="24" name="Group 23"/>
          <p:cNvGrpSpPr/>
          <p:nvPr/>
        </p:nvGrpSpPr>
        <p:grpSpPr>
          <a:xfrm>
            <a:off x="4876800" y="1524000"/>
            <a:ext cx="3706026" cy="4312149"/>
            <a:chOff x="4876800" y="1583266"/>
            <a:chExt cx="3706026" cy="4312149"/>
          </a:xfrm>
        </p:grpSpPr>
        <p:pic>
          <p:nvPicPr>
            <p:cNvPr id="13" name="Picture 12" descr="Bandit_Gesture-ComeHere.png"/>
            <p:cNvPicPr>
              <a:picLocks noChangeAspect="1"/>
            </p:cNvPicPr>
            <p:nvPr/>
          </p:nvPicPr>
          <p:blipFill>
            <a:blip r:embed="rId3"/>
            <a:stretch>
              <a:fillRect/>
            </a:stretch>
          </p:blipFill>
          <p:spPr>
            <a:xfrm>
              <a:off x="4876800" y="1583266"/>
              <a:ext cx="1834774" cy="1408082"/>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pic>
          <p:nvPicPr>
            <p:cNvPr id="15" name="Picture 14" descr="Bandit_Gesture-Clap.png"/>
            <p:cNvPicPr>
              <a:picLocks noChangeAspect="1"/>
            </p:cNvPicPr>
            <p:nvPr/>
          </p:nvPicPr>
          <p:blipFill>
            <a:blip r:embed="rId4"/>
            <a:stretch>
              <a:fillRect/>
            </a:stretch>
          </p:blipFill>
          <p:spPr>
            <a:xfrm>
              <a:off x="6743700" y="1587499"/>
              <a:ext cx="1839126" cy="1408176"/>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pic>
          <p:nvPicPr>
            <p:cNvPr id="22" name="Picture 21" descr="Bandit_Gesture-Point.png"/>
            <p:cNvPicPr>
              <a:picLocks noChangeAspect="1"/>
            </p:cNvPicPr>
            <p:nvPr/>
          </p:nvPicPr>
          <p:blipFill>
            <a:blip r:embed="rId5"/>
            <a:stretch>
              <a:fillRect/>
            </a:stretch>
          </p:blipFill>
          <p:spPr>
            <a:xfrm>
              <a:off x="4876800" y="3022599"/>
              <a:ext cx="1837944" cy="1431534"/>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pic>
          <p:nvPicPr>
            <p:cNvPr id="23" name="Picture 22" descr="Bandit_Gesture-Present.png"/>
            <p:cNvPicPr>
              <a:picLocks noChangeAspect="1"/>
            </p:cNvPicPr>
            <p:nvPr/>
          </p:nvPicPr>
          <p:blipFill>
            <a:blip r:embed="rId6"/>
            <a:stretch>
              <a:fillRect/>
            </a:stretch>
          </p:blipFill>
          <p:spPr>
            <a:xfrm>
              <a:off x="6743700" y="3014132"/>
              <a:ext cx="1837944" cy="1446759"/>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pic>
          <p:nvPicPr>
            <p:cNvPr id="16" name="Picture 15" descr="Bandit_Gesture-Smile.png"/>
            <p:cNvPicPr>
              <a:picLocks noChangeAspect="1"/>
            </p:cNvPicPr>
            <p:nvPr/>
          </p:nvPicPr>
          <p:blipFill>
            <a:blip r:embed="rId7"/>
            <a:stretch>
              <a:fillRect/>
            </a:stretch>
          </p:blipFill>
          <p:spPr>
            <a:xfrm>
              <a:off x="4876800" y="4487333"/>
              <a:ext cx="1840869" cy="1408082"/>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pic>
          <p:nvPicPr>
            <p:cNvPr id="19" name="Picture 18" descr="Bandit_Gesture-EyebrowsUp.png"/>
            <p:cNvPicPr>
              <a:picLocks noChangeAspect="1"/>
            </p:cNvPicPr>
            <p:nvPr/>
          </p:nvPicPr>
          <p:blipFill>
            <a:blip r:embed="rId8"/>
            <a:stretch>
              <a:fillRect/>
            </a:stretch>
          </p:blipFill>
          <p:spPr>
            <a:xfrm>
              <a:off x="6743700" y="4487333"/>
              <a:ext cx="1834774" cy="1408082"/>
            </a:xfrm>
            <a:prstGeom prst="rect">
              <a:avLst/>
            </a:prstGeom>
            <a:ln w="28575" cap="flat" cmpd="sng" algn="ctr">
              <a:solidFill>
                <a:schemeClr val="tx2"/>
              </a:solidFill>
              <a:prstDash val="solid"/>
              <a:round/>
              <a:headEnd type="none" w="med" len="med"/>
              <a:tailEnd type="none" w="med" len="med"/>
            </a:ln>
            <a:effectLst>
              <a:outerShdw blurRad="50800" dist="38100" dir="2700000">
                <a:srgbClr val="000000">
                  <a:alpha val="43000"/>
                </a:srgbClr>
              </a:outerShdw>
            </a:effectLst>
          </p:spPr>
        </p:pic>
      </p:gr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990000"/>
      </a:dk2>
      <a:lt2>
        <a:srgbClr val="999999"/>
      </a:lt2>
      <a:accent1>
        <a:srgbClr val="CCCCCC"/>
      </a:accent1>
      <a:accent2>
        <a:srgbClr val="FFCC00"/>
      </a:accent2>
      <a:accent3>
        <a:srgbClr val="FFFFFF"/>
      </a:accent3>
      <a:accent4>
        <a:srgbClr val="000000"/>
      </a:accent4>
      <a:accent5>
        <a:srgbClr val="E2E2E2"/>
      </a:accent5>
      <a:accent6>
        <a:srgbClr val="E7B900"/>
      </a:accent6>
      <a:hlink>
        <a:srgbClr val="970000"/>
      </a:hlink>
      <a:folHlink>
        <a:srgbClr val="666666"/>
      </a:folHlink>
    </a:clrScheme>
    <a:fontScheme name="Blank Presentation">
      <a:majorFont>
        <a:latin typeface="B Frutiger Bold"/>
        <a:ea typeface=""/>
        <a:cs typeface=""/>
      </a:majorFont>
      <a:minorFont>
        <a:latin typeface="B Frutiger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9572</TotalTime>
  <Words>14171</Words>
  <Application>Microsoft Macintosh PowerPoint</Application>
  <PresentationFormat>On-screen Show (4:3)</PresentationFormat>
  <Paragraphs>748</Paragraphs>
  <Slides>27</Slides>
  <Notes>26</Notes>
  <HiddenSlides>6</HiddenSlides>
  <MMClips>4</MMClips>
  <ScaleCrop>false</ScaleCrop>
  <HeadingPairs>
    <vt:vector size="4" baseType="variant">
      <vt:variant>
        <vt:lpstr>Design Template</vt:lpstr>
      </vt:variant>
      <vt:variant>
        <vt:i4>1</vt:i4>
      </vt:variant>
      <vt:variant>
        <vt:lpstr>Slide Titles</vt:lpstr>
      </vt:variant>
      <vt:variant>
        <vt:i4>27</vt:i4>
      </vt:variant>
    </vt:vector>
  </HeadingPairs>
  <TitlesOfParts>
    <vt:vector size="28" baseType="lpstr">
      <vt:lpstr>Blank Presentation</vt:lpstr>
      <vt:lpstr>An Architecture for Rehabilitation Task Practice in Socially Assistive Human-Robot Interaction </vt:lpstr>
      <vt:lpstr>Motivation: Post-Stroke Rehabilitation</vt:lpstr>
      <vt:lpstr>Approach: Socially Assistive Robotics</vt:lpstr>
      <vt:lpstr>SAR Architecture</vt:lpstr>
      <vt:lpstr>Application</vt:lpstr>
      <vt:lpstr>Implementation</vt:lpstr>
      <vt:lpstr>World Activity Servers (WAS)</vt:lpstr>
      <vt:lpstr>User Activity Servers (UAS)</vt:lpstr>
      <vt:lpstr>Robot Activity Servers (RAS)</vt:lpstr>
      <vt:lpstr>Robot Activity Servers (RAS)</vt:lpstr>
      <vt:lpstr>NVBGenerator Rules</vt:lpstr>
      <vt:lpstr>Robot Activity Servers (RAS)</vt:lpstr>
      <vt:lpstr>Phrase Valence</vt:lpstr>
      <vt:lpstr>Coverbal Interaction</vt:lpstr>
      <vt:lpstr>Feasibility Studies</vt:lpstr>
      <vt:lpstr>Book Shelving Task</vt:lpstr>
      <vt:lpstr>Wire Puzzle Task</vt:lpstr>
      <vt:lpstr>Robustness and Fault-Tolerance</vt:lpstr>
      <vt:lpstr>Failure Case and Recovery</vt:lpstr>
      <vt:lpstr>Summary and Contributions</vt:lpstr>
      <vt:lpstr>Ongoing and Future Work</vt:lpstr>
      <vt:lpstr>Selected References</vt:lpstr>
      <vt:lpstr>Slide 23</vt:lpstr>
      <vt:lpstr>SAR Architecture</vt:lpstr>
      <vt:lpstr>Phrase Valence</vt:lpstr>
      <vt:lpstr>Survey Results</vt:lpstr>
      <vt:lpstr>References</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Ross Mead</dc:creator>
  <cp:keywords/>
  <dc:description/>
  <cp:lastModifiedBy>Ross Mead</cp:lastModifiedBy>
  <cp:revision>137</cp:revision>
  <dcterms:created xsi:type="dcterms:W3CDTF">2010-09-14T09:30:51Z</dcterms:created>
  <dcterms:modified xsi:type="dcterms:W3CDTF">2010-09-14T09:36:03Z</dcterms:modified>
  <cp:category/>
</cp:coreProperties>
</file>