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94714" autoAdjust="0"/>
  </p:normalViewPr>
  <p:slideViewPr>
    <p:cSldViewPr>
      <p:cViewPr varScale="1">
        <p:scale>
          <a:sx n="84" d="100"/>
          <a:sy n="84" d="100"/>
        </p:scale>
        <p:origin x="-10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88B7E-D775-41FA-8949-C875426C3635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2974A-CABE-47E4-983B-C094F28CD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2974A-CABE-47E4-983B-C094F28CD51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4D5-5D58-414E-878A-A2C3CEABE1CE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85E-B474-4E98-929C-0E5762D54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4D5-5D58-414E-878A-A2C3CEABE1CE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85E-B474-4E98-929C-0E5762D54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4D5-5D58-414E-878A-A2C3CEABE1CE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85E-B474-4E98-929C-0E5762D54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4D5-5D58-414E-878A-A2C3CEABE1CE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85E-B474-4E98-929C-0E5762D54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4D5-5D58-414E-878A-A2C3CEABE1CE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85E-B474-4E98-929C-0E5762D54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4D5-5D58-414E-878A-A2C3CEABE1CE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85E-B474-4E98-929C-0E5762D54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4D5-5D58-414E-878A-A2C3CEABE1CE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85E-B474-4E98-929C-0E5762D54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4D5-5D58-414E-878A-A2C3CEABE1CE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85E-B474-4E98-929C-0E5762D54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4D5-5D58-414E-878A-A2C3CEABE1CE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85E-B474-4E98-929C-0E5762D54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4D5-5D58-414E-878A-A2C3CEABE1CE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85E-B474-4E98-929C-0E5762D54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4D5-5D58-414E-878A-A2C3CEABE1CE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B0485E-B474-4E98-929C-0E5762D544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FF54D5-5D58-414E-878A-A2C3CEABE1CE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B0485E-B474-4E98-929C-0E5762D544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Particle </a:t>
            </a:r>
            <a:r>
              <a:rPr lang="en-US" b="1" dirty="0"/>
              <a:t>Filter Based Traffic </a:t>
            </a:r>
            <a:r>
              <a:rPr lang="en-US" b="1" dirty="0" smtClean="0"/>
              <a:t>State </a:t>
            </a:r>
            <a:r>
              <a:rPr lang="en-US" b="1" dirty="0"/>
              <a:t>Estimation Using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Cell Phone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Network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304" y="4343400"/>
            <a:ext cx="7854696" cy="1752600"/>
          </a:xfrm>
        </p:spPr>
        <p:txBody>
          <a:bodyPr/>
          <a:lstStyle/>
          <a:p>
            <a:r>
              <a:rPr lang="en-US" dirty="0" err="1"/>
              <a:t>Peng</a:t>
            </a:r>
            <a:r>
              <a:rPr lang="en-US" dirty="0"/>
              <a:t> Cheng, </a:t>
            </a:r>
            <a:r>
              <a:rPr lang="en-US" i="1" dirty="0"/>
              <a:t>Member, IEEE, </a:t>
            </a:r>
            <a:r>
              <a:rPr lang="en-US" i="1" dirty="0" err="1"/>
              <a:t>Zhijun</a:t>
            </a:r>
            <a:r>
              <a:rPr lang="en-US" i="1" dirty="0"/>
              <a:t> </a:t>
            </a:r>
            <a:r>
              <a:rPr lang="en-US" i="1" dirty="0" err="1"/>
              <a:t>Qiu</a:t>
            </a:r>
            <a:r>
              <a:rPr lang="en-US" i="1" dirty="0"/>
              <a:t>, and Bin </a:t>
            </a:r>
            <a:r>
              <a:rPr lang="en-US" i="1" dirty="0" smtClean="0"/>
              <a:t>Ran</a:t>
            </a:r>
          </a:p>
          <a:p>
            <a:endParaRPr lang="en-US" i="1" dirty="0" smtClean="0"/>
          </a:p>
          <a:p>
            <a:r>
              <a:rPr lang="en-US" i="1" dirty="0" smtClean="0"/>
              <a:t>Presented By:  Guru </a:t>
            </a:r>
            <a:r>
              <a:rPr lang="en-US" i="1" dirty="0" err="1" smtClean="0"/>
              <a:t>Prasanna</a:t>
            </a:r>
            <a:r>
              <a:rPr lang="en-US" i="1" dirty="0" smtClean="0"/>
              <a:t> </a:t>
            </a:r>
            <a:r>
              <a:rPr lang="en-US" i="1" dirty="0" err="1" smtClean="0"/>
              <a:t>Gopalakrishnan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Second Order Traffic Model-I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Traffic volume is the second state variable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Macroscopic level- System State Equation: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i,k+1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i,t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W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i,k</a:t>
            </a:r>
          </a:p>
          <a:p>
            <a:pPr lvl="3"/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i,k+1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   (1/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Ʈ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,t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i,k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=1,2…n;    k=1,2,….K</a:t>
            </a:r>
          </a:p>
          <a:p>
            <a:pPr lvl="3">
              <a:buFont typeface="Wingdings" pitchFamily="2" charset="2"/>
              <a:buChar char="§"/>
            </a:pPr>
            <a:endParaRPr lang="en-US" baseline="-25000" dirty="0" smtClean="0">
              <a:latin typeface="Times New Roman" pitchFamily="18" charset="0"/>
              <a:cs typeface="Times New Roman" pitchFamily="18" charset="0"/>
              <a:sym typeface="UniversalMath1 BT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Macroscopic level- Measurement Equation:</a:t>
            </a:r>
          </a:p>
          <a:p>
            <a:pPr lvl="3">
              <a:buFont typeface="Wingdings" pitchFamily="2" charset="2"/>
              <a:buChar char="§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i,k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(1/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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i,k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Q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i,k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. e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-</a:t>
            </a:r>
            <a:r>
              <a:rPr lang="en-US" sz="3000" baseline="30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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i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/</a:t>
            </a:r>
            <a:r>
              <a:rPr lang="en-US" sz="3000" baseline="30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v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i,k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+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</a:t>
            </a:r>
            <a:r>
              <a:rPr lang="en-US" sz="2300" baseline="30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1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i,</a:t>
            </a:r>
            <a:r>
              <a:rPr lang="en-US" sz="2100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k</a:t>
            </a:r>
          </a:p>
          <a:p>
            <a:pPr lvl="3">
              <a:buFont typeface="Wingdings" pitchFamily="2" charset="2"/>
              <a:buChar char="§"/>
            </a:pPr>
            <a:endParaRPr lang="en-US" sz="1600" baseline="-25000" dirty="0" smtClean="0">
              <a:latin typeface="Times New Roman" pitchFamily="18" charset="0"/>
              <a:cs typeface="Times New Roman" pitchFamily="18" charset="0"/>
              <a:sym typeface="UniversalMath1 BT"/>
            </a:endParaRPr>
          </a:p>
          <a:p>
            <a:pPr lvl="3">
              <a:buFont typeface="Wingdings" pitchFamily="2" charset="2"/>
              <a:buChar char="§"/>
            </a:pP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i,k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V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i,k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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2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i,k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=1,2…n;    k=1,2,….K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i,k+1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i,k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i-1,k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-Q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i,k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  <a:sym typeface="UniversalMath1 BT"/>
            </a:endParaRPr>
          </a:p>
          <a:p>
            <a:pPr lvl="3">
              <a:buNone/>
            </a:pP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819400"/>
            <a:ext cx="313841" cy="685800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3581400"/>
            <a:ext cx="324852" cy="6858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3657600" y="3810000"/>
            <a:ext cx="152400" cy="1588"/>
          </a:xfrm>
          <a:prstGeom prst="line">
            <a:avLst/>
          </a:prstGeom>
          <a:ln>
            <a:solidFill>
              <a:schemeClr val="tx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Second Order Traffic Model-II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Microscopic System State Equation:</a:t>
            </a:r>
          </a:p>
          <a:p>
            <a:pPr lvl="3">
              <a:spcBef>
                <a:spcPts val="15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i,t+1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i-1,t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i,t</a:t>
            </a:r>
          </a:p>
          <a:p>
            <a:pPr lvl="3">
              <a:buFont typeface="Wingdings" pitchFamily="2" charset="2"/>
              <a:buChar char="§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i,t+1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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i,t+1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(1-  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(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i,t+1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) +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i,t       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  [0,1]</a:t>
            </a:r>
            <a:endParaRPr lang="en-US" baseline="-25000" dirty="0" smtClean="0">
              <a:latin typeface="Times New Roman" pitchFamily="18" charset="0"/>
              <a:cs typeface="Times New Roman" pitchFamily="18" charset="0"/>
              <a:sym typeface="UniversalMath1 BT"/>
            </a:endParaRPr>
          </a:p>
          <a:p>
            <a:pPr lvl="3">
              <a:buFont typeface="Wingdings" pitchFamily="2" charset="2"/>
              <a:buChar char="§"/>
            </a:pPr>
            <a:endParaRPr lang="en-US" baseline="-25000" dirty="0" smtClean="0">
              <a:latin typeface="Times New Roman" pitchFamily="18" charset="0"/>
              <a:cs typeface="Times New Roman" pitchFamily="18" charset="0"/>
              <a:sym typeface="UniversalMath1 BT"/>
            </a:endParaRPr>
          </a:p>
          <a:p>
            <a:pPr lvl="3">
              <a:buNone/>
            </a:pP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Where</a:t>
            </a:r>
          </a:p>
          <a:p>
            <a:pPr lvl="3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         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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i,t+1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{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i-1,t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i-1,t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i,t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i,t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))/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i,t+1      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i,t+1</a:t>
            </a:r>
            <a:r>
              <a:rPr lang="en-US" dirty="0" smtClean="0">
                <a:solidFill>
                  <a:prstClr val="black"/>
                </a:solidFill>
                <a:latin typeface="Symath"/>
                <a:cs typeface="Symath"/>
              </a:rPr>
              <a:t>K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lvl="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             {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free	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              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o.w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Wingdings" pitchFamily="2" charset="2"/>
              <a:buChar char="§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-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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i,t+1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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i,t+1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+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(1-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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i+1,t+1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  [0,1]</a:t>
            </a:r>
            <a:endParaRPr lang="en-US" baseline="-25000" dirty="0" smtClean="0">
              <a:latin typeface="Times New Roman" pitchFamily="18" charset="0"/>
              <a:cs typeface="Times New Roman" pitchFamily="18" charset="0"/>
              <a:sym typeface="UniversalMath1 BT"/>
            </a:endParaRPr>
          </a:p>
          <a:p>
            <a:pPr lvl="3">
              <a:buNone/>
            </a:pPr>
            <a:r>
              <a:rPr lang="en-US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                         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     - 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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i,t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.L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i             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=1,2,…n</a:t>
            </a:r>
            <a:endParaRPr lang="en-US" baseline="-25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95600"/>
            <a:ext cx="471487" cy="12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95600"/>
            <a:ext cx="381000" cy="13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962400"/>
            <a:ext cx="471487" cy="12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5181600"/>
            <a:ext cx="381000" cy="13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en-US" dirty="0" smtClean="0"/>
              <a:t> Order Traffic Model-III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Microsocopic</a:t>
            </a:r>
            <a:r>
              <a:rPr lang="en-US" dirty="0" smtClean="0"/>
              <a:t> System State Equation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smtClean="0"/>
              <a:t>		-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()={</a:t>
            </a:r>
            <a:r>
              <a:rPr lang="en-US" sz="2400" dirty="0" smtClean="0">
                <a:sym typeface="UniversalMath1 BT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free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.e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-(0.5)(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/</a:t>
            </a:r>
            <a:r>
              <a:rPr lang="en-US" sz="32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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crit</a:t>
            </a:r>
            <a:r>
              <a:rPr lang="en-US" sz="24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)</a:t>
            </a:r>
            <a:r>
              <a:rPr lang="en-US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3.5</a:t>
            </a:r>
            <a:r>
              <a:rPr lang="en-US" sz="24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  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if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 &lt;=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</a:t>
            </a:r>
            <a:r>
              <a:rPr lang="en-US" sz="24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crit</a:t>
            </a:r>
            <a:endParaRPr lang="en-US" sz="2400" baseline="-25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UniversalMath1 BT"/>
            </a:endParaRPr>
          </a:p>
          <a:p>
            <a:pPr>
              <a:buNone/>
            </a:pP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		                   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{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free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.e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-(0.5)(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-</a:t>
            </a:r>
            <a:r>
              <a:rPr lang="en-US" sz="32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 </a:t>
            </a:r>
            <a:r>
              <a:rPr lang="en-US" sz="2400" baseline="30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crit</a:t>
            </a:r>
            <a:r>
              <a:rPr lang="en-US" sz="24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)        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Otherwise</a:t>
            </a:r>
          </a:p>
          <a:p>
            <a:pPr>
              <a:buNone/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UniversalMath1 BT"/>
            </a:endParaRPr>
          </a:p>
          <a:p>
            <a:pPr>
              <a:buNone/>
            </a:pP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		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-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i,t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min(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i,t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i,t+1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		-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i,t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max(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i,t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ym typeface="UniversalMath1 BT"/>
              </a:rPr>
              <a:t>.(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i,t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t)/L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+ W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4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i,t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N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i,t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out,min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t)/L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		-      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i+1,t=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(L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i+1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.l/A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)+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i+1,t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i+1,t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		</a:t>
            </a:r>
          </a:p>
          <a:p>
            <a:pPr>
              <a:buNone/>
            </a:pP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		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endParaRPr lang="en-US" sz="2400" baseline="-25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UniversalMath1 BT"/>
            </a:endParaRPr>
          </a:p>
          <a:p>
            <a:pPr>
              <a:buNone/>
            </a:pP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		</a:t>
            </a:r>
          </a:p>
          <a:p>
            <a:pPr>
              <a:buNone/>
            </a:pPr>
            <a:r>
              <a:rPr lang="en-US" sz="3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			</a:t>
            </a:r>
            <a:endParaRPr lang="en-US" sz="3000" baseline="30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State Transition and Reconstruction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5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i,k                                            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i,k+1     </a:t>
            </a:r>
          </a:p>
          <a:p>
            <a:pPr lvl="5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i,k                                            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i,k+1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State Transition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Macroscopic Level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Microscopic level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State Reconstruction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33600" y="2590800"/>
            <a:ext cx="9906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i,k</a:t>
            </a:r>
            <a:endParaRPr lang="en-US" sz="1600" baseline="-25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i,k</a:t>
            </a:r>
            <a:endParaRPr lang="en-US" sz="1600" baseline="-25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aseline="-25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,t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5943600" y="2590800"/>
            <a:ext cx="9906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i,k+1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i,k+1</a:t>
            </a:r>
          </a:p>
          <a:p>
            <a:pPr algn="ctr"/>
            <a:endParaRPr lang="en-US" sz="1600" baseline="-25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,t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2286000" y="4876800"/>
            <a:ext cx="7620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</a:t>
            </a:r>
            <a:r>
              <a:rPr lang="en-US" sz="1400" baseline="-25000" dirty="0" smtClean="0">
                <a:solidFill>
                  <a:schemeClr val="tx1"/>
                </a:solidFill>
              </a:rPr>
              <a:t>i,1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sz="1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i,1</a:t>
            </a:r>
            <a:endParaRPr lang="en-US" sz="1400" baseline="-25000" dirty="0" smtClean="0">
              <a:solidFill>
                <a:schemeClr val="tx1"/>
              </a:solidFill>
            </a:endParaRP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95800" y="4876800"/>
            <a:ext cx="7620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</a:t>
            </a:r>
            <a:r>
              <a:rPr lang="en-US" sz="1400" baseline="-25000" dirty="0" smtClean="0">
                <a:solidFill>
                  <a:schemeClr val="tx1"/>
                </a:solidFill>
              </a:rPr>
              <a:t>i,3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sz="1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i,3</a:t>
            </a:r>
            <a:endParaRPr lang="en-US" sz="1400" baseline="-25000" dirty="0" smtClean="0">
              <a:solidFill>
                <a:schemeClr val="tx1"/>
              </a:solidFill>
            </a:endParaRP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52800" y="4876800"/>
            <a:ext cx="7620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</a:t>
            </a:r>
            <a:r>
              <a:rPr lang="en-US" sz="1400" baseline="-25000" dirty="0" smtClean="0">
                <a:solidFill>
                  <a:schemeClr val="tx1"/>
                </a:solidFill>
              </a:rPr>
              <a:t>i,2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sz="1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i,2</a:t>
            </a:r>
            <a:endParaRPr lang="en-US" sz="1400" baseline="-25000" dirty="0" smtClean="0">
              <a:solidFill>
                <a:schemeClr val="tx1"/>
              </a:solidFill>
            </a:endParaRP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96000" y="4876800"/>
            <a:ext cx="7620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U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i,k</a:t>
            </a:r>
            <a:endParaRPr lang="en-US" sz="1400" baseline="-250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sz="14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 smtClean="0">
                <a:solidFill>
                  <a:prstClr val="black"/>
                </a:solidFill>
                <a:cs typeface="Times New Roman" pitchFamily="18" charset="0"/>
              </a:rPr>
              <a:t>Ʈ</a:t>
            </a:r>
            <a:r>
              <a:rPr lang="en-US" sz="14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1400" baseline="-25000" dirty="0" smtClean="0">
              <a:solidFill>
                <a:schemeClr val="tx1"/>
              </a:solidFill>
            </a:endParaRP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6" idx="4"/>
            <a:endCxn id="9" idx="0"/>
          </p:cNvCxnSpPr>
          <p:nvPr/>
        </p:nvCxnSpPr>
        <p:spPr>
          <a:xfrm rot="16200000" flipH="1">
            <a:off x="1962150" y="4171950"/>
            <a:ext cx="1371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  <a:endCxn id="8" idx="4"/>
          </p:cNvCxnSpPr>
          <p:nvPr/>
        </p:nvCxnSpPr>
        <p:spPr>
          <a:xfrm rot="16200000" flipV="1">
            <a:off x="5772150" y="4171950"/>
            <a:ext cx="1371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11" idx="2"/>
          </p:cNvCxnSpPr>
          <p:nvPr/>
        </p:nvCxnSpPr>
        <p:spPr>
          <a:xfrm>
            <a:off x="3048000" y="52197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6"/>
            <a:endCxn id="10" idx="2"/>
          </p:cNvCxnSpPr>
          <p:nvPr/>
        </p:nvCxnSpPr>
        <p:spPr>
          <a:xfrm>
            <a:off x="4114800" y="5219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57800" y="5257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38800" y="52578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2" idx="2"/>
          </p:cNvCxnSpPr>
          <p:nvPr/>
        </p:nvCxnSpPr>
        <p:spPr>
          <a:xfrm flipV="1">
            <a:off x="5943600" y="5219700"/>
            <a:ext cx="152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91200" y="52578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48000" y="3048000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6"/>
          </p:cNvCxnSpPr>
          <p:nvPr/>
        </p:nvCxnSpPr>
        <p:spPr>
          <a:xfrm>
            <a:off x="6934200" y="3048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6" idx="2"/>
          </p:cNvCxnSpPr>
          <p:nvPr/>
        </p:nvCxnSpPr>
        <p:spPr>
          <a:xfrm>
            <a:off x="1447800" y="3048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6" idx="0"/>
          </p:cNvCxnSpPr>
          <p:nvPr/>
        </p:nvCxnSpPr>
        <p:spPr>
          <a:xfrm rot="16200000" flipH="1">
            <a:off x="2305050" y="2266950"/>
            <a:ext cx="609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8" idx="0"/>
          </p:cNvCxnSpPr>
          <p:nvPr/>
        </p:nvCxnSpPr>
        <p:spPr>
          <a:xfrm rot="16200000" flipH="1">
            <a:off x="6153150" y="2305050"/>
            <a:ext cx="533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371600" y="41148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19400" y="4114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038600" y="41148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953000" y="41148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019800" y="4114800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Particle Filter- Why?   I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Bayesian estimation to construct conditional PDF of the current state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given all available information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6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= {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6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j=1,2,…..k}</a:t>
            </a:r>
          </a:p>
          <a:p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Two steps used in construction of p(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6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1) Prediction 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     p(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/Y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2600" dirty="0" err="1" smtClean="0">
                <a:latin typeface="Symath"/>
                <a:cs typeface="Symath"/>
              </a:rPr>
              <a:t>f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/X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p(x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/Y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dx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k-1   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2)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Updation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      p(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6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)= p(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6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p(x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/Y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/ p(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6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/Y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Particle Filter-Why?    II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– A normalized constant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)= </a:t>
            </a:r>
            <a:r>
              <a:rPr lang="en-US" dirty="0" err="1" smtClean="0">
                <a:latin typeface="Symath"/>
                <a:cs typeface="Symath"/>
              </a:rPr>
              <a:t>fc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k-1,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))p(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dw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k-1</a:t>
            </a:r>
          </a:p>
          <a:p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 p(W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is PDF of noise term in system equation</a:t>
            </a:r>
          </a:p>
          <a:p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)= </a:t>
            </a:r>
            <a:r>
              <a:rPr lang="en-US" dirty="0" err="1" smtClean="0">
                <a:latin typeface="Symath"/>
                <a:cs typeface="Symath"/>
              </a:rPr>
              <a:t>fc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-h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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))p(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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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 </a:t>
            </a:r>
            <a:r>
              <a:rPr lang="en-US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is PDF of noise term in measurement equation</a:t>
            </a:r>
          </a:p>
          <a:p>
            <a:pPr lvl="2">
              <a:buNone/>
            </a:pP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smtClean="0">
                <a:latin typeface="Symath"/>
                <a:cs typeface="Symath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(.) 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dirac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delta function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Particle Filter- Why? III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Simple analytical solution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Particle filter is used to find an approximate solution by empirical histogram corresponding to a collection of M particles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Particle Filter Implementation-I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Step 1:   Initialization</a:t>
            </a:r>
          </a:p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For l=1,2,….M , Sample x</a:t>
            </a:r>
            <a:r>
              <a:rPr lang="en-US" sz="29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 baseline="30000" dirty="0" smtClean="0">
                <a:latin typeface="Times New Roman" pitchFamily="18" charset="0"/>
                <a:cs typeface="Times New Roman" pitchFamily="18" charset="0"/>
              </a:rPr>
              <a:t>(l) 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~ p(x</a:t>
            </a:r>
            <a:r>
              <a:rPr lang="en-US" sz="29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9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endParaRPr lang="en-US" sz="29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2900" baseline="30000" dirty="0" smtClean="0"/>
              <a:t> </a:t>
            </a:r>
            <a:r>
              <a:rPr lang="en-US" sz="2900" dirty="0" smtClean="0"/>
              <a:t>   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9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= 1/M       set K=1</a:t>
            </a:r>
          </a:p>
          <a:p>
            <a:pPr lvl="1">
              <a:buNone/>
            </a:pPr>
            <a:endParaRPr lang="en-US" sz="2900" dirty="0" smtClean="0"/>
          </a:p>
          <a:p>
            <a:pPr lvl="0"/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Step 2:   Prediction</a:t>
            </a:r>
          </a:p>
          <a:p>
            <a:pPr lvl="0"/>
            <a:endParaRPr lang="en-US" sz="2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 l=1,2,….M , Sample </a:t>
            </a:r>
            <a:r>
              <a:rPr lang="en-US" sz="29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9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9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(l)  </a:t>
            </a:r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~ p(</a:t>
            </a:r>
            <a:r>
              <a:rPr lang="en-US" sz="29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9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9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9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k-1)</a:t>
            </a:r>
          </a:p>
          <a:p>
            <a:pPr lvl="1"/>
            <a:endParaRPr lang="en-US" sz="2900" baseline="30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900" dirty="0" smtClean="0"/>
          </a:p>
          <a:p>
            <a:pPr lvl="0"/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Step 3:   Importance Evaluation</a:t>
            </a:r>
          </a:p>
          <a:p>
            <a:pPr lvl="1">
              <a:buNone/>
            </a:pPr>
            <a:endParaRPr lang="en-US" sz="2900" dirty="0" smtClean="0"/>
          </a:p>
          <a:p>
            <a:pPr lvl="1"/>
            <a:r>
              <a:rPr lang="en-US" sz="2900" baseline="30000" dirty="0" smtClean="0"/>
              <a:t> </a:t>
            </a:r>
            <a:r>
              <a:rPr lang="en-US" sz="2900" dirty="0" smtClean="0"/>
              <a:t> </a:t>
            </a:r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 l=1,2,….M 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9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= (p(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9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9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9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en-US" sz="2900" baseline="30000" dirty="0" smtClean="0">
                <a:latin typeface="Times New Roman" pitchFamily="18" charset="0"/>
                <a:cs typeface="Times New Roman" pitchFamily="18" charset="0"/>
              </a:rPr>
              <a:t>(l)</a:t>
            </a:r>
            <a:r>
              <a:rPr lang="en-US" sz="2900" baseline="-25000" dirty="0" smtClean="0"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/       ( p(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9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9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9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(j)</a:t>
            </a:r>
            <a:r>
              <a:rPr lang="en-US" sz="29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en-US" sz="2900" baseline="30000" dirty="0" smtClean="0">
                <a:latin typeface="Times New Roman" pitchFamily="18" charset="0"/>
                <a:cs typeface="Times New Roman" pitchFamily="18" charset="0"/>
              </a:rPr>
              <a:t>(j)</a:t>
            </a:r>
            <a:r>
              <a:rPr lang="en-US" sz="2900" baseline="-25000" dirty="0" smtClean="0">
                <a:latin typeface="Times New Roman" pitchFamily="18" charset="0"/>
                <a:cs typeface="Times New Roman" pitchFamily="18" charset="0"/>
              </a:rPr>
              <a:t>k-1</a:t>
            </a:r>
            <a:endParaRPr lang="en-US" sz="2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29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1">
              <a:buNone/>
            </a:pPr>
            <a:endParaRPr lang="en-US" baseline="30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28194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76600" y="57912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76800" y="57150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5638800"/>
            <a:ext cx="514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Particle Filter Implementation-II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  - 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Multiple/suppress M particles {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(l)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} according 			to their importance weights and obtain new M 			unweighted particles.</a:t>
            </a:r>
          </a:p>
          <a:p>
            <a:pPr>
              <a:buNone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Output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)=   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(l)</a:t>
            </a:r>
            <a:r>
              <a:rPr lang="en-US" sz="2400" dirty="0" smtClean="0">
                <a:latin typeface="Symath"/>
                <a:cs typeface="Symath"/>
              </a:rPr>
              <a:t>.c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(l)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Posterior mean,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=E(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)=(1/M )     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(l)</a:t>
            </a:r>
          </a:p>
          <a:p>
            <a:pPr lvl="3"/>
            <a:r>
              <a:rPr lang="en-US" sz="24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Posterior Co-Variance, </a:t>
            </a:r>
          </a:p>
          <a:p>
            <a:pPr lvl="3">
              <a:buNone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V(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)=(1/(M-1) )     (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(l)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(l)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lvl="3">
              <a:buNone/>
            </a:pP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Last Step</a:t>
            </a:r>
          </a:p>
          <a:p>
            <a:pPr lvl="3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   Let k=k+1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Step-2</a:t>
            </a:r>
          </a:p>
          <a:p>
            <a:pPr lvl="3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114800"/>
            <a:ext cx="1619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962400"/>
            <a:ext cx="3238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648200"/>
            <a:ext cx="3238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800600"/>
            <a:ext cx="1619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800600"/>
            <a:ext cx="1619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581400"/>
            <a:ext cx="304800" cy="62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Experimental Results-I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01851" y="1935163"/>
            <a:ext cx="634029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6248400"/>
            <a:ext cx="6400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Background- Where it fits?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Formulation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Traffic Models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Order Traffic Model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Second Order Traffic Model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Particle Filter Design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Experimental Results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7429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indent="-7429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Experimental Results-II</a:t>
            </a:r>
            <a:endParaRPr lang="en-US" sz="45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60878" y="1935163"/>
            <a:ext cx="622224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6400800"/>
            <a:ext cx="829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Experimental Results-III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46228" y="1935163"/>
            <a:ext cx="64515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248400"/>
            <a:ext cx="75914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Experimental Results-IV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07724" y="1935163"/>
            <a:ext cx="652855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248400"/>
            <a:ext cx="7477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Implemented using an existing infrastructure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Critiques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Interference due to parallel freeways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3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Cannot differentiate between pedestrians and moving vehicles</a:t>
            </a:r>
          </a:p>
          <a:p>
            <a:pPr lvl="3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Unrealistic assumptions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G. Rose, Mobile phones as traffic probes, Technical Report, Institute of Transportation Studies, </a:t>
            </a:r>
            <a:r>
              <a:rPr lang="en-US" dirty="0" err="1" smtClean="0"/>
              <a:t>Monash</a:t>
            </a:r>
            <a:r>
              <a:rPr lang="en-US" dirty="0" smtClean="0"/>
              <a:t> University, 2004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L. </a:t>
            </a:r>
            <a:r>
              <a:rPr lang="en-US" dirty="0" err="1" smtClean="0"/>
              <a:t>Mihaylova</a:t>
            </a:r>
            <a:r>
              <a:rPr lang="en-US" dirty="0" smtClean="0"/>
              <a:t> and R. </a:t>
            </a:r>
            <a:r>
              <a:rPr lang="en-US" dirty="0" err="1" smtClean="0"/>
              <a:t>Boel</a:t>
            </a:r>
            <a:r>
              <a:rPr lang="en-US" dirty="0" smtClean="0"/>
              <a:t>, “A Particle Filter for Freeway Traffic Estimation,” </a:t>
            </a:r>
            <a:r>
              <a:rPr lang="en-US" i="1" dirty="0" smtClean="0"/>
              <a:t>Proc. of 43rd IEEE Conference on Decision and Control, Vol. 2, pp. 2106 - 2111, 2004.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Introduction-I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Traffic time and congestion information valued by road users and road system managers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Applications- Incident detection, Traffic management, Traveler information, Performance monitoring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approaches to collect real-time traffic data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Fixed Sensors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Mobile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Introduction-II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Fixed Sensor System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	-  Inductive loops, Radar, etc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 Real-time information collection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 Dense Sampling technique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Mobile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Sensor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 lvl="2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Handset Based Solutions</a:t>
            </a:r>
          </a:p>
          <a:p>
            <a:pPr lvl="2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Network Based Solutions</a:t>
            </a:r>
          </a:p>
          <a:p>
            <a:pPr lvl="2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Sparse Sampling Technique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Problem Formulation- I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764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6482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lang="en-US" sz="2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Key Points: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noProof="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Microcells of similar size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8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- Randomization of Handoff points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Problem Formulation II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52600"/>
            <a:ext cx="476139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51054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Definitions: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	-    H=(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ID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cell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phone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handoff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Cell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from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Cell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	-</a:t>
            </a:r>
            <a:r>
              <a:rPr lang="en-US" sz="24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   Handoff pair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Traffic Model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Traffic flow modeled as stochastic dynamic system with discrete-time states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State Variable: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- 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i,k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{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100" baseline="-25000" dirty="0" err="1" smtClean="0">
                <a:latin typeface="Times New Roman" pitchFamily="18" charset="0"/>
                <a:cs typeface="Times New Roman" pitchFamily="18" charset="0"/>
              </a:rPr>
              <a:t>i,k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i,k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Generic model of system state evolution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-   x</a:t>
            </a:r>
            <a:r>
              <a:rPr lang="en-US" sz="210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1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1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sz="210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     	-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system transition function and 		   	   	    w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system noise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     -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1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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)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	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-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h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is measurement function and 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				    measurement error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95600" y="2971800"/>
            <a:ext cx="152400" cy="1588"/>
          </a:xfrm>
          <a:prstGeom prst="line">
            <a:avLst/>
          </a:prstGeom>
          <a:ln>
            <a:solidFill>
              <a:schemeClr val="tx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Important Terminologies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458200" cy="438912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i,k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-Number of vehicles in section I at sampling time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i,k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-Average speed of the vehicles</a:t>
            </a:r>
          </a:p>
          <a:p>
            <a:r>
              <a:rPr lang="en-US" i="1" dirty="0" err="1" smtClean="0"/>
              <a:t>Q,</a:t>
            </a:r>
            <a:r>
              <a:rPr lang="en-US" sz="28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i,k</a:t>
            </a:r>
            <a:r>
              <a:rPr lang="en-US" i="1" dirty="0" smtClean="0"/>
              <a:t> - </a:t>
            </a:r>
            <a:r>
              <a:rPr lang="en-US" dirty="0" smtClean="0"/>
              <a:t>number of vehicles crossing the cell boundary from link </a:t>
            </a:r>
            <a:r>
              <a:rPr lang="en-US" i="1" dirty="0" err="1" smtClean="0"/>
              <a:t>i</a:t>
            </a:r>
            <a:r>
              <a:rPr lang="en-US" i="1" dirty="0" smtClean="0"/>
              <a:t> to </a:t>
            </a:r>
            <a:r>
              <a:rPr lang="en-US" dirty="0" smtClean="0"/>
              <a:t>link </a:t>
            </a:r>
            <a:r>
              <a:rPr lang="en-US" i="1" dirty="0" smtClean="0"/>
              <a:t>i+1 </a:t>
            </a:r>
            <a:r>
              <a:rPr lang="en-US" dirty="0" smtClean="0"/>
              <a:t>during the time interval </a:t>
            </a:r>
            <a:r>
              <a:rPr lang="en-US" i="1" dirty="0" smtClean="0"/>
              <a:t>k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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i,k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 - Constant and scale co-efficient respectively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i,t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Intermediate speed and equilibrium speed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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i,t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  ,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</a:t>
            </a:r>
            <a:r>
              <a:rPr lang="en-US" sz="28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UniversalMath1 BT"/>
              </a:rPr>
              <a:t>crit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- Anticipated traffic density and critical density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i,t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i+1,t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-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Sending and Receiving functions respectively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UniversalMath1 BT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  <a:sym typeface="UniversalMath1 BT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  <a:sym typeface="UniversalMath1 BT"/>
            </a:endParaRP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2590800"/>
            <a:ext cx="152400" cy="1588"/>
          </a:xfrm>
          <a:prstGeom prst="line">
            <a:avLst/>
          </a:prstGeom>
          <a:ln>
            <a:solidFill>
              <a:schemeClr val="tx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419600"/>
            <a:ext cx="471487" cy="12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953000"/>
            <a:ext cx="381000" cy="13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First-order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Traffic Model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Traffic speed is the only state variable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System State Equation:</a:t>
            </a:r>
          </a:p>
          <a:p>
            <a:pPr lvl="3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433513" lvl="3" indent="-461963">
              <a:buFont typeface="Wingdings" pitchFamily="2" charset="2"/>
              <a:buChar char="§"/>
              <a:tabLst>
                <a:tab pos="1433513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i,k+1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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i,k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i-1,k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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i,k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i,k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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i,k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i+1,k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i,k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   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=1,2,3,….n</a:t>
            </a:r>
          </a:p>
          <a:p>
            <a:pPr marL="1828800" lvl="3" indent="-457200">
              <a:buFont typeface="Wingdings" pitchFamily="2" charset="2"/>
              <a:buChar char="§"/>
            </a:pPr>
            <a:endParaRPr lang="en-US" sz="16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1828800" lvl="3" indent="-457200">
              <a:buFont typeface="Wingdings" pitchFamily="2" charset="2"/>
              <a:buChar char="§"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Measurement Equation:</a:t>
            </a:r>
          </a:p>
          <a:p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i,k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avg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i,k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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k                                                                 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=1,2,3,….n</a:t>
            </a:r>
          </a:p>
          <a:p>
            <a:pPr lvl="3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                                </a:t>
            </a:r>
          </a:p>
          <a:p>
            <a:pPr lvl="3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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avg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i,k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    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aseline="520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- For stable road-traffic,</a:t>
            </a:r>
          </a:p>
          <a:p>
            <a:pPr lvl="3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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i,k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+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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i,k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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UniversalMath1 BT"/>
              </a:rPr>
              <a:t>i,k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UniversalMath1 BT"/>
              </a:rPr>
              <a:t>=1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953000"/>
            <a:ext cx="381000" cy="67627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2057400" y="3124200"/>
            <a:ext cx="152400" cy="1588"/>
          </a:xfrm>
          <a:prstGeom prst="line">
            <a:avLst/>
          </a:prstGeom>
          <a:ln>
            <a:solidFill>
              <a:schemeClr val="tx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1800" y="3124200"/>
            <a:ext cx="152400" cy="1588"/>
          </a:xfrm>
          <a:prstGeom prst="line">
            <a:avLst/>
          </a:prstGeom>
          <a:ln>
            <a:solidFill>
              <a:schemeClr val="tx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62400" y="3124200"/>
            <a:ext cx="152400" cy="1588"/>
          </a:xfrm>
          <a:prstGeom prst="line">
            <a:avLst/>
          </a:prstGeom>
          <a:ln>
            <a:solidFill>
              <a:schemeClr val="tx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00600" y="3124200"/>
            <a:ext cx="152400" cy="1588"/>
          </a:xfrm>
          <a:prstGeom prst="line">
            <a:avLst/>
          </a:prstGeom>
          <a:ln>
            <a:solidFill>
              <a:schemeClr val="tx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2726</TotalTime>
  <Words>718</Words>
  <Application>Microsoft Office PowerPoint</Application>
  <PresentationFormat>On-screen Show (4:3)</PresentationFormat>
  <Paragraphs>232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             Particle Filter Based Traffic State Estimation Using  Cell Phone Network Data</vt:lpstr>
      <vt:lpstr>Overview</vt:lpstr>
      <vt:lpstr>Introduction-I</vt:lpstr>
      <vt:lpstr>Introduction-II</vt:lpstr>
      <vt:lpstr>Problem Formulation- I</vt:lpstr>
      <vt:lpstr>Problem Formulation II</vt:lpstr>
      <vt:lpstr>Traffic Model </vt:lpstr>
      <vt:lpstr>Important Terminologies</vt:lpstr>
      <vt:lpstr>First-order Traffic Model</vt:lpstr>
      <vt:lpstr>Second Order Traffic Model-I</vt:lpstr>
      <vt:lpstr>Second Order Traffic Model-II</vt:lpstr>
      <vt:lpstr>Second Order Traffic Model-III</vt:lpstr>
      <vt:lpstr>State Transition and Reconstruction</vt:lpstr>
      <vt:lpstr>Particle Filter- Why?   I</vt:lpstr>
      <vt:lpstr>Particle Filter-Why?    II</vt:lpstr>
      <vt:lpstr>Particle Filter- Why? III</vt:lpstr>
      <vt:lpstr>Particle Filter Implementation-I</vt:lpstr>
      <vt:lpstr>Particle Filter Implementation-II</vt:lpstr>
      <vt:lpstr>Experimental Results-I</vt:lpstr>
      <vt:lpstr>Experimental Results-II</vt:lpstr>
      <vt:lpstr>Experimental Results-III</vt:lpstr>
      <vt:lpstr>Experimental Results-IV</vt:lpstr>
      <vt:lpstr>Conclusion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Filter Based Traffic State Estimation Using Cell Phone Network Data</dc:title>
  <dc:creator>guru</dc:creator>
  <cp:lastModifiedBy>guru</cp:lastModifiedBy>
  <cp:revision>326</cp:revision>
  <dcterms:created xsi:type="dcterms:W3CDTF">2009-02-26T06:55:24Z</dcterms:created>
  <dcterms:modified xsi:type="dcterms:W3CDTF">2009-04-10T19:04:11Z</dcterms:modified>
</cp:coreProperties>
</file>