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4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90" d="100"/>
          <a:sy n="90" d="100"/>
        </p:scale>
        <p:origin x="-594" y="24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C9F7CE-067D-4793-B160-5C8F9BA7B5E2}" type="datetimeFigureOut">
              <a:rPr lang="en-US" smtClean="0"/>
              <a:pPr/>
              <a:t>4/20/2009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458F79-8253-4402-AAC0-68DD349876A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58F79-8253-4402-AAC0-68DD349876AF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58F79-8253-4402-AAC0-68DD349876AF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58F79-8253-4402-AAC0-68DD349876AF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58F79-8253-4402-AAC0-68DD349876AF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58F79-8253-4402-AAC0-68DD349876AF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58F79-8253-4402-AAC0-68DD349876AF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58F79-8253-4402-AAC0-68DD349876AF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58F79-8253-4402-AAC0-68DD349876AF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58F79-8253-4402-AAC0-68DD349876AF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58F79-8253-4402-AAC0-68DD349876AF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58F79-8253-4402-AAC0-68DD349876AF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58F79-8253-4402-AAC0-68DD349876AF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58F79-8253-4402-AAC0-68DD349876AF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58F79-8253-4402-AAC0-68DD349876AF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58F79-8253-4402-AAC0-68DD349876AF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58F79-8253-4402-AAC0-68DD349876AF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58F79-8253-4402-AAC0-68DD349876AF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58F79-8253-4402-AAC0-68DD349876AF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41490-B2EC-469E-AD37-4A58F7F9CF5C}" type="datetimeFigureOut">
              <a:rPr lang="en-US" smtClean="0"/>
              <a:pPr/>
              <a:t>4/20/2009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17C73-2820-4718-9E3C-22622651B9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41490-B2EC-469E-AD37-4A58F7F9CF5C}" type="datetimeFigureOut">
              <a:rPr lang="en-US" smtClean="0"/>
              <a:pPr/>
              <a:t>4/20/2009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17C73-2820-4718-9E3C-22622651B9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41490-B2EC-469E-AD37-4A58F7F9CF5C}" type="datetimeFigureOut">
              <a:rPr lang="en-US" smtClean="0"/>
              <a:pPr/>
              <a:t>4/20/2009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17C73-2820-4718-9E3C-22622651B9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41490-B2EC-469E-AD37-4A58F7F9CF5C}" type="datetimeFigureOut">
              <a:rPr lang="en-US" smtClean="0"/>
              <a:pPr/>
              <a:t>4/20/2009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17C73-2820-4718-9E3C-22622651B9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41490-B2EC-469E-AD37-4A58F7F9CF5C}" type="datetimeFigureOut">
              <a:rPr lang="en-US" smtClean="0"/>
              <a:pPr/>
              <a:t>4/20/2009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17C73-2820-4718-9E3C-22622651B9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41490-B2EC-469E-AD37-4A58F7F9CF5C}" type="datetimeFigureOut">
              <a:rPr lang="en-US" smtClean="0"/>
              <a:pPr/>
              <a:t>4/20/2009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17C73-2820-4718-9E3C-22622651B9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41490-B2EC-469E-AD37-4A58F7F9CF5C}" type="datetimeFigureOut">
              <a:rPr lang="en-US" smtClean="0"/>
              <a:pPr/>
              <a:t>4/20/2009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17C73-2820-4718-9E3C-22622651B9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41490-B2EC-469E-AD37-4A58F7F9CF5C}" type="datetimeFigureOut">
              <a:rPr lang="en-US" smtClean="0"/>
              <a:pPr/>
              <a:t>4/20/2009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17C73-2820-4718-9E3C-22622651B9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41490-B2EC-469E-AD37-4A58F7F9CF5C}" type="datetimeFigureOut">
              <a:rPr lang="en-US" smtClean="0"/>
              <a:pPr/>
              <a:t>4/20/2009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17C73-2820-4718-9E3C-22622651B9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41490-B2EC-469E-AD37-4A58F7F9CF5C}" type="datetimeFigureOut">
              <a:rPr lang="en-US" smtClean="0"/>
              <a:pPr/>
              <a:t>4/20/2009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17C73-2820-4718-9E3C-22622651B9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41490-B2EC-469E-AD37-4A58F7F9CF5C}" type="datetimeFigureOut">
              <a:rPr lang="en-US" smtClean="0"/>
              <a:pPr/>
              <a:t>4/20/2009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17C73-2820-4718-9E3C-22622651B9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D41490-B2EC-469E-AD37-4A58F7F9CF5C}" type="datetimeFigureOut">
              <a:rPr lang="en-US" smtClean="0"/>
              <a:pPr/>
              <a:t>4/20/2009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F17C73-2820-4718-9E3C-22622651B92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40000"/>
                <a:satMod val="350000"/>
              </a:schemeClr>
            </a:gs>
            <a:gs pos="40000">
              <a:schemeClr val="bg2">
                <a:tint val="45000"/>
                <a:shade val="99000"/>
                <a:satMod val="350000"/>
              </a:schemeClr>
            </a:gs>
            <a:gs pos="40000">
              <a:schemeClr val="bg2">
                <a:tint val="45000"/>
                <a:shade val="99000"/>
                <a:satMod val="350000"/>
              </a:schemeClr>
            </a:gs>
            <a:gs pos="100000">
              <a:schemeClr val="bg2">
                <a:shade val="20000"/>
                <a:satMod val="25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09800" y="1524000"/>
            <a:ext cx="4762500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304800" y="533400"/>
            <a:ext cx="8458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2">
                    <a:lumMod val="50000"/>
                  </a:schemeClr>
                </a:solidFill>
              </a:rPr>
              <a:t>Combining Web, </a:t>
            </a:r>
            <a:r>
              <a:rPr lang="en-US" sz="2400" dirty="0" smtClean="0">
                <a:solidFill>
                  <a:schemeClr val="bg2">
                    <a:lumMod val="50000"/>
                  </a:schemeClr>
                </a:solidFill>
              </a:rPr>
              <a:t>Mobile </a:t>
            </a:r>
            <a:r>
              <a:rPr lang="en-US" sz="2400" dirty="0">
                <a:solidFill>
                  <a:schemeClr val="bg2">
                    <a:lumMod val="50000"/>
                  </a:schemeClr>
                </a:solidFill>
              </a:rPr>
              <a:t>Phones and </a:t>
            </a:r>
            <a:r>
              <a:rPr lang="en-US" sz="2400" dirty="0" smtClean="0">
                <a:solidFill>
                  <a:schemeClr val="bg2">
                    <a:lumMod val="50000"/>
                  </a:schemeClr>
                </a:solidFill>
              </a:rPr>
              <a:t>Public Displays </a:t>
            </a:r>
            <a:r>
              <a:rPr lang="en-US" sz="2400" dirty="0">
                <a:solidFill>
                  <a:schemeClr val="bg2">
                    <a:lumMod val="50000"/>
                  </a:schemeClr>
                </a:solidFill>
              </a:rPr>
              <a:t>in Large-Scale: Manhattan </a:t>
            </a:r>
            <a:r>
              <a:rPr lang="en-US" sz="2400" dirty="0" smtClean="0">
                <a:solidFill>
                  <a:schemeClr val="bg2">
                    <a:lumMod val="50000"/>
                  </a:schemeClr>
                </a:solidFill>
              </a:rPr>
              <a:t>Story </a:t>
            </a:r>
            <a:r>
              <a:rPr lang="en-US" sz="2400" dirty="0" err="1" smtClean="0">
                <a:solidFill>
                  <a:schemeClr val="bg2">
                    <a:lumMod val="50000"/>
                  </a:schemeClr>
                </a:solidFill>
              </a:rPr>
              <a:t>Mashup</a:t>
            </a:r>
            <a:endParaRPr lang="en-US" sz="24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209800" y="5257800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600" dirty="0">
                <a:solidFill>
                  <a:schemeClr val="bg2">
                    <a:lumMod val="50000"/>
                  </a:schemeClr>
                </a:solidFill>
              </a:rPr>
              <a:t>Ville H. </a:t>
            </a:r>
            <a:r>
              <a:rPr lang="en-US" sz="1600" dirty="0" err="1" smtClean="0">
                <a:solidFill>
                  <a:schemeClr val="bg2">
                    <a:lumMod val="50000"/>
                  </a:schemeClr>
                </a:solidFill>
              </a:rPr>
              <a:t>Tuulos</a:t>
            </a:r>
            <a:r>
              <a:rPr lang="en-US" sz="1600" dirty="0" smtClean="0">
                <a:solidFill>
                  <a:schemeClr val="bg2">
                    <a:lumMod val="50000"/>
                  </a:schemeClr>
                </a:solidFill>
              </a:rPr>
              <a:t>, </a:t>
            </a:r>
            <a:r>
              <a:rPr lang="en-US" sz="1600" dirty="0" err="1">
                <a:solidFill>
                  <a:schemeClr val="bg2">
                    <a:lumMod val="50000"/>
                  </a:schemeClr>
                </a:solidFill>
              </a:rPr>
              <a:t>J¨urgen</a:t>
            </a:r>
            <a:r>
              <a:rPr lang="en-US" sz="16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2">
                    <a:lumMod val="50000"/>
                  </a:schemeClr>
                </a:solidFill>
              </a:rPr>
              <a:t>Scheible</a:t>
            </a:r>
            <a:r>
              <a:rPr lang="en-US" sz="1600" dirty="0" smtClean="0">
                <a:solidFill>
                  <a:schemeClr val="bg2">
                    <a:lumMod val="50000"/>
                  </a:schemeClr>
                </a:solidFill>
              </a:rPr>
              <a:t>, </a:t>
            </a:r>
            <a:r>
              <a:rPr lang="en-US" sz="1600" dirty="0">
                <a:solidFill>
                  <a:schemeClr val="bg2">
                    <a:lumMod val="50000"/>
                  </a:schemeClr>
                </a:solidFill>
              </a:rPr>
              <a:t>and </a:t>
            </a:r>
            <a:r>
              <a:rPr lang="en-US" sz="1600" dirty="0" err="1">
                <a:solidFill>
                  <a:schemeClr val="bg2">
                    <a:lumMod val="50000"/>
                  </a:schemeClr>
                </a:solidFill>
              </a:rPr>
              <a:t>Heli</a:t>
            </a:r>
            <a:r>
              <a:rPr lang="en-US" sz="16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2">
                    <a:lumMod val="50000"/>
                  </a:schemeClr>
                </a:solidFill>
              </a:rPr>
              <a:t>Nyholm</a:t>
            </a:r>
            <a:endParaRPr lang="en-US" sz="16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315200" y="5943601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chemeClr val="bg2">
                    <a:lumMod val="50000"/>
                  </a:schemeClr>
                </a:solidFill>
              </a:rPr>
              <a:t>Arjun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2">
                    <a:lumMod val="50000"/>
                  </a:schemeClr>
                </a:solidFill>
              </a:rPr>
              <a:t>Bir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 Singh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bg2">
                    <a:lumMod val="50000"/>
                  </a:schemeClr>
                </a:solidFill>
              </a:rPr>
              <a:t>OUTLINE</a:t>
            </a:r>
            <a:endParaRPr lang="en-US" sz="40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Clr>
                <a:schemeClr val="bg2">
                  <a:lumMod val="50000"/>
                </a:schemeClr>
              </a:buClr>
              <a:buFont typeface="Courier New" pitchFamily="49" charset="0"/>
              <a:buChar char="o"/>
            </a:pPr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</a:rPr>
              <a:t>Introduction</a:t>
            </a:r>
          </a:p>
          <a:p>
            <a:pPr>
              <a:buClr>
                <a:schemeClr val="bg2">
                  <a:lumMod val="50000"/>
                </a:schemeClr>
              </a:buClr>
              <a:buFont typeface="Courier New" pitchFamily="49" charset="0"/>
              <a:buChar char="o"/>
            </a:pPr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</a:rPr>
              <a:t>Prior Work</a:t>
            </a:r>
          </a:p>
          <a:p>
            <a:pPr>
              <a:buClr>
                <a:schemeClr val="bg2">
                  <a:lumMod val="50000"/>
                </a:schemeClr>
              </a:buClr>
              <a:buFont typeface="Courier New" pitchFamily="49" charset="0"/>
              <a:buChar char="o"/>
            </a:pPr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</a:rPr>
              <a:t>Game Design (Gameplay)</a:t>
            </a:r>
          </a:p>
          <a:p>
            <a:pPr>
              <a:buClr>
                <a:schemeClr val="bg2">
                  <a:lumMod val="50000"/>
                </a:schemeClr>
              </a:buClr>
              <a:buFont typeface="Courier New" pitchFamily="49" charset="0"/>
              <a:buChar char="o"/>
            </a:pPr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</a:rPr>
              <a:t>Game Design (Rationale)</a:t>
            </a:r>
          </a:p>
          <a:p>
            <a:pPr>
              <a:buClr>
                <a:schemeClr val="bg2">
                  <a:lumMod val="50000"/>
                </a:schemeClr>
              </a:buClr>
              <a:buFont typeface="Courier New" pitchFamily="49" charset="0"/>
              <a:buChar char="o"/>
            </a:pPr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</a:rPr>
              <a:t>Implementation</a:t>
            </a:r>
          </a:p>
          <a:p>
            <a:pPr>
              <a:buClr>
                <a:schemeClr val="bg2">
                  <a:lumMod val="50000"/>
                </a:schemeClr>
              </a:buClr>
              <a:buFont typeface="Courier New" pitchFamily="49" charset="0"/>
              <a:buChar char="o"/>
            </a:pPr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</a:rPr>
              <a:t>Experience</a:t>
            </a:r>
          </a:p>
          <a:p>
            <a:pPr>
              <a:buClr>
                <a:schemeClr val="bg2">
                  <a:lumMod val="50000"/>
                </a:schemeClr>
              </a:buClr>
              <a:buFont typeface="Courier New" pitchFamily="49" charset="0"/>
              <a:buChar char="o"/>
            </a:pPr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</a:rPr>
              <a:t>Conclusion </a:t>
            </a:r>
          </a:p>
          <a:p>
            <a:pPr>
              <a:buClr>
                <a:schemeClr val="bg2">
                  <a:lumMod val="50000"/>
                </a:schemeClr>
              </a:buClr>
              <a:buFont typeface="Courier New" pitchFamily="49" charset="0"/>
              <a:buChar char="o"/>
            </a:pPr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</a:rPr>
              <a:t>Comments</a:t>
            </a:r>
          </a:p>
          <a:p>
            <a:pPr>
              <a:buClr>
                <a:schemeClr val="bg2">
                  <a:lumMod val="50000"/>
                </a:schemeClr>
              </a:buClr>
              <a:buFont typeface="Courier New" pitchFamily="49" charset="0"/>
              <a:buChar char="o"/>
            </a:pPr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</a:rPr>
              <a:t>References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solidFill>
                  <a:schemeClr val="bg2">
                    <a:lumMod val="50000"/>
                  </a:schemeClr>
                </a:solidFill>
              </a:rPr>
              <a:t>Introduction – Manhattan Story </a:t>
            </a:r>
            <a:r>
              <a:rPr lang="en-US" sz="3600" dirty="0" err="1" smtClean="0">
                <a:solidFill>
                  <a:schemeClr val="bg2">
                    <a:lumMod val="50000"/>
                  </a:schemeClr>
                </a:solidFill>
              </a:rPr>
              <a:t>Mashup</a:t>
            </a:r>
            <a:endParaRPr lang="en-US" sz="36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Courier New" pitchFamily="49" charset="0"/>
              <a:buChar char="o"/>
            </a:pPr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</a:rPr>
              <a:t>Come Out &amp; Play Festival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err="1" smtClean="0">
                <a:solidFill>
                  <a:schemeClr val="bg2">
                    <a:lumMod val="50000"/>
                  </a:schemeClr>
                </a:solidFill>
              </a:rPr>
              <a:t>SensorPlanet</a:t>
            </a:r>
            <a:r>
              <a:rPr lang="en-US" sz="2400" dirty="0" smtClean="0">
                <a:solidFill>
                  <a:schemeClr val="bg2">
                    <a:lumMod val="50000"/>
                  </a:schemeClr>
                </a:solidFill>
              </a:rPr>
              <a:t> Project</a:t>
            </a:r>
          </a:p>
          <a:p>
            <a:pPr lvl="2"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</a:rPr>
              <a:t>Mobile phone-centric sensing</a:t>
            </a:r>
            <a:endParaRPr lang="en-US" sz="1800" dirty="0" smtClean="0">
              <a:solidFill>
                <a:schemeClr val="bg2">
                  <a:lumMod val="50000"/>
                </a:schemeClr>
              </a:solidFill>
            </a:endParaRPr>
          </a:p>
          <a:p>
            <a:pPr>
              <a:buFont typeface="Courier New" pitchFamily="49" charset="0"/>
              <a:buChar char="o"/>
            </a:pPr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</a:rPr>
              <a:t>Interactive Storytelling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2">
                    <a:lumMod val="50000"/>
                  </a:schemeClr>
                </a:solidFill>
              </a:rPr>
              <a:t>Mash up stories – web players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2">
                    <a:lumMod val="50000"/>
                  </a:schemeClr>
                </a:solidFill>
              </a:rPr>
              <a:t>Shoot a photo – street players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2">
                    <a:lumMod val="50000"/>
                  </a:schemeClr>
                </a:solidFill>
              </a:rPr>
              <a:t>Keyword-photo pair validation – street players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2">
                    <a:lumMod val="50000"/>
                  </a:schemeClr>
                </a:solidFill>
              </a:rPr>
              <a:t>Story Display – moderator</a:t>
            </a:r>
          </a:p>
          <a:p>
            <a:pPr>
              <a:buFont typeface="Courier New" pitchFamily="49" charset="0"/>
              <a:buChar char="o"/>
            </a:pPr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</a:rPr>
              <a:t>Understanding pervasive applications</a:t>
            </a:r>
            <a:r>
              <a:rPr lang="en-US" sz="2400" dirty="0" smtClean="0">
                <a:solidFill>
                  <a:schemeClr val="bg2">
                    <a:lumMod val="50000"/>
                  </a:schemeClr>
                </a:solidFill>
              </a:rPr>
              <a:t>	</a:t>
            </a:r>
          </a:p>
          <a:p>
            <a:pPr>
              <a:buNone/>
            </a:pP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bg2">
                    <a:lumMod val="50000"/>
                  </a:schemeClr>
                </a:solidFill>
              </a:rPr>
              <a:t>Prior Work</a:t>
            </a:r>
            <a:endParaRPr lang="en-US" sz="40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Courier New" pitchFamily="49" charset="0"/>
              <a:buChar char="o"/>
            </a:pPr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</a:rPr>
              <a:t>Pirates</a:t>
            </a:r>
          </a:p>
          <a:p>
            <a:pPr>
              <a:buFont typeface="Courier New" pitchFamily="49" charset="0"/>
              <a:buChar char="o"/>
            </a:pPr>
            <a:r>
              <a:rPr lang="en-US" sz="2800" dirty="0" err="1" smtClean="0">
                <a:solidFill>
                  <a:schemeClr val="bg2">
                    <a:lumMod val="50000"/>
                  </a:schemeClr>
                </a:solidFill>
              </a:rPr>
              <a:t>PhotoPhone</a:t>
            </a:r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2800" dirty="0" err="1" smtClean="0">
                <a:solidFill>
                  <a:schemeClr val="bg2">
                    <a:lumMod val="50000"/>
                  </a:schemeClr>
                </a:solidFill>
              </a:rPr>
              <a:t>Enviornment</a:t>
            </a:r>
            <a:endParaRPr lang="en-US" sz="2800" dirty="0" smtClean="0">
              <a:solidFill>
                <a:schemeClr val="bg2">
                  <a:lumMod val="50000"/>
                </a:schemeClr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2">
                    <a:lumMod val="50000"/>
                  </a:schemeClr>
                </a:solidFill>
              </a:rPr>
              <a:t>Story – teller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2">
                    <a:lumMod val="50000"/>
                  </a:schemeClr>
                </a:solidFill>
              </a:rPr>
              <a:t>you’re so full</a:t>
            </a:r>
          </a:p>
          <a:p>
            <a:pPr>
              <a:buFont typeface="Courier New" pitchFamily="49" charset="0"/>
              <a:buChar char="o"/>
            </a:pPr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</a:rPr>
              <a:t>Can You See Me Now</a:t>
            </a:r>
          </a:p>
          <a:p>
            <a:pPr>
              <a:buFont typeface="Courier New" pitchFamily="49" charset="0"/>
              <a:buChar char="o"/>
            </a:pPr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</a:rPr>
              <a:t>Uncle Roy All Around You</a:t>
            </a:r>
            <a:endParaRPr lang="en-US" sz="28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bg2">
                    <a:lumMod val="50000"/>
                  </a:schemeClr>
                </a:solidFill>
              </a:rPr>
              <a:t>Game Design (Gameplay)</a:t>
            </a:r>
            <a:endParaRPr lang="en-US" sz="40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95400" y="1752600"/>
            <a:ext cx="6496050" cy="401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3505200" y="579120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Gameplay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bg2">
                    <a:lumMod val="50000"/>
                  </a:schemeClr>
                </a:solidFill>
              </a:rPr>
              <a:t>Game Design (Rationale)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Courier New" pitchFamily="49" charset="0"/>
              <a:buChar char="o"/>
            </a:pPr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</a:rPr>
              <a:t>Satisfying, enjoyable and a creative experience</a:t>
            </a:r>
          </a:p>
          <a:p>
            <a:pPr>
              <a:buFont typeface="Courier New" pitchFamily="49" charset="0"/>
              <a:buChar char="o"/>
            </a:pPr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</a:rPr>
              <a:t>S</a:t>
            </a:r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</a:rPr>
              <a:t>urprise</a:t>
            </a:r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</a:rPr>
              <a:t>, playability, social actability, transparency</a:t>
            </a:r>
          </a:p>
          <a:p>
            <a:pPr>
              <a:buFont typeface="Courier New" pitchFamily="49" charset="0"/>
              <a:buChar char="o"/>
            </a:pPr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</a:rPr>
              <a:t>Speak the users’ language</a:t>
            </a:r>
          </a:p>
          <a:p>
            <a:pPr>
              <a:buFont typeface="Courier New" pitchFamily="49" charset="0"/>
              <a:buChar char="o"/>
            </a:pPr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</a:rPr>
              <a:t>Where am I?, What’s here?,  Where can I go?</a:t>
            </a:r>
          </a:p>
          <a:p>
            <a:pPr>
              <a:buFont typeface="Courier New" pitchFamily="49" charset="0"/>
              <a:buChar char="o"/>
            </a:pPr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</a:rPr>
              <a:t>Will users know what to do?, Will users see how to do it?, Will users understand from feedback whether the action was correct or not?</a:t>
            </a:r>
          </a:p>
          <a:p>
            <a:pPr>
              <a:buFont typeface="Courier New" pitchFamily="49" charset="0"/>
              <a:buChar char="o"/>
            </a:pPr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</a:rPr>
              <a:t>Why should I join this community?, What are the rules?, </a:t>
            </a:r>
          </a:p>
          <a:p>
            <a:pPr>
              <a:buNone/>
            </a:pPr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</a:rPr>
              <a:t>	Can I do what I want to do easily?, Can I express myself as I wish?</a:t>
            </a:r>
            <a:endParaRPr lang="en-US" sz="28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bg2">
                    <a:lumMod val="50000"/>
                  </a:schemeClr>
                </a:solidFill>
              </a:rPr>
              <a:t>Game Design Rationale (Contd..)</a:t>
            </a:r>
            <a:endParaRPr lang="en-US" sz="40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743200" y="1219200"/>
            <a:ext cx="3542058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2438400" y="5715000"/>
            <a:ext cx="434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Initial mobile client UI screen mock-ups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bg2">
                    <a:lumMod val="50000"/>
                  </a:schemeClr>
                </a:solidFill>
              </a:rPr>
              <a:t>Implementation</a:t>
            </a:r>
            <a:endParaRPr lang="en-US" sz="40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4343400" cy="4190999"/>
          </a:xfrm>
        </p:spPr>
        <p:txBody>
          <a:bodyPr>
            <a:normAutofit/>
          </a:bodyPr>
          <a:lstStyle/>
          <a:p>
            <a:pPr>
              <a:buFont typeface="Courier New" pitchFamily="49" charset="0"/>
              <a:buChar char="o"/>
            </a:pPr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</a:rPr>
              <a:t>Storytelling Tool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2">
                    <a:lumMod val="50000"/>
                  </a:schemeClr>
                </a:solidFill>
              </a:rPr>
              <a:t>Creation of a story through sentences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2">
                    <a:lumMod val="50000"/>
                  </a:schemeClr>
                </a:solidFill>
              </a:rPr>
              <a:t>Dubious or nonsensical sentence detection and removal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2">
                    <a:lumMod val="50000"/>
                  </a:schemeClr>
                </a:solidFill>
              </a:rPr>
              <a:t>Tokenization of sentences</a:t>
            </a:r>
          </a:p>
          <a:p>
            <a:pPr lvl="1">
              <a:buFont typeface="Arial" pitchFamily="34" charset="0"/>
              <a:buChar char="•"/>
            </a:pPr>
            <a:endParaRPr lang="en-US" sz="2400" dirty="0" smtClean="0">
              <a:solidFill>
                <a:schemeClr val="bg2">
                  <a:lumMod val="50000"/>
                </a:schemeClr>
              </a:solidFill>
            </a:endParaRPr>
          </a:p>
          <a:p>
            <a:pPr lvl="1">
              <a:buFont typeface="Arial" pitchFamily="34" charset="0"/>
              <a:buChar char="•"/>
            </a:pPr>
            <a:endParaRPr lang="en-US" sz="2400" dirty="0" smtClean="0">
              <a:solidFill>
                <a:schemeClr val="bg2">
                  <a:lumMod val="50000"/>
                </a:schemeClr>
              </a:solidFill>
            </a:endParaRPr>
          </a:p>
          <a:p>
            <a:pPr lvl="3" algn="ctr">
              <a:buNone/>
            </a:pPr>
            <a:endParaRPr lang="en-US" sz="16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2057400"/>
            <a:ext cx="3724275" cy="326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5486400" y="5334000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Storytelling tool in the web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bg2">
                    <a:lumMod val="50000"/>
                  </a:schemeClr>
                </a:solidFill>
              </a:rPr>
              <a:t>Implementation (Contd..)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3886200" cy="4525963"/>
          </a:xfrm>
        </p:spPr>
        <p:txBody>
          <a:bodyPr>
            <a:normAutofit/>
          </a:bodyPr>
          <a:lstStyle/>
          <a:p>
            <a:pPr>
              <a:buFont typeface="Courier New" pitchFamily="49" charset="0"/>
              <a:buChar char="o"/>
            </a:pPr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</a:rPr>
              <a:t>Mobile Client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2">
                    <a:lumMod val="50000"/>
                  </a:schemeClr>
                </a:solidFill>
              </a:rPr>
              <a:t>Implemented in Python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2">
                    <a:lumMod val="50000"/>
                  </a:schemeClr>
                </a:solidFill>
              </a:rPr>
              <a:t>Consists of 3 modes</a:t>
            </a:r>
          </a:p>
          <a:p>
            <a:pPr lvl="2"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</a:rPr>
              <a:t>Keyword selection mode</a:t>
            </a:r>
          </a:p>
          <a:p>
            <a:pPr lvl="2"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</a:rPr>
              <a:t>Shooting mode</a:t>
            </a:r>
          </a:p>
          <a:p>
            <a:pPr lvl="2"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</a:rPr>
              <a:t>Guessing mode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2">
                    <a:lumMod val="50000"/>
                  </a:schemeClr>
                </a:solidFill>
              </a:rPr>
              <a:t>Player statistics and photo gallery</a:t>
            </a:r>
            <a:endParaRPr lang="en-US" sz="24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91200" y="1676400"/>
            <a:ext cx="2676525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91200" y="3733800"/>
            <a:ext cx="2657475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5257800" y="3276600"/>
            <a:ext cx="3886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Keyword selection &amp; shooting mode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638800" y="5334000"/>
            <a:ext cx="3124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Player statistics &amp; gallery views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bg2">
                    <a:lumMod val="50000"/>
                  </a:schemeClr>
                </a:solidFill>
              </a:rPr>
              <a:t>Implementation (Contd..)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3886200" cy="4525963"/>
          </a:xfrm>
        </p:spPr>
        <p:txBody>
          <a:bodyPr>
            <a:normAutofit/>
          </a:bodyPr>
          <a:lstStyle/>
          <a:p>
            <a:pPr>
              <a:buFont typeface="Courier New" pitchFamily="49" charset="0"/>
              <a:buChar char="o"/>
            </a:pPr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</a:rPr>
              <a:t>Large Public Display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2">
                    <a:lumMod val="50000"/>
                  </a:schemeClr>
                </a:solidFill>
              </a:rPr>
              <a:t>Moderator filtering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2">
                    <a:lumMod val="50000"/>
                  </a:schemeClr>
                </a:solidFill>
              </a:rPr>
              <a:t>Motivational aspect</a:t>
            </a:r>
            <a:endParaRPr lang="en-US" sz="24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62600" y="1600200"/>
            <a:ext cx="2457450" cy="186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62600" y="3886200"/>
            <a:ext cx="2466975" cy="189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bg2">
                    <a:lumMod val="50000"/>
                  </a:schemeClr>
                </a:solidFill>
              </a:rPr>
              <a:t>Experience</a:t>
            </a:r>
            <a:endParaRPr lang="en-US" sz="40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Courier New" pitchFamily="49" charset="0"/>
              <a:buChar char="o"/>
            </a:pPr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</a:rPr>
              <a:t>184 players, 3142 photos and 4529 guesses</a:t>
            </a:r>
          </a:p>
          <a:p>
            <a:pPr>
              <a:buFont typeface="Courier New" pitchFamily="49" charset="0"/>
              <a:buChar char="o"/>
            </a:pPr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</a:rPr>
              <a:t>Fair gameplay</a:t>
            </a:r>
          </a:p>
          <a:p>
            <a:pPr>
              <a:buFont typeface="Courier New" pitchFamily="49" charset="0"/>
              <a:buChar char="o"/>
            </a:pPr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</a:rPr>
              <a:t>Moderate difficulty</a:t>
            </a:r>
          </a:p>
          <a:p>
            <a:pPr>
              <a:buFont typeface="Courier New" pitchFamily="49" charset="0"/>
              <a:buChar char="o"/>
            </a:pPr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</a:rPr>
              <a:t>Motivation</a:t>
            </a:r>
          </a:p>
          <a:p>
            <a:pPr>
              <a:buFont typeface="Courier New" pitchFamily="49" charset="0"/>
              <a:buChar char="o"/>
            </a:pPr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</a:rPr>
              <a:t>Engaging</a:t>
            </a:r>
          </a:p>
          <a:p>
            <a:pPr>
              <a:buFont typeface="Courier New" pitchFamily="49" charset="0"/>
              <a:buChar char="o"/>
            </a:pPr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</a:rPr>
              <a:t>Correlation between scoring and actions</a:t>
            </a:r>
            <a:endParaRPr lang="en-US" sz="28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bg2">
                    <a:lumMod val="50000"/>
                  </a:schemeClr>
                </a:solidFill>
              </a:rPr>
              <a:t>Experience (Contd..)</a:t>
            </a:r>
            <a:endParaRPr lang="en-US" sz="40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81001" y="2209800"/>
            <a:ext cx="3276599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43400" y="2667000"/>
            <a:ext cx="3933825" cy="234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bg2">
                    <a:lumMod val="50000"/>
                  </a:schemeClr>
                </a:solidFill>
              </a:rPr>
              <a:t>Experience (Contd..)</a:t>
            </a:r>
            <a:endParaRPr lang="en-US" sz="40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5029200" cy="4525963"/>
          </a:xfrm>
        </p:spPr>
        <p:txBody>
          <a:bodyPr>
            <a:normAutofit lnSpcReduction="10000"/>
          </a:bodyPr>
          <a:lstStyle/>
          <a:p>
            <a:pPr>
              <a:buFont typeface="Courier New" pitchFamily="49" charset="0"/>
              <a:buChar char="o"/>
            </a:pPr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</a:rPr>
              <a:t>Photos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2">
                    <a:lumMod val="50000"/>
                  </a:schemeClr>
                </a:solidFill>
              </a:rPr>
              <a:t>Creativity</a:t>
            </a:r>
          </a:p>
          <a:p>
            <a:pPr lvl="2"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</a:rPr>
              <a:t>Acting out publicly</a:t>
            </a:r>
          </a:p>
          <a:p>
            <a:pPr lvl="2"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</a:rPr>
              <a:t>Blur or shake the photo</a:t>
            </a:r>
          </a:p>
          <a:p>
            <a:pPr marL="0" lvl="2">
              <a:buFont typeface="Courier New" pitchFamily="49" charset="0"/>
              <a:buChar char="o"/>
            </a:pPr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</a:rPr>
              <a:t>Web</a:t>
            </a:r>
          </a:p>
          <a:p>
            <a:pPr marL="457200" lvl="3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2">
                    <a:lumMod val="50000"/>
                  </a:schemeClr>
                </a:solidFill>
              </a:rPr>
              <a:t>Time-scale difference between the web and the physical world</a:t>
            </a:r>
          </a:p>
          <a:p>
            <a:pPr marL="457200" lvl="3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2">
                    <a:lumMod val="50000"/>
                  </a:schemeClr>
                </a:solidFill>
              </a:rPr>
              <a:t>Difference in the web and mobile </a:t>
            </a:r>
            <a:r>
              <a:rPr lang="en-US" sz="2400" smtClean="0">
                <a:solidFill>
                  <a:schemeClr val="bg2">
                    <a:lumMod val="50000"/>
                  </a:schemeClr>
                </a:solidFill>
              </a:rPr>
              <a:t>user base</a:t>
            </a:r>
            <a:endParaRPr lang="en-US" sz="2400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0" lvl="3">
              <a:buFont typeface="Courier New" pitchFamily="49" charset="0"/>
              <a:buChar char="o"/>
            </a:pPr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</a:rPr>
              <a:t>Questionnaire</a:t>
            </a:r>
          </a:p>
          <a:p>
            <a:pPr marL="457200" lvl="4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2">
                    <a:lumMod val="50000"/>
                  </a:schemeClr>
                </a:solidFill>
              </a:rPr>
              <a:t>User experience evaluation</a:t>
            </a:r>
          </a:p>
          <a:p>
            <a:pPr marL="457200" lvl="4">
              <a:buFont typeface="Arial" pitchFamily="34" charset="0"/>
              <a:buChar char="•"/>
            </a:pPr>
            <a:endParaRPr lang="en-US" sz="2400" dirty="0" smtClean="0">
              <a:solidFill>
                <a:schemeClr val="bg2">
                  <a:lumMod val="50000"/>
                </a:schemeClr>
              </a:solidFill>
            </a:endParaRPr>
          </a:p>
          <a:p>
            <a:pPr lvl="2">
              <a:buFont typeface="Wingdings" pitchFamily="2" charset="2"/>
              <a:buChar char="Ø"/>
            </a:pPr>
            <a:endParaRPr lang="en-US" sz="20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0" y="1600200"/>
            <a:ext cx="2400300" cy="183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bg2">
                    <a:lumMod val="50000"/>
                  </a:schemeClr>
                </a:solidFill>
              </a:rPr>
              <a:t>Experience (Contd..)</a:t>
            </a:r>
            <a:endParaRPr lang="en-US" sz="40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1676400"/>
            <a:ext cx="3600450" cy="241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81600" y="1600200"/>
            <a:ext cx="3514725" cy="258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228600" y="4114800"/>
            <a:ext cx="3657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Usability ratings by mobile players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00600" y="4191000"/>
            <a:ext cx="434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Ratings regarding the mobile and the web as a joint system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bg2">
                    <a:lumMod val="50000"/>
                  </a:schemeClr>
                </a:solidFill>
              </a:rPr>
              <a:t>Conclusion</a:t>
            </a:r>
            <a:endParaRPr lang="en-US" sz="40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1"/>
            <a:ext cx="8229600" cy="4678364"/>
          </a:xfrm>
        </p:spPr>
        <p:txBody>
          <a:bodyPr>
            <a:normAutofit/>
          </a:bodyPr>
          <a:lstStyle/>
          <a:p>
            <a:pPr>
              <a:buFont typeface="Courier New" pitchFamily="49" charset="0"/>
              <a:buChar char="o"/>
            </a:pPr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</a:rPr>
              <a:t>MSM success</a:t>
            </a:r>
          </a:p>
          <a:p>
            <a:pPr lvl="1">
              <a:spcBef>
                <a:spcPts val="24"/>
              </a:spcBef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2">
                    <a:lumMod val="50000"/>
                  </a:schemeClr>
                </a:solidFill>
              </a:rPr>
              <a:t>Lazy shooting</a:t>
            </a:r>
          </a:p>
          <a:p>
            <a:pPr lvl="1">
              <a:spcBef>
                <a:spcPts val="24"/>
              </a:spcBef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2">
                    <a:lumMod val="50000"/>
                  </a:schemeClr>
                </a:solidFill>
              </a:rPr>
              <a:t>Ambiguity</a:t>
            </a:r>
          </a:p>
          <a:p>
            <a:pPr lvl="1">
              <a:spcBef>
                <a:spcPts val="24"/>
              </a:spcBef>
              <a:buFont typeface="Arial" pitchFamily="34" charset="0"/>
              <a:buChar char="•"/>
            </a:pPr>
            <a:r>
              <a:rPr lang="en-US" sz="2400" dirty="0" err="1" smtClean="0">
                <a:solidFill>
                  <a:schemeClr val="bg2">
                    <a:lumMod val="50000"/>
                  </a:schemeClr>
                </a:solidFill>
              </a:rPr>
              <a:t>Teamplay</a:t>
            </a:r>
            <a:endParaRPr lang="en-US" sz="2400" dirty="0" smtClean="0">
              <a:solidFill>
                <a:schemeClr val="bg2">
                  <a:lumMod val="50000"/>
                </a:schemeClr>
              </a:solidFill>
            </a:endParaRPr>
          </a:p>
          <a:p>
            <a:pPr lvl="1">
              <a:spcBef>
                <a:spcPts val="24"/>
              </a:spcBef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2">
                    <a:lumMod val="50000"/>
                  </a:schemeClr>
                </a:solidFill>
              </a:rPr>
              <a:t>Speed</a:t>
            </a:r>
          </a:p>
          <a:p>
            <a:pPr lvl="1">
              <a:spcBef>
                <a:spcPts val="24"/>
              </a:spcBef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2">
                    <a:lumMod val="50000"/>
                  </a:schemeClr>
                </a:solidFill>
              </a:rPr>
              <a:t>Integrated Game-Flow</a:t>
            </a:r>
          </a:p>
          <a:p>
            <a:pPr marL="0" lvl="1">
              <a:buFont typeface="Courier New" pitchFamily="49" charset="0"/>
              <a:buChar char="o"/>
            </a:pP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MSM Concerns</a:t>
            </a:r>
          </a:p>
          <a:p>
            <a:pPr marL="740664" lvl="2" indent="-283464">
              <a:spcBef>
                <a:spcPts val="24"/>
              </a:spcBef>
            </a:pP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Time and Web</a:t>
            </a:r>
          </a:p>
          <a:p>
            <a:pPr marL="740664" lvl="2" indent="-283464">
              <a:spcBef>
                <a:spcPts val="24"/>
              </a:spcBef>
            </a:pP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Scalability</a:t>
            </a:r>
          </a:p>
          <a:p>
            <a:pPr marL="740664" lvl="2" indent="-283464">
              <a:spcBef>
                <a:spcPts val="24"/>
              </a:spcBef>
            </a:pP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Duration</a:t>
            </a:r>
          </a:p>
          <a:p>
            <a:pPr marL="740664" lvl="2" indent="-283464">
              <a:spcBef>
                <a:spcPts val="24"/>
              </a:spcBef>
            </a:pP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Adaptability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bg2">
                    <a:lumMod val="50000"/>
                  </a:schemeClr>
                </a:solidFill>
              </a:rPr>
              <a:t>Comments</a:t>
            </a:r>
            <a:endParaRPr lang="en-US" sz="40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Courier New" pitchFamily="49" charset="0"/>
              <a:buChar char="o"/>
            </a:pPr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</a:rPr>
              <a:t>Iterative design techniques yield a good result</a:t>
            </a:r>
          </a:p>
          <a:p>
            <a:pPr>
              <a:buFont typeface="Courier New" pitchFamily="49" charset="0"/>
              <a:buChar char="o"/>
            </a:pPr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</a:rPr>
              <a:t>Seamless collaboration between virtual and physical space</a:t>
            </a:r>
          </a:p>
          <a:p>
            <a:pPr>
              <a:buFont typeface="Courier New" pitchFamily="49" charset="0"/>
              <a:buChar char="o"/>
            </a:pPr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</a:rPr>
              <a:t>Pervasive computing for recreational </a:t>
            </a:r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</a:rPr>
              <a:t>purposes</a:t>
            </a:r>
          </a:p>
          <a:p>
            <a:pPr>
              <a:buFont typeface="Courier New" pitchFamily="49" charset="0"/>
              <a:buChar char="o"/>
            </a:pPr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</a:rPr>
              <a:t>Certain incentives should be used to encourage more </a:t>
            </a:r>
            <a:r>
              <a:rPr lang="en-US" sz="2800" smtClean="0">
                <a:solidFill>
                  <a:schemeClr val="bg2">
                    <a:lumMod val="50000"/>
                  </a:schemeClr>
                </a:solidFill>
              </a:rPr>
              <a:t>web players</a:t>
            </a:r>
            <a:endParaRPr lang="en-US" sz="28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bg2">
                    <a:lumMod val="50000"/>
                  </a:schemeClr>
                </a:solidFill>
              </a:rPr>
              <a:t>References</a:t>
            </a:r>
            <a:endParaRPr lang="en-US" sz="40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Courier New" pitchFamily="49" charset="0"/>
              <a:buChar char="o"/>
            </a:pPr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</a:rPr>
              <a:t>www.storymashup.org</a:t>
            </a:r>
          </a:p>
          <a:p>
            <a:pPr>
              <a:buFont typeface="Courier New" pitchFamily="49" charset="0"/>
              <a:buChar char="o"/>
            </a:pPr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</a:rPr>
              <a:t>www.uncleroyallaroundyou.co.uk</a:t>
            </a:r>
          </a:p>
          <a:p>
            <a:pPr>
              <a:buFont typeface="Courier New" pitchFamily="49" charset="0"/>
              <a:buChar char="o"/>
            </a:pPr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</a:rPr>
              <a:t>www.canyouseemenow.co.uk</a:t>
            </a:r>
          </a:p>
          <a:p>
            <a:pPr>
              <a:buFont typeface="Courier New" pitchFamily="49" charset="0"/>
              <a:buChar char="o"/>
            </a:pPr>
            <a:r>
              <a:rPr lang="en-US" sz="2800" dirty="0" err="1" smtClean="0">
                <a:solidFill>
                  <a:schemeClr val="bg2">
                    <a:lumMod val="50000"/>
                  </a:schemeClr>
                </a:solidFill>
              </a:rPr>
              <a:t>PhotoPhone</a:t>
            </a:r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</a:rPr>
              <a:t> Entertainment by Johan </a:t>
            </a:r>
            <a:r>
              <a:rPr lang="en-US" sz="2800" dirty="0" err="1" smtClean="0">
                <a:solidFill>
                  <a:schemeClr val="bg2">
                    <a:lumMod val="50000"/>
                  </a:schemeClr>
                </a:solidFill>
              </a:rPr>
              <a:t>Thoresson</a:t>
            </a:r>
            <a:endParaRPr lang="en-US" sz="2800" dirty="0" smtClean="0">
              <a:solidFill>
                <a:schemeClr val="bg2">
                  <a:lumMod val="50000"/>
                </a:schemeClr>
              </a:solidFill>
            </a:endParaRPr>
          </a:p>
          <a:p>
            <a:pPr>
              <a:buFont typeface="Courier New" pitchFamily="49" charset="0"/>
              <a:buChar char="o"/>
            </a:pPr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</a:rPr>
              <a:t>Pirates: Proximity-Triggered Interaction in a Multi-Player Game by </a:t>
            </a:r>
            <a:r>
              <a:rPr lang="en-US" sz="2800" dirty="0" err="1" smtClean="0">
                <a:solidFill>
                  <a:schemeClr val="bg2">
                    <a:lumMod val="50000"/>
                  </a:schemeClr>
                </a:solidFill>
              </a:rPr>
              <a:t>Jennica</a:t>
            </a:r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</a:rPr>
              <a:t> Falk, Peter </a:t>
            </a:r>
            <a:r>
              <a:rPr lang="en-US" sz="2800" dirty="0" err="1" smtClean="0">
                <a:solidFill>
                  <a:schemeClr val="bg2">
                    <a:lumMod val="50000"/>
                  </a:schemeClr>
                </a:solidFill>
              </a:rPr>
              <a:t>Ljungstrand</a:t>
            </a:r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</a:rPr>
              <a:t>, </a:t>
            </a:r>
            <a:r>
              <a:rPr lang="en-US" sz="2800" dirty="0" err="1" smtClean="0">
                <a:solidFill>
                  <a:schemeClr val="bg2">
                    <a:lumMod val="50000"/>
                  </a:schemeClr>
                </a:solidFill>
              </a:rPr>
              <a:t>Staffan</a:t>
            </a:r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2800" dirty="0" err="1" smtClean="0">
                <a:solidFill>
                  <a:schemeClr val="bg2">
                    <a:lumMod val="50000"/>
                  </a:schemeClr>
                </a:solidFill>
              </a:rPr>
              <a:t>Björk</a:t>
            </a:r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</a:rPr>
              <a:t>, Rebecca Hansson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en-US" sz="8000" dirty="0" smtClean="0"/>
          </a:p>
          <a:p>
            <a:pPr algn="ctr">
              <a:buNone/>
            </a:pPr>
            <a:r>
              <a:rPr lang="en-US" sz="9600" dirty="0" smtClean="0">
                <a:solidFill>
                  <a:schemeClr val="bg2">
                    <a:lumMod val="50000"/>
                  </a:schemeClr>
                </a:solidFill>
              </a:rPr>
              <a:t>Thank You</a:t>
            </a:r>
            <a:endParaRPr lang="en-US" sz="96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558</TotalTime>
  <Words>452</Words>
  <Application>Microsoft Office PowerPoint</Application>
  <PresentationFormat>On-screen Show (4:3)</PresentationFormat>
  <Paragraphs>127</Paragraphs>
  <Slides>18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Slide 1</vt:lpstr>
      <vt:lpstr>OUTLINE</vt:lpstr>
      <vt:lpstr>Introduction – Manhattan Story Mashup</vt:lpstr>
      <vt:lpstr>Prior Work</vt:lpstr>
      <vt:lpstr>Game Design (Gameplay)</vt:lpstr>
      <vt:lpstr>Game Design (Rationale)</vt:lpstr>
      <vt:lpstr>Game Design Rationale (Contd..)</vt:lpstr>
      <vt:lpstr>Implementation</vt:lpstr>
      <vt:lpstr>Implementation (Contd..)</vt:lpstr>
      <vt:lpstr>Implementation (Contd..)</vt:lpstr>
      <vt:lpstr>Experience</vt:lpstr>
      <vt:lpstr>Experience (Contd..)</vt:lpstr>
      <vt:lpstr>Experience (Contd..)</vt:lpstr>
      <vt:lpstr>Experience (Contd..)</vt:lpstr>
      <vt:lpstr>Conclusion</vt:lpstr>
      <vt:lpstr>Comments</vt:lpstr>
      <vt:lpstr>References</vt:lpstr>
      <vt:lpstr>Slide 18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GFC</dc:creator>
  <cp:lastModifiedBy>GFC</cp:lastModifiedBy>
  <cp:revision>124</cp:revision>
  <dcterms:created xsi:type="dcterms:W3CDTF">2009-04-17T04:21:13Z</dcterms:created>
  <dcterms:modified xsi:type="dcterms:W3CDTF">2009-04-20T16:39:02Z</dcterms:modified>
</cp:coreProperties>
</file>