
<file path=[Content_Types].xml><?xml version="1.0" encoding="utf-8"?>
<Types xmlns="http://schemas.openxmlformats.org/package/2006/content-types">
  <Override PartName="/ppt/slides/slide17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s/slide22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slides/slide5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8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slideLayouts/slideLayout3.xml" ContentType="application/vnd.openxmlformats-officedocument.presentationml.slideLayout+xml"/>
  <Override PartName="/ppt/slides/slide21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23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Masters/slideMaster1.xml" ContentType="application/vnd.openxmlformats-officedocument.presentationml.slideMaster+xml"/>
  <Override PartName="/ppt/slides/slide15.xml" ContentType="application/vnd.openxmlformats-officedocument.presentationml.slide+xml"/>
  <Override PartName="/ppt/viewProps.xml" ContentType="application/vnd.openxmlformats-officedocument.presentationml.viewProps+xml"/>
  <Default Extension="bin" ContentType="application/vnd.openxmlformats-officedocument.presentationml.printerSettings"/>
  <Default Extension="png" ContentType="image/png"/>
  <Default Extension="tiff" ContentType="image/tiff"/>
  <Override PartName="/ppt/slides/slide9.xml" ContentType="application/vnd.openxmlformats-officedocument.presentationml.slide+xml"/>
  <Override PartName="/docProps/core.xml" ContentType="application/vnd.openxmlformats-package.core-properties+xml"/>
  <Default Extension="rels" ContentType="application/vnd.openxmlformats-package.relationships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6.xml" ContentType="application/vnd.openxmlformats-officedocument.presentationml.slide+xml"/>
  <Override PartName="/ppt/slides/slide16.xml" ContentType="application/vnd.openxmlformats-officedocument.presentationml.slide+xml"/>
  <Override PartName="/ppt/slides/slide19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  <p:sldId id="257" r:id="rId3"/>
    <p:sldId id="260" r:id="rId4"/>
    <p:sldId id="261" r:id="rId5"/>
    <p:sldId id="279" r:id="rId6"/>
    <p:sldId id="293" r:id="rId7"/>
    <p:sldId id="288" r:id="rId8"/>
    <p:sldId id="290" r:id="rId9"/>
    <p:sldId id="289" r:id="rId10"/>
    <p:sldId id="292" r:id="rId11"/>
    <p:sldId id="291" r:id="rId12"/>
    <p:sldId id="294" r:id="rId13"/>
    <p:sldId id="300" r:id="rId14"/>
    <p:sldId id="301" r:id="rId15"/>
    <p:sldId id="302" r:id="rId16"/>
    <p:sldId id="303" r:id="rId17"/>
    <p:sldId id="296" r:id="rId18"/>
    <p:sldId id="304" r:id="rId19"/>
    <p:sldId id="297" r:id="rId20"/>
    <p:sldId id="298" r:id="rId21"/>
    <p:sldId id="299" r:id="rId22"/>
    <p:sldId id="263" r:id="rId23"/>
    <p:sldId id="287" r:id="rId2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SorterView">
  <p:normalViewPr showOutlineIcons="0" snapVertSplitter="1" vertBarState="minimized">
    <p:restoredLeft sz="15620"/>
    <p:restoredTop sz="88804" autoAdjust="0"/>
  </p:normalViewPr>
  <p:slideViewPr>
    <p:cSldViewPr snapToObjects="1">
      <p:cViewPr>
        <p:scale>
          <a:sx n="100" d="100"/>
          <a:sy n="100" d="100"/>
        </p:scale>
        <p:origin x="-3504" y="-7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7" Type="http://schemas.openxmlformats.org/officeDocument/2006/relationships/slide" Target="slides/slide6.xml"/><Relationship Id="rId1" Type="http://schemas.openxmlformats.org/officeDocument/2006/relationships/slideMaster" Target="slideMasters/slideMaster1.xml"/><Relationship Id="rId24" Type="http://schemas.openxmlformats.org/officeDocument/2006/relationships/slide" Target="slides/slide23.xml"/><Relationship Id="rId25" Type="http://schemas.openxmlformats.org/officeDocument/2006/relationships/printerSettings" Target="printerSettings/printerSettings1.bin"/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0" Type="http://schemas.openxmlformats.org/officeDocument/2006/relationships/slide" Target="slides/slide9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9" Type="http://schemas.openxmlformats.org/officeDocument/2006/relationships/slide" Target="slides/slide8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7" Type="http://schemas.openxmlformats.org/officeDocument/2006/relationships/viewProps" Target="viewProps.xml"/><Relationship Id="rId14" Type="http://schemas.openxmlformats.org/officeDocument/2006/relationships/slide" Target="slides/slide13.xml"/><Relationship Id="rId23" Type="http://schemas.openxmlformats.org/officeDocument/2006/relationships/slide" Target="slides/slide22.xml"/><Relationship Id="rId4" Type="http://schemas.openxmlformats.org/officeDocument/2006/relationships/slide" Target="slides/slide3.xml"/><Relationship Id="rId28" Type="http://schemas.openxmlformats.org/officeDocument/2006/relationships/theme" Target="theme/theme1.xml"/><Relationship Id="rId26" Type="http://schemas.openxmlformats.org/officeDocument/2006/relationships/presProps" Target="presProps.xml"/><Relationship Id="rId11" Type="http://schemas.openxmlformats.org/officeDocument/2006/relationships/slide" Target="slides/slide10.xml"/><Relationship Id="rId29" Type="http://schemas.openxmlformats.org/officeDocument/2006/relationships/tableStyles" Target="tableStyles.xml"/><Relationship Id="rId6" Type="http://schemas.openxmlformats.org/officeDocument/2006/relationships/slide" Target="slides/slide5.xml"/><Relationship Id="rId16" Type="http://schemas.openxmlformats.org/officeDocument/2006/relationships/slide" Target="slides/slide15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9" Type="http://schemas.openxmlformats.org/officeDocument/2006/relationships/slide" Target="slides/slide18.xml"/><Relationship Id="rId20" Type="http://schemas.openxmlformats.org/officeDocument/2006/relationships/slide" Target="slides/slide19.xml"/><Relationship Id="rId22" Type="http://schemas.openxmlformats.org/officeDocument/2006/relationships/slide" Target="slides/slide21.xml"/><Relationship Id="rId21" Type="http://schemas.openxmlformats.org/officeDocument/2006/relationships/slide" Target="slides/slide20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E8781-F688-1F46-97CF-72770F2E7574}" type="datetimeFigureOut">
              <a:rPr lang="en-US" smtClean="0"/>
              <a:pPr/>
              <a:t>1/26/09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2E62AB-8779-D74A-8DA6-604ADEA4955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E8781-F688-1F46-97CF-72770F2E7574}" type="datetimeFigureOut">
              <a:rPr lang="en-US" smtClean="0"/>
              <a:pPr/>
              <a:t>1/26/09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2E62AB-8779-D74A-8DA6-604ADEA4955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E8781-F688-1F46-97CF-72770F2E7574}" type="datetimeFigureOut">
              <a:rPr lang="en-US" smtClean="0"/>
              <a:pPr/>
              <a:t>1/26/09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2E62AB-8779-D74A-8DA6-604ADEA4955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E8781-F688-1F46-97CF-72770F2E7574}" type="datetimeFigureOut">
              <a:rPr lang="en-US" smtClean="0"/>
              <a:pPr/>
              <a:t>1/26/09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2E62AB-8779-D74A-8DA6-604ADEA4955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E8781-F688-1F46-97CF-72770F2E7574}" type="datetimeFigureOut">
              <a:rPr lang="en-US" smtClean="0"/>
              <a:pPr/>
              <a:t>1/26/09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2E62AB-8779-D74A-8DA6-604ADEA4955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E8781-F688-1F46-97CF-72770F2E7574}" type="datetimeFigureOut">
              <a:rPr lang="en-US" smtClean="0"/>
              <a:pPr/>
              <a:t>1/26/09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2E62AB-8779-D74A-8DA6-604ADEA4955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E8781-F688-1F46-97CF-72770F2E7574}" type="datetimeFigureOut">
              <a:rPr lang="en-US" smtClean="0"/>
              <a:pPr/>
              <a:t>1/26/09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2E62AB-8779-D74A-8DA6-604ADEA4955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E8781-F688-1F46-97CF-72770F2E7574}" type="datetimeFigureOut">
              <a:rPr lang="en-US" smtClean="0"/>
              <a:pPr/>
              <a:t>1/26/09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2E62AB-8779-D74A-8DA6-604ADEA4955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E8781-F688-1F46-97CF-72770F2E7574}" type="datetimeFigureOut">
              <a:rPr lang="en-US" smtClean="0"/>
              <a:pPr/>
              <a:t>1/26/09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2E62AB-8779-D74A-8DA6-604ADEA4955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E8781-F688-1F46-97CF-72770F2E7574}" type="datetimeFigureOut">
              <a:rPr lang="en-US" smtClean="0"/>
              <a:pPr/>
              <a:t>1/26/09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2E62AB-8779-D74A-8DA6-604ADEA4955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E8781-F688-1F46-97CF-72770F2E7574}" type="datetimeFigureOut">
              <a:rPr lang="en-US" smtClean="0"/>
              <a:pPr/>
              <a:t>1/26/09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2E62AB-8779-D74A-8DA6-604ADEA4955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4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8E8781-F688-1F46-97CF-72770F2E7574}" type="datetimeFigureOut">
              <a:rPr lang="en-US" smtClean="0"/>
              <a:pPr/>
              <a:t>1/26/09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971800" y="6356350"/>
            <a:ext cx="3200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CS 546: Intelligent Embedded Systems (</a:t>
            </a:r>
            <a:r>
              <a:rPr lang="en-US" dirty="0" err="1" smtClean="0"/>
              <a:t>Spr</a:t>
            </a:r>
            <a:r>
              <a:rPr lang="en-US" dirty="0" smtClean="0"/>
              <a:t> 09)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2E62AB-8779-D74A-8DA6-604ADEA49553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744" y="-29736"/>
            <a:ext cx="9151744" cy="33826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0" y="6126163"/>
            <a:ext cx="1304264" cy="731837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://robotics.usc.edu/~gaurav/CS546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4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eg"/><Relationship Id="rId3" Type="http://schemas.openxmlformats.org/officeDocument/2006/relationships/image" Target="../media/image7.jpeg"/><Relationship Id="rId5" Type="http://schemas.openxmlformats.org/officeDocument/2006/relationships/image" Target="../media/image9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3" Type="http://schemas.openxmlformats.org/officeDocument/2006/relationships/image" Target="../media/image11.tif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4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Relationship Id="rId3" Type="http://schemas.openxmlformats.org/officeDocument/2006/relationships/image" Target="../media/image13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6" Type="http://schemas.openxmlformats.org/officeDocument/2006/relationships/hyperlink" Target="mailto:dantu@usc.edu" TargetMode="External"/><Relationship Id="rId4" Type="http://schemas.openxmlformats.org/officeDocument/2006/relationships/hyperlink" Target="mailto:gaurav@usc.edu" TargetMode="External"/><Relationship Id="rId1" Type="http://schemas.openxmlformats.org/officeDocument/2006/relationships/slideLayout" Target="../slideLayouts/slideLayout2.xml"/><Relationship Id="rId2" Type="http://schemas.openxmlformats.org/officeDocument/2006/relationships/hyperlink" Target="mailto:cs546usc-s09@googlegroups.com" TargetMode="External"/><Relationship Id="rId3" Type="http://schemas.openxmlformats.org/officeDocument/2006/relationships/hyperlink" Target="http://robotics.usc.edu/~gaurav/CS546" TargetMode="External"/><Relationship Id="rId5" Type="http://schemas.openxmlformats.org/officeDocument/2006/relationships/hyperlink" Target="mailto:sameera@usc.edu" TargetMode="Externa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v=wtvA9RK0oB8" TargetMode="External"/><Relationship Id="rId3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hyperlink" Target="http://robotics.usc.edu/~gaurav/CS546" TargetMode="Externa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3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tif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838201"/>
            <a:ext cx="7772400" cy="276225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CS 546</a:t>
            </a:r>
            <a:br>
              <a:rPr lang="en-US" dirty="0" smtClean="0"/>
            </a:br>
            <a:r>
              <a:rPr lang="en-US" dirty="0" smtClean="0"/>
              <a:t>INTELLIGENT EMBEDDED SYSTEMS</a:t>
            </a:r>
            <a:br>
              <a:rPr lang="en-US" dirty="0" smtClean="0"/>
            </a:br>
            <a:r>
              <a:rPr lang="en-US" dirty="0" smtClean="0"/>
              <a:t>Spring 2009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886200"/>
            <a:ext cx="6858000" cy="1752600"/>
          </a:xfrm>
        </p:spPr>
        <p:txBody>
          <a:bodyPr/>
          <a:lstStyle/>
          <a:p>
            <a:r>
              <a:rPr lang="en-US" dirty="0" smtClean="0"/>
              <a:t>Gaurav S. Sukhatme</a:t>
            </a:r>
          </a:p>
          <a:p>
            <a:r>
              <a:rPr lang="en-US" dirty="0" smtClean="0">
                <a:hlinkClick r:id="rId2"/>
              </a:rPr>
              <a:t>http://robotics.usc.edu/~gaurav/CS546</a:t>
            </a: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CarTel</a:t>
            </a:r>
            <a:r>
              <a:rPr lang="en-US" dirty="0" smtClean="0"/>
              <a:t> Hardware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1143000" cy="2552700"/>
          </a:xfrm>
        </p:spPr>
        <p:txBody>
          <a:bodyPr>
            <a:normAutofit fontScale="32500" lnSpcReduction="20000"/>
          </a:bodyPr>
          <a:lstStyle/>
          <a:p>
            <a:pPr marL="0" indent="0">
              <a:buNone/>
            </a:pPr>
            <a:r>
              <a:rPr lang="en-US" altLang="zh-TW" sz="5600" dirty="0" smtClean="0">
                <a:ea typeface="新細明體" pitchFamily="-107" charset="-120"/>
                <a:cs typeface="新細明體" pitchFamily="-107" charset="-120"/>
              </a:rPr>
              <a:t>A</a:t>
            </a:r>
            <a:r>
              <a:rPr lang="en-US" altLang="zh-TW" sz="5600" dirty="0" smtClean="0"/>
              <a:t> 586-class processor running at 266 MHz with 128 MB of RAM and 1GBytes of flash memory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4" name="Picture 8" descr="box1_pen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82763" y="1600200"/>
            <a:ext cx="2865437" cy="2552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9" descr="gps_pen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76800" y="1600200"/>
            <a:ext cx="3200400" cy="1830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10" descr="obd_pen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739900" y="4276725"/>
            <a:ext cx="2908300" cy="173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11" descr="openbox_pen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876800" y="3581400"/>
            <a:ext cx="2667000" cy="2360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Content Placeholder 2"/>
          <p:cNvSpPr txBox="1">
            <a:spLocks/>
          </p:cNvSpPr>
          <p:nvPr/>
        </p:nvSpPr>
        <p:spPr>
          <a:xfrm>
            <a:off x="457200" y="5334000"/>
            <a:ext cx="1143000" cy="685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altLang="zh-TW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新細明體" pitchFamily="-107" charset="-120"/>
                <a:cs typeface="新細明體" pitchFamily="-107" charset="-120"/>
              </a:rPr>
              <a:t>OBD interface</a:t>
            </a:r>
            <a:endParaRPr kumimoji="0" lang="en-US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8229600" y="2057400"/>
            <a:ext cx="914400" cy="685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altLang="zh-TW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新細明體" pitchFamily="-107" charset="-120"/>
                <a:cs typeface="新細明體" pitchFamily="-107" charset="-120"/>
              </a:rPr>
              <a:t>GPS</a:t>
            </a:r>
            <a:endParaRPr kumimoji="0" lang="en-US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7772400" y="3933824"/>
            <a:ext cx="1066800" cy="9429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altLang="zh-TW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新細明體" pitchFamily="-107" charset="-120"/>
                <a:cs typeface="新細明體" pitchFamily="-107" charset="-120"/>
              </a:rPr>
              <a:t>Mini-PCI</a:t>
            </a:r>
            <a:r>
              <a:rPr kumimoji="0" lang="en-US" altLang="zh-TW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新細明體" pitchFamily="-107" charset="-120"/>
                <a:cs typeface="新細明體" pitchFamily="-107" charset="-120"/>
              </a:rPr>
              <a:t> </a:t>
            </a:r>
            <a:r>
              <a:rPr kumimoji="0" lang="en-US" altLang="zh-TW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新細明體" pitchFamily="-107" charset="-120"/>
                <a:cs typeface="新細明體" pitchFamily="-107" charset="-120"/>
              </a:rPr>
              <a:t>WiFi</a:t>
            </a:r>
            <a:r>
              <a:rPr kumimoji="0" lang="en-US" altLang="zh-TW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新細明體" pitchFamily="-107" charset="-120"/>
                <a:cs typeface="新細明體" pitchFamily="-107" charset="-120"/>
              </a:rPr>
              <a:t> Card</a:t>
            </a:r>
            <a:endParaRPr kumimoji="0" lang="en-US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Technical Contributions </a:t>
            </a:r>
            <a:r>
              <a:rPr lang="en-US" dirty="0" smtClean="0"/>
              <a:t>of the Paper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0"/>
            <a:ext cx="8610600" cy="4525963"/>
          </a:xfrm>
        </p:spPr>
        <p:txBody>
          <a:bodyPr>
            <a:normAutofit fontScale="92500" lnSpcReduction="20000"/>
          </a:bodyPr>
          <a:lstStyle/>
          <a:p>
            <a:pPr marL="0" indent="0"/>
            <a:r>
              <a:rPr lang="en-US" altLang="zh-TW" dirty="0" smtClean="0">
                <a:ea typeface="新細明體" pitchFamily="-107" charset="-120"/>
                <a:cs typeface="新細明體" pitchFamily="-107" charset="-120"/>
              </a:rPr>
              <a:t> ICEDB</a:t>
            </a:r>
          </a:p>
          <a:p>
            <a:pPr marL="400050" lvl="1" indent="0"/>
            <a:r>
              <a:rPr lang="en-US" altLang="zh-TW" dirty="0" smtClean="0">
                <a:ea typeface="新細明體" pitchFamily="-107" charset="-120"/>
                <a:cs typeface="新細明體" pitchFamily="-107" charset="-120"/>
              </a:rPr>
              <a:t> intermittently connected database</a:t>
            </a:r>
          </a:p>
          <a:p>
            <a:pPr marL="400050" lvl="1" indent="0"/>
            <a:r>
              <a:rPr lang="en-US" altLang="zh-TW" dirty="0" smtClean="0">
                <a:ea typeface="新細明體" pitchFamily="-107" charset="-120"/>
                <a:cs typeface="新細明體" pitchFamily="-107" charset="-120"/>
              </a:rPr>
              <a:t> delay-tolerant continuous query processor</a:t>
            </a:r>
          </a:p>
          <a:p>
            <a:pPr marL="0" indent="0"/>
            <a:r>
              <a:rPr lang="en-US" altLang="zh-TW" dirty="0" smtClean="0">
                <a:ea typeface="新細明體" pitchFamily="-107" charset="-120"/>
                <a:cs typeface="新細明體" pitchFamily="-107" charset="-120"/>
              </a:rPr>
              <a:t> </a:t>
            </a:r>
            <a:r>
              <a:rPr lang="en-US" altLang="zh-TW" dirty="0" err="1" smtClean="0">
                <a:ea typeface="新細明體" pitchFamily="-107" charset="-120"/>
                <a:cs typeface="新細明體" pitchFamily="-107" charset="-120"/>
              </a:rPr>
              <a:t>CafNet</a:t>
            </a:r>
            <a:endParaRPr lang="en-US" altLang="zh-TW" dirty="0" smtClean="0">
              <a:ea typeface="新細明體" pitchFamily="-107" charset="-120"/>
              <a:cs typeface="新細明體" pitchFamily="-107" charset="-120"/>
            </a:endParaRPr>
          </a:p>
          <a:p>
            <a:pPr marL="400050" lvl="1" indent="0"/>
            <a:r>
              <a:rPr lang="en-US" altLang="zh-TW" dirty="0" smtClean="0">
                <a:ea typeface="新細明體" pitchFamily="-107" charset="-120"/>
                <a:cs typeface="新細明體" pitchFamily="-107" charset="-120"/>
              </a:rPr>
              <a:t> carry-and-forward network (delay-tolerant network stack)</a:t>
            </a:r>
          </a:p>
          <a:p>
            <a:pPr marL="400050" lvl="1" indent="0"/>
            <a:r>
              <a:rPr lang="en-US" altLang="zh-TW" dirty="0" smtClean="0">
                <a:ea typeface="新細明體" pitchFamily="-107" charset="-120"/>
                <a:cs typeface="新細明體" pitchFamily="-107" charset="-120"/>
              </a:rPr>
              <a:t> issue callbacks when network </a:t>
            </a:r>
            <a:r>
              <a:rPr lang="en-US" altLang="zh-TW" dirty="0" smtClean="0">
                <a:ea typeface="新細明體" pitchFamily="-107" charset="-120"/>
                <a:cs typeface="新細明體" pitchFamily="-107" charset="-120"/>
              </a:rPr>
              <a:t>status changes</a:t>
            </a:r>
            <a:endParaRPr lang="en-US" altLang="zh-TW" dirty="0" smtClean="0">
              <a:ea typeface="新細明體" pitchFamily="-107" charset="-120"/>
              <a:cs typeface="新細明體" pitchFamily="-107" charset="-120"/>
            </a:endParaRPr>
          </a:p>
          <a:p>
            <a:pPr marL="400050" lvl="1" indent="0"/>
            <a:r>
              <a:rPr lang="en-US" altLang="zh-TW" dirty="0" smtClean="0">
                <a:ea typeface="新細明體" pitchFamily="-107" charset="-120"/>
                <a:cs typeface="新細明體" pitchFamily="-107" charset="-120"/>
              </a:rPr>
              <a:t> small amount of buffering</a:t>
            </a:r>
            <a:endParaRPr lang="en-US" altLang="zh-TW" dirty="0" smtClean="0">
              <a:ea typeface="新細明體" pitchFamily="-107" charset="-120"/>
              <a:cs typeface="新細明體" pitchFamily="-107" charset="-120"/>
            </a:endParaRPr>
          </a:p>
          <a:p>
            <a:pPr marL="0" indent="0"/>
            <a:r>
              <a:rPr lang="en-US" altLang="zh-TW" dirty="0" smtClean="0">
                <a:ea typeface="新細明體" pitchFamily="-107" charset="-120"/>
                <a:cs typeface="新細明體" pitchFamily="-107" charset="-120"/>
              </a:rPr>
              <a:t> Portal</a:t>
            </a:r>
          </a:p>
          <a:p>
            <a:pPr marL="400050" lvl="1" indent="0"/>
            <a:r>
              <a:rPr lang="en-US" altLang="zh-TW" dirty="0" smtClean="0">
                <a:ea typeface="新細明體" pitchFamily="-107" charset="-120"/>
                <a:cs typeface="新細明體" pitchFamily="-107" charset="-120"/>
              </a:rPr>
              <a:t> central ‘sink’ for all data </a:t>
            </a:r>
          </a:p>
          <a:p>
            <a:pPr marL="400050" lvl="1" indent="0"/>
            <a:r>
              <a:rPr lang="en-US" altLang="zh-TW" dirty="0" smtClean="0">
                <a:ea typeface="新細明體" pitchFamily="-107" charset="-120"/>
                <a:cs typeface="新細明體" pitchFamily="-107" charset="-120"/>
              </a:rPr>
              <a:t> </a:t>
            </a:r>
            <a:r>
              <a:rPr lang="en-US" altLang="zh-TW" dirty="0" smtClean="0">
                <a:ea typeface="新細明體" pitchFamily="-107" charset="-120"/>
                <a:cs typeface="新細明體" pitchFamily="-107" charset="-120"/>
              </a:rPr>
              <a:t>data </a:t>
            </a:r>
            <a:r>
              <a:rPr lang="en-US" altLang="zh-TW" dirty="0" smtClean="0">
                <a:ea typeface="新細明體" pitchFamily="-107" charset="-120"/>
                <a:cs typeface="新細明體" pitchFamily="-107" charset="-120"/>
              </a:rPr>
              <a:t>visualization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CarTel</a:t>
            </a:r>
            <a:r>
              <a:rPr lang="en-US" dirty="0" smtClean="0"/>
              <a:t> Software Architecture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38600" y="1417638"/>
            <a:ext cx="4953000" cy="5018821"/>
          </a:xfrm>
          <a:prstGeom prst="rect">
            <a:avLst/>
          </a:prstGeom>
        </p:spPr>
      </p:pic>
      <p:pic>
        <p:nvPicPr>
          <p:cNvPr id="4" name="Picture 3" descr="cafnet.tif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800" y="1417638"/>
            <a:ext cx="3544183" cy="4221162"/>
          </a:xfrm>
          <a:prstGeom prst="rect">
            <a:avLst/>
          </a:prstGeom>
        </p:spPr>
      </p:pic>
      <p:sp>
        <p:nvSpPr>
          <p:cNvPr id="6" name="Left Arrow 5"/>
          <p:cNvSpPr/>
          <p:nvPr/>
        </p:nvSpPr>
        <p:spPr>
          <a:xfrm rot="2535101">
            <a:off x="3485234" y="4814467"/>
            <a:ext cx="1346741" cy="427038"/>
          </a:xfrm>
          <a:prstGeom prst="lef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Control Flow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600200"/>
            <a:ext cx="8763000" cy="4525963"/>
          </a:xfrm>
        </p:spPr>
        <p:txBody>
          <a:bodyPr>
            <a:normAutofit fontScale="85000" lnSpcReduction="10000"/>
          </a:bodyPr>
          <a:lstStyle/>
          <a:p>
            <a:r>
              <a:rPr lang="en-US" dirty="0" err="1" smtClean="0"/>
              <a:t>CarTel</a:t>
            </a:r>
            <a:r>
              <a:rPr lang="en-US" dirty="0" smtClean="0"/>
              <a:t> application on portal issues continuous queries supported by ICEDB</a:t>
            </a:r>
          </a:p>
          <a:p>
            <a:r>
              <a:rPr lang="en-US" dirty="0" smtClean="0"/>
              <a:t>Queries cause </a:t>
            </a:r>
            <a:r>
              <a:rPr lang="en-US" dirty="0" err="1" smtClean="0"/>
              <a:t>CarTel</a:t>
            </a:r>
            <a:r>
              <a:rPr lang="en-US" dirty="0" smtClean="0"/>
              <a:t> mobile nodes to stream responses using </a:t>
            </a:r>
            <a:r>
              <a:rPr lang="en-US" dirty="0" err="1" smtClean="0"/>
              <a:t>Cafnet</a:t>
            </a:r>
            <a:r>
              <a:rPr lang="en-US" dirty="0" smtClean="0"/>
              <a:t> delivery mechanism</a:t>
            </a:r>
          </a:p>
          <a:p>
            <a:r>
              <a:rPr lang="en-US" dirty="0" smtClean="0"/>
              <a:t>Results </a:t>
            </a:r>
            <a:r>
              <a:rPr lang="en-US" i="1" dirty="0" smtClean="0"/>
              <a:t>not</a:t>
            </a:r>
            <a:r>
              <a:rPr lang="en-US" dirty="0" smtClean="0"/>
              <a:t> sent directly to querying application</a:t>
            </a:r>
          </a:p>
          <a:p>
            <a:pPr lvl="1"/>
            <a:r>
              <a:rPr lang="en-US" dirty="0" smtClean="0"/>
              <a:t>Queries specify sensor data, rate, filtering etc.</a:t>
            </a:r>
          </a:p>
          <a:p>
            <a:pPr lvl="1"/>
            <a:r>
              <a:rPr lang="en-US" dirty="0" smtClean="0"/>
              <a:t>Continuous query interface allows application to express query priority</a:t>
            </a:r>
          </a:p>
          <a:p>
            <a:pPr lvl="1"/>
            <a:r>
              <a:rPr lang="en-US" dirty="0" smtClean="0"/>
              <a:t>Query results stream into a relational DB at portal</a:t>
            </a:r>
          </a:p>
          <a:p>
            <a:pPr lvl="1"/>
            <a:r>
              <a:rPr lang="en-US" dirty="0" smtClean="0"/>
              <a:t>Applications issue snapshot SQL queries on relational DB</a:t>
            </a:r>
          </a:p>
          <a:p>
            <a:pPr lvl="1"/>
            <a:r>
              <a:rPr lang="en-US" dirty="0" smtClean="0"/>
              <a:t>Applications </a:t>
            </a:r>
            <a:r>
              <a:rPr lang="en-US" i="1" dirty="0" smtClean="0"/>
              <a:t>do not </a:t>
            </a:r>
            <a:r>
              <a:rPr lang="en-US" dirty="0" smtClean="0"/>
              <a:t>wait/synch for continuous query results</a:t>
            </a:r>
          </a:p>
          <a:p>
            <a:pPr lvl="1"/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little more on ICEDB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4724400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Continuous queries (simple extension of SQL using a </a:t>
            </a:r>
            <a:r>
              <a:rPr lang="en-US" sz="3027" dirty="0" smtClean="0">
                <a:latin typeface="American Typewriter"/>
                <a:cs typeface="American Typewriter"/>
              </a:rPr>
              <a:t>RATE</a:t>
            </a:r>
            <a:r>
              <a:rPr lang="en-US" dirty="0" smtClean="0"/>
              <a:t> clause) are logically centralized but run in a distributed fashion on each </a:t>
            </a:r>
            <a:r>
              <a:rPr lang="en-US" dirty="0" err="1" smtClean="0"/>
              <a:t>CarTel</a:t>
            </a:r>
            <a:r>
              <a:rPr lang="en-US" dirty="0" smtClean="0"/>
              <a:t> node</a:t>
            </a:r>
          </a:p>
          <a:p>
            <a:pPr>
              <a:buNone/>
            </a:pPr>
            <a:endParaRPr lang="en-US" sz="2353" dirty="0" smtClean="0">
              <a:latin typeface="American Typewriter"/>
              <a:cs typeface="American Typewriter"/>
            </a:endParaRPr>
          </a:p>
          <a:p>
            <a:pPr indent="571500">
              <a:buNone/>
            </a:pPr>
            <a:r>
              <a:rPr lang="en-US" sz="2571" dirty="0" smtClean="0">
                <a:latin typeface="American Typewriter"/>
                <a:cs typeface="American Typewriter"/>
              </a:rPr>
              <a:t>SELECT </a:t>
            </a:r>
            <a:r>
              <a:rPr lang="en-US" sz="2571" dirty="0" err="1" smtClean="0">
                <a:latin typeface="American Typewriter"/>
                <a:cs typeface="American Typewriter"/>
              </a:rPr>
              <a:t>carid,traceid,time,location</a:t>
            </a:r>
            <a:r>
              <a:rPr lang="en-US" sz="2571" dirty="0" smtClean="0">
                <a:latin typeface="American Typewriter"/>
                <a:cs typeface="American Typewriter"/>
              </a:rPr>
              <a:t> FROM </a:t>
            </a:r>
            <a:r>
              <a:rPr lang="en-US" sz="2571" dirty="0" err="1" smtClean="0">
                <a:latin typeface="American Typewriter"/>
                <a:cs typeface="American Typewriter"/>
              </a:rPr>
              <a:t>gps</a:t>
            </a:r>
            <a:endParaRPr lang="en-US" sz="2571" dirty="0" smtClean="0">
              <a:latin typeface="American Typewriter"/>
              <a:cs typeface="American Typewriter"/>
            </a:endParaRPr>
          </a:p>
          <a:p>
            <a:pPr indent="571500">
              <a:buNone/>
            </a:pPr>
            <a:r>
              <a:rPr lang="en-US" sz="2571" dirty="0" smtClean="0">
                <a:latin typeface="American Typewriter"/>
                <a:cs typeface="American Typewriter"/>
              </a:rPr>
              <a:t>  WHERE </a:t>
            </a:r>
            <a:r>
              <a:rPr lang="en-US" sz="2571" dirty="0" err="1" smtClean="0">
                <a:latin typeface="American Typewriter"/>
                <a:cs typeface="American Typewriter"/>
              </a:rPr>
              <a:t>gps.time</a:t>
            </a:r>
            <a:r>
              <a:rPr lang="en-US" sz="2571" dirty="0" smtClean="0">
                <a:latin typeface="American Typewriter"/>
                <a:cs typeface="American Typewriter"/>
              </a:rPr>
              <a:t> BETWEEN now()-1 </a:t>
            </a:r>
            <a:r>
              <a:rPr lang="en-US" sz="2571" dirty="0" err="1" smtClean="0">
                <a:latin typeface="American Typewriter"/>
                <a:cs typeface="American Typewriter"/>
              </a:rPr>
              <a:t>mins</a:t>
            </a:r>
            <a:r>
              <a:rPr lang="en-US" sz="2571" dirty="0" smtClean="0">
                <a:latin typeface="American Typewriter"/>
                <a:cs typeface="American Typewriter"/>
              </a:rPr>
              <a:t> AND now()</a:t>
            </a:r>
          </a:p>
          <a:p>
            <a:pPr indent="571500">
              <a:buNone/>
            </a:pPr>
            <a:r>
              <a:rPr lang="en-US" sz="2571" dirty="0" smtClean="0">
                <a:latin typeface="American Typewriter"/>
                <a:cs typeface="American Typewriter"/>
              </a:rPr>
              <a:t>  RATE 5 </a:t>
            </a:r>
            <a:r>
              <a:rPr lang="en-US" sz="2571" dirty="0" err="1" smtClean="0">
                <a:latin typeface="American Typewriter"/>
                <a:cs typeface="American Typewriter"/>
              </a:rPr>
              <a:t>mins</a:t>
            </a:r>
            <a:endParaRPr lang="en-US" sz="2571" dirty="0" smtClean="0">
              <a:latin typeface="American Typewriter"/>
              <a:cs typeface="American Typewriter"/>
            </a:endParaRPr>
          </a:p>
          <a:p>
            <a:pPr indent="571500">
              <a:buNone/>
            </a:pPr>
            <a:endParaRPr lang="en-US" dirty="0" smtClean="0"/>
          </a:p>
          <a:p>
            <a:r>
              <a:rPr lang="en-US" dirty="0" smtClean="0"/>
              <a:t>When a new query needs to be ‘pushed’ to the </a:t>
            </a:r>
            <a:r>
              <a:rPr lang="en-US" dirty="0" err="1" smtClean="0"/>
              <a:t>node(s</a:t>
            </a:r>
            <a:r>
              <a:rPr lang="en-US" dirty="0" smtClean="0"/>
              <a:t>), </a:t>
            </a:r>
            <a:r>
              <a:rPr lang="en-US" dirty="0" err="1" smtClean="0"/>
              <a:t>CafNet</a:t>
            </a:r>
            <a:r>
              <a:rPr lang="en-US" dirty="0" smtClean="0"/>
              <a:t> is used whenever the </a:t>
            </a:r>
            <a:r>
              <a:rPr lang="en-US" dirty="0" err="1" smtClean="0"/>
              <a:t>node(s</a:t>
            </a:r>
            <a:r>
              <a:rPr lang="en-US" dirty="0" smtClean="0"/>
              <a:t>) connect to the portal</a:t>
            </a:r>
          </a:p>
          <a:p>
            <a:r>
              <a:rPr lang="en-US" dirty="0" err="1" smtClean="0"/>
              <a:t>CafNet</a:t>
            </a:r>
            <a:r>
              <a:rPr lang="en-US" dirty="0" smtClean="0"/>
              <a:t> data payload can also be used to upgrade </a:t>
            </a:r>
            <a:r>
              <a:rPr lang="en-US" dirty="0" err="1" smtClean="0"/>
              <a:t>CarTel</a:t>
            </a:r>
            <a:r>
              <a:rPr lang="en-US" dirty="0" smtClean="0"/>
              <a:t> </a:t>
            </a:r>
            <a:r>
              <a:rPr lang="en-US" dirty="0" err="1" smtClean="0"/>
              <a:t>s/w</a:t>
            </a:r>
            <a:r>
              <a:rPr lang="en-US" dirty="0" smtClean="0"/>
              <a:t> itself on each node</a:t>
            </a:r>
          </a:p>
          <a:p>
            <a:r>
              <a:rPr lang="en-US" dirty="0" smtClean="0"/>
              <a:t>Local prioritization using </a:t>
            </a:r>
            <a:r>
              <a:rPr lang="en-US" sz="2571" dirty="0" smtClean="0">
                <a:latin typeface="American Typewriter"/>
                <a:cs typeface="American Typewriter"/>
              </a:rPr>
              <a:t>PRIORITY</a:t>
            </a:r>
            <a:r>
              <a:rPr lang="en-US" dirty="0" smtClean="0"/>
              <a:t> and </a:t>
            </a:r>
            <a:r>
              <a:rPr lang="en-US" sz="2571" dirty="0" smtClean="0">
                <a:latin typeface="American Typewriter"/>
                <a:cs typeface="American Typewriter"/>
              </a:rPr>
              <a:t>DELIVERY ORDER</a:t>
            </a:r>
          </a:p>
          <a:p>
            <a:r>
              <a:rPr lang="en-US" dirty="0" smtClean="0"/>
              <a:t>Global </a:t>
            </a:r>
            <a:r>
              <a:rPr lang="en-US" dirty="0" smtClean="0"/>
              <a:t>prioritization using</a:t>
            </a:r>
            <a:r>
              <a:rPr lang="en-US" dirty="0" smtClean="0"/>
              <a:t> </a:t>
            </a:r>
            <a:r>
              <a:rPr lang="en-US" sz="2571" dirty="0" smtClean="0">
                <a:latin typeface="American Typewriter"/>
                <a:cs typeface="American Typewriter"/>
              </a:rPr>
              <a:t>SUMMARIZE AS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CafNet</a:t>
            </a:r>
            <a:r>
              <a:rPr lang="en-US" dirty="0" smtClean="0"/>
              <a:t> 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General purpose network stack for delay-tolerant communication</a:t>
            </a:r>
          </a:p>
          <a:p>
            <a:r>
              <a:rPr lang="en-US" dirty="0" smtClean="0"/>
              <a:t>All </a:t>
            </a:r>
            <a:r>
              <a:rPr lang="en-US" dirty="0" err="1" smtClean="0"/>
              <a:t>CafNet</a:t>
            </a:r>
            <a:r>
              <a:rPr lang="en-US" dirty="0" smtClean="0"/>
              <a:t> nodes live in a globally flat namespace</a:t>
            </a:r>
          </a:p>
          <a:p>
            <a:r>
              <a:rPr lang="en-US" dirty="0" err="1" smtClean="0"/>
              <a:t>CafNet</a:t>
            </a:r>
            <a:r>
              <a:rPr lang="en-US" dirty="0" smtClean="0"/>
              <a:t> API for transmission and reception is  message-oriented (not stream-oriented like TCP)</a:t>
            </a:r>
          </a:p>
          <a:p>
            <a:r>
              <a:rPr lang="en-US" dirty="0" smtClean="0"/>
              <a:t>A message (or an Application Data Unit ADU) has a unique ID</a:t>
            </a:r>
          </a:p>
          <a:p>
            <a:pPr>
              <a:buNone/>
            </a:pPr>
            <a:endParaRPr lang="en-US" dirty="0" smtClean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little more on </a:t>
            </a:r>
            <a:r>
              <a:rPr lang="en-US" dirty="0" err="1" smtClean="0"/>
              <a:t>CafNet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Unlike sockets, </a:t>
            </a:r>
            <a:r>
              <a:rPr lang="en-US" dirty="0" err="1" smtClean="0"/>
              <a:t>CafNet</a:t>
            </a:r>
            <a:r>
              <a:rPr lang="en-US" dirty="0" smtClean="0"/>
              <a:t> does not call </a:t>
            </a:r>
            <a:r>
              <a:rPr lang="en-US" dirty="0" err="1" smtClean="0"/>
              <a:t>send(ADU</a:t>
            </a:r>
            <a:r>
              <a:rPr lang="en-US" dirty="0" smtClean="0"/>
              <a:t>) when it needs to send data</a:t>
            </a:r>
          </a:p>
          <a:p>
            <a:pPr lvl="1"/>
            <a:r>
              <a:rPr lang="en-US" dirty="0" smtClean="0"/>
              <a:t>Reason: if no connection a send() will buffer at the transport layer</a:t>
            </a:r>
          </a:p>
          <a:p>
            <a:pPr lvl="1"/>
            <a:r>
              <a:rPr lang="en-US" dirty="0" smtClean="0"/>
              <a:t>Such buffer could grow too long, and when the connection becomes available the data will be sent in FIFO order – not good</a:t>
            </a:r>
          </a:p>
          <a:p>
            <a:r>
              <a:rPr lang="en-US" dirty="0" smtClean="0"/>
              <a:t>Network does not buffer but rather informs application when connectivity is available (changed)</a:t>
            </a:r>
          </a:p>
          <a:p>
            <a:r>
              <a:rPr lang="en-US" dirty="0" smtClean="0"/>
              <a:t>Application decides what data to send at the last minute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Picture 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00600" y="457200"/>
            <a:ext cx="4032273" cy="3354173"/>
          </a:xfrm>
          <a:prstGeom prst="rect">
            <a:avLst/>
          </a:prstGeom>
        </p:spPr>
      </p:pic>
      <p:grpSp>
        <p:nvGrpSpPr>
          <p:cNvPr id="5" name="Group 6"/>
          <p:cNvGrpSpPr>
            <a:grpSpLocks/>
          </p:cNvGrpSpPr>
          <p:nvPr/>
        </p:nvGrpSpPr>
        <p:grpSpPr bwMode="auto">
          <a:xfrm>
            <a:off x="1981200" y="3962400"/>
            <a:ext cx="4751387" cy="2727325"/>
            <a:chOff x="18183" y="16944"/>
            <a:chExt cx="7968" cy="4488"/>
          </a:xfrm>
        </p:grpSpPr>
        <p:pic>
          <p:nvPicPr>
            <p:cNvPr id="6" name="Picture 7" descr="optimal path"/>
            <p:cNvPicPr>
              <a:picLocks noChangeAspect="1" noChangeArrowheads="1"/>
            </p:cNvPicPr>
            <p:nvPr/>
          </p:nvPicPr>
          <p:blipFill>
            <a:blip r:embed="rId3"/>
            <a:srcRect l="3999" t="37523" r="1714" b="4572"/>
            <a:stretch>
              <a:fillRect/>
            </a:stretch>
          </p:blipFill>
          <p:spPr bwMode="auto">
            <a:xfrm>
              <a:off x="18183" y="17784"/>
              <a:ext cx="7920" cy="36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" name="Picture 8" descr="optimal path"/>
            <p:cNvPicPr>
              <a:picLocks noChangeAspect="1" noChangeArrowheads="1"/>
            </p:cNvPicPr>
            <p:nvPr/>
          </p:nvPicPr>
          <p:blipFill>
            <a:blip r:embed="rId3"/>
            <a:srcRect l="4175" t="8858" r="22858" b="81706"/>
            <a:stretch>
              <a:fillRect/>
            </a:stretch>
          </p:blipFill>
          <p:spPr bwMode="auto">
            <a:xfrm>
              <a:off x="18215" y="16944"/>
              <a:ext cx="7936" cy="7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8" name="Picture 5" descr="Picture 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81000" y="457200"/>
            <a:ext cx="4331502" cy="3354173"/>
          </a:xfrm>
          <a:prstGeom prst="rect">
            <a:avLst/>
          </a:prstGeom>
          <a:noFill/>
          <a:ln w="28575">
            <a:solidFill>
              <a:schemeClr val="bg2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CarTel</a:t>
            </a:r>
            <a:r>
              <a:rPr lang="en-US" dirty="0" smtClean="0"/>
              <a:t>: A Distributed Mobile Sensor Computing Platform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en-US" dirty="0" smtClean="0"/>
              <a:t>Distributed software system that makes it easy to:</a:t>
            </a:r>
          </a:p>
          <a:p>
            <a:r>
              <a:rPr lang="en-US" dirty="0" smtClean="0"/>
              <a:t>collect,</a:t>
            </a:r>
          </a:p>
          <a:p>
            <a:r>
              <a:rPr lang="en-US" dirty="0" smtClean="0"/>
              <a:t>process,</a:t>
            </a:r>
          </a:p>
          <a:p>
            <a:r>
              <a:rPr lang="en-US" dirty="0" smtClean="0"/>
              <a:t>deliver,</a:t>
            </a:r>
          </a:p>
          <a:p>
            <a:r>
              <a:rPr lang="en-US" dirty="0" smtClean="0"/>
              <a:t>visualize &amp; analyze data from mobile sensors (cars, phones, etc)</a:t>
            </a:r>
          </a:p>
          <a:p>
            <a:pPr>
              <a:buNone/>
            </a:pPr>
            <a:r>
              <a:rPr lang="en-US" dirty="0" smtClean="0"/>
              <a:t>Goals + </a:t>
            </a:r>
            <a:r>
              <a:rPr lang="en-US" dirty="0" smtClean="0"/>
              <a:t>Challenges (more on next slide):</a:t>
            </a:r>
            <a:endParaRPr lang="en-US" dirty="0" smtClean="0"/>
          </a:p>
          <a:p>
            <a:r>
              <a:rPr lang="en-US" dirty="0" smtClean="0"/>
              <a:t>Heterogeneous data</a:t>
            </a:r>
          </a:p>
          <a:p>
            <a:r>
              <a:rPr lang="en-US" dirty="0" smtClean="0"/>
              <a:t>Lots of data (“media-rich” sensors)</a:t>
            </a:r>
          </a:p>
          <a:p>
            <a:r>
              <a:rPr lang="en-US" dirty="0" smtClean="0"/>
              <a:t>Intermittent network connectivity + mobility</a:t>
            </a:r>
          </a:p>
          <a:p>
            <a:r>
              <a:rPr lang="en-US" dirty="0" smtClean="0"/>
              <a:t>Programmability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Detecting Influenza Epidemics using Search Engine Query Data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Key idea: certain search terms are good indicators of flu activity</a:t>
            </a:r>
          </a:p>
          <a:p>
            <a:r>
              <a:rPr lang="en-US" dirty="0" smtClean="0"/>
              <a:t>Millions of users around the world search for online health information</a:t>
            </a:r>
          </a:p>
          <a:p>
            <a:r>
              <a:rPr lang="en-US" dirty="0" smtClean="0"/>
              <a:t>There are more flu-related searches during flu season</a:t>
            </a:r>
          </a:p>
          <a:p>
            <a:r>
              <a:rPr lang="en-US" dirty="0" smtClean="0"/>
              <a:t>Can search-query trends provide an accurate reliable model of the actual prevalence and spread of flu? </a:t>
            </a:r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Course Team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3134360"/>
            <a:ext cx="8686800" cy="2991803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Class hours Mondays 2-4:50 in KAP 158</a:t>
            </a:r>
          </a:p>
          <a:p>
            <a:r>
              <a:rPr lang="en-US" dirty="0" smtClean="0"/>
              <a:t>TA Office hours W 4-5, F 5-6</a:t>
            </a:r>
          </a:p>
          <a:p>
            <a:r>
              <a:rPr lang="en-US" dirty="0" smtClean="0"/>
              <a:t>Class mailing list </a:t>
            </a:r>
            <a:r>
              <a:rPr lang="en-US" dirty="0">
                <a:hlinkClick r:id="rId2"/>
              </a:rPr>
              <a:t>cs546usc-s09@</a:t>
            </a:r>
            <a:r>
              <a:rPr lang="en-US" dirty="0" smtClean="0">
                <a:hlinkClick r:id="rId2"/>
              </a:rPr>
              <a:t>googlegroups.com</a:t>
            </a:r>
            <a:endParaRPr lang="en-US" dirty="0"/>
          </a:p>
          <a:p>
            <a:r>
              <a:rPr lang="en-US" dirty="0" smtClean="0"/>
              <a:t>Website </a:t>
            </a:r>
            <a:r>
              <a:rPr lang="en-US" dirty="0" smtClean="0">
                <a:hlinkClick r:id="rId3"/>
              </a:rPr>
              <a:t>http://robotics.usc.edu/~gaurav/CS546</a:t>
            </a:r>
            <a:endParaRPr lang="en-US" dirty="0"/>
          </a:p>
          <a:p>
            <a:r>
              <a:rPr lang="en-US" i="1" dirty="0" smtClean="0"/>
              <a:t>Please</a:t>
            </a:r>
            <a:r>
              <a:rPr lang="en-US" dirty="0" smtClean="0"/>
              <a:t> check </a:t>
            </a:r>
            <a:r>
              <a:rPr lang="en-US" dirty="0" err="1" smtClean="0"/>
              <a:t>webpages</a:t>
            </a:r>
            <a:r>
              <a:rPr lang="en-US" dirty="0" smtClean="0"/>
              <a:t> before emailing us</a:t>
            </a:r>
          </a:p>
          <a:p>
            <a:endParaRPr lang="en-US" dirty="0" smtClean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52400" y="1336040"/>
          <a:ext cx="8686800" cy="179832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429000"/>
                <a:gridCol w="2819400"/>
                <a:gridCol w="24384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Instructor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err="1" smtClean="0"/>
                        <a:t>Postdoc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TA</a:t>
                      </a:r>
                      <a:endParaRPr lang="en-US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Prof.</a:t>
                      </a:r>
                      <a:r>
                        <a:rPr lang="en-US" sz="2400" baseline="0" dirty="0" smtClean="0"/>
                        <a:t> </a:t>
                      </a:r>
                      <a:r>
                        <a:rPr lang="en-US" sz="2400" dirty="0" smtClean="0"/>
                        <a:t>Gaurav S.</a:t>
                      </a:r>
                      <a:r>
                        <a:rPr lang="en-US" sz="2400" baseline="0" dirty="0" smtClean="0"/>
                        <a:t> Sukhatme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Dr. </a:t>
                      </a:r>
                      <a:r>
                        <a:rPr lang="en-US" sz="2400" dirty="0" err="1" smtClean="0"/>
                        <a:t>Sameera</a:t>
                      </a:r>
                      <a:r>
                        <a:rPr lang="en-US" sz="2400" dirty="0" smtClean="0"/>
                        <a:t> </a:t>
                      </a:r>
                      <a:r>
                        <a:rPr lang="en-US" sz="2400" dirty="0" err="1" smtClean="0"/>
                        <a:t>Poduri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err="1" smtClean="0"/>
                        <a:t>Karthik</a:t>
                      </a:r>
                      <a:r>
                        <a:rPr lang="en-US" sz="2400" baseline="0" dirty="0" smtClean="0"/>
                        <a:t> </a:t>
                      </a:r>
                      <a:r>
                        <a:rPr lang="en-US" sz="2400" baseline="0" dirty="0" err="1" smtClean="0"/>
                        <a:t>Dantu</a:t>
                      </a:r>
                      <a:endParaRPr lang="en-US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hlinkClick r:id="rId4"/>
                        </a:rPr>
                        <a:t>gaurav@usc.edu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hlinkClick r:id="rId5"/>
                        </a:rPr>
                        <a:t>sameera@usc.edu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hlinkClick r:id="rId6"/>
                        </a:rPr>
                        <a:t>dantu@usc.edu</a:t>
                      </a:r>
                      <a:endParaRPr lang="en-US" sz="2400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2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Google </a:t>
            </a:r>
            <a:r>
              <a:rPr lang="en-US" dirty="0" err="1" smtClean="0"/>
              <a:t>FluTrends</a:t>
            </a:r>
            <a:r>
              <a:rPr lang="en-US" dirty="0" smtClean="0"/>
              <a:t> vs. CDC</a:t>
            </a:r>
            <a:endParaRPr lang="en-US" dirty="0"/>
          </a:p>
        </p:txBody>
      </p:sp>
      <p:pic>
        <p:nvPicPr>
          <p:cNvPr id="4" name="Picture 3">
            <a:hlinkClick r:id="rId2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" y="1676400"/>
            <a:ext cx="8296183" cy="2743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use the System?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417638"/>
            <a:ext cx="8534400" cy="4708525"/>
          </a:xfrm>
        </p:spPr>
        <p:txBody>
          <a:bodyPr>
            <a:noAutofit/>
          </a:bodyPr>
          <a:lstStyle/>
          <a:p>
            <a:r>
              <a:rPr lang="en-US" sz="2800" dirty="0" smtClean="0"/>
              <a:t>CDC relies on a doctor (&gt; 1500) network for tracking (&gt; 16M patients/year)</a:t>
            </a:r>
          </a:p>
          <a:p>
            <a:r>
              <a:rPr lang="en-US" sz="2800" dirty="0" smtClean="0"/>
              <a:t>Doctors track % patients with influenza-like illness (ILI)</a:t>
            </a:r>
          </a:p>
          <a:p>
            <a:r>
              <a:rPr lang="en-US" sz="2800" dirty="0" smtClean="0"/>
              <a:t>CDC collects and aggregates this data each week</a:t>
            </a:r>
          </a:p>
          <a:p>
            <a:r>
              <a:rPr lang="en-US" sz="2800" dirty="0" smtClean="0"/>
              <a:t>Good indicator of overall flu activity across US</a:t>
            </a:r>
          </a:p>
          <a:p>
            <a:r>
              <a:rPr lang="en-US" sz="2800" dirty="0" smtClean="0"/>
              <a:t>Takes time and estimates are 1-2 weeks late</a:t>
            </a:r>
          </a:p>
          <a:p>
            <a:r>
              <a:rPr lang="en-US" sz="2800" dirty="0" smtClean="0"/>
              <a:t>Estimates from aggregated search queries can be performed much more quickly (~ 1 day) – an early warning system for influenza outbreaks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Project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53000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Projects will be assigned to student groups</a:t>
            </a:r>
          </a:p>
          <a:p>
            <a:r>
              <a:rPr lang="en-US" dirty="0"/>
              <a:t>G</a:t>
            </a:r>
            <a:r>
              <a:rPr lang="en-US" dirty="0" smtClean="0"/>
              <a:t>roups will be formed by the teaching team (4 students to a group)</a:t>
            </a:r>
          </a:p>
          <a:p>
            <a:r>
              <a:rPr lang="en-US" dirty="0" smtClean="0"/>
              <a:t>Each team will</a:t>
            </a:r>
          </a:p>
          <a:p>
            <a:pPr lvl="1"/>
            <a:r>
              <a:rPr lang="en-US" dirty="0" smtClean="0"/>
              <a:t>create a website for their project</a:t>
            </a:r>
          </a:p>
          <a:p>
            <a:pPr lvl="1"/>
            <a:r>
              <a:rPr lang="en-US" dirty="0" smtClean="0"/>
              <a:t>meet with course staff (at least) twice during the semester</a:t>
            </a:r>
          </a:p>
          <a:p>
            <a:pPr lvl="1"/>
            <a:r>
              <a:rPr lang="en-US" dirty="0" smtClean="0"/>
              <a:t>give a final demo at the end, and a final presentation in class (on April 27)</a:t>
            </a:r>
          </a:p>
          <a:p>
            <a:pPr lvl="1"/>
            <a:r>
              <a:rPr lang="en-US" dirty="0" smtClean="0"/>
              <a:t>hand in a written project report</a:t>
            </a:r>
          </a:p>
          <a:p>
            <a:r>
              <a:rPr lang="en-US" dirty="0" smtClean="0"/>
              <a:t>The project is where you will learn the most and the expectation is that you will spend a lot of time on it</a:t>
            </a:r>
          </a:p>
          <a:p>
            <a:pPr>
              <a:buNone/>
            </a:pPr>
            <a:r>
              <a:rPr lang="en-US" dirty="0" smtClean="0"/>
              <a:t> 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838201"/>
            <a:ext cx="7772400" cy="276225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CS 546</a:t>
            </a:r>
            <a:br>
              <a:rPr lang="en-US" dirty="0" smtClean="0"/>
            </a:br>
            <a:r>
              <a:rPr lang="en-US" dirty="0" smtClean="0"/>
              <a:t>INTELLIGENT EMBEDDED SYSTEMS</a:t>
            </a:r>
            <a:br>
              <a:rPr lang="en-US" dirty="0" smtClean="0"/>
            </a:br>
            <a:r>
              <a:rPr lang="en-US" dirty="0" smtClean="0"/>
              <a:t>Spring 2009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886200"/>
            <a:ext cx="6858000" cy="1752600"/>
          </a:xfrm>
        </p:spPr>
        <p:txBody>
          <a:bodyPr/>
          <a:lstStyle/>
          <a:p>
            <a:r>
              <a:rPr lang="en-US" dirty="0" smtClean="0"/>
              <a:t>Gaurav S. Sukhatme</a:t>
            </a:r>
          </a:p>
          <a:p>
            <a:r>
              <a:rPr lang="en-US" dirty="0" smtClean="0">
                <a:hlinkClick r:id="rId2"/>
              </a:rPr>
              <a:t>http://robotics.usc.edu/~gaurav/CS546</a:t>
            </a: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Today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077200" cy="47244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[Social] </a:t>
            </a:r>
            <a:r>
              <a:rPr lang="en-US" dirty="0" err="1" smtClean="0"/>
              <a:t>CarTel</a:t>
            </a:r>
            <a:r>
              <a:rPr lang="en-US" dirty="0" smtClean="0"/>
              <a:t>: A Distributed Mobile Sensor Computing System, </a:t>
            </a:r>
            <a:r>
              <a:rPr lang="en-US" i="1" dirty="0" err="1" smtClean="0"/>
              <a:t>SenSys</a:t>
            </a:r>
            <a:r>
              <a:rPr lang="en-US" dirty="0" smtClean="0"/>
              <a:t> 2006</a:t>
            </a:r>
          </a:p>
          <a:p>
            <a:r>
              <a:rPr lang="en-US" dirty="0" smtClean="0"/>
              <a:t>[Social] Detecting influenza epidemics using search engine query data, </a:t>
            </a:r>
            <a:r>
              <a:rPr lang="en-US" i="1" dirty="0" smtClean="0"/>
              <a:t>Nature</a:t>
            </a:r>
            <a:r>
              <a:rPr lang="en-US" dirty="0" smtClean="0"/>
              <a:t> 2008</a:t>
            </a:r>
          </a:p>
          <a:p>
            <a:r>
              <a:rPr lang="en-US" dirty="0" smtClean="0"/>
              <a:t>[Personal] Sensing Meets Mobile Social Networks: The Design, Implementation and Evaluation of the </a:t>
            </a:r>
            <a:r>
              <a:rPr lang="en-US" dirty="0" err="1" smtClean="0"/>
              <a:t>CenceMe</a:t>
            </a:r>
            <a:r>
              <a:rPr lang="en-US" dirty="0" smtClean="0"/>
              <a:t> Application, </a:t>
            </a:r>
            <a:r>
              <a:rPr lang="en-US" i="1" dirty="0" err="1" smtClean="0"/>
              <a:t>SenSys</a:t>
            </a:r>
            <a:r>
              <a:rPr lang="en-US" dirty="0" smtClean="0"/>
              <a:t> 2008</a:t>
            </a:r>
          </a:p>
          <a:p>
            <a:r>
              <a:rPr lang="en-US" dirty="0" smtClean="0"/>
              <a:t>[Systems] An introduction to Android</a:t>
            </a:r>
          </a:p>
          <a:p>
            <a:r>
              <a:rPr lang="en-US" dirty="0" smtClean="0"/>
              <a:t>Project ideas and teams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Schedule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1447800" y="1219200"/>
          <a:ext cx="6705600" cy="525779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41867"/>
                <a:gridCol w="6163733"/>
              </a:tblGrid>
              <a:tr h="309282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Date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Item</a:t>
                      </a:r>
                      <a:endParaRPr lang="en-US" sz="1400" dirty="0"/>
                    </a:p>
                  </a:txBody>
                  <a:tcPr/>
                </a:tc>
              </a:tr>
              <a:tr h="309282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1/12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Overview, questionnaire,</a:t>
                      </a:r>
                      <a:r>
                        <a:rPr lang="en-US" sz="1400" baseline="0" dirty="0" smtClean="0"/>
                        <a:t> Assignment 1 handed out</a:t>
                      </a:r>
                      <a:endParaRPr lang="en-US" sz="1400" dirty="0"/>
                    </a:p>
                  </a:txBody>
                  <a:tcPr/>
                </a:tc>
              </a:tr>
              <a:tr h="309282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1/19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NO CLASS (MLK</a:t>
                      </a:r>
                      <a:r>
                        <a:rPr lang="en-US" sz="1400" baseline="0" dirty="0" smtClean="0"/>
                        <a:t> holiday)</a:t>
                      </a:r>
                      <a:endParaRPr lang="en-US" sz="1400" dirty="0"/>
                    </a:p>
                  </a:txBody>
                  <a:tcPr/>
                </a:tc>
              </a:tr>
              <a:tr h="309282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1/26</a:t>
                      </a:r>
                      <a:endParaRPr lang="en-US" sz="1400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Paper presentations by Gaurav,</a:t>
                      </a:r>
                      <a:r>
                        <a:rPr lang="en-US" sz="1400" baseline="0" dirty="0" smtClean="0"/>
                        <a:t> </a:t>
                      </a:r>
                      <a:r>
                        <a:rPr lang="en-US" sz="1400" baseline="0" dirty="0" err="1" smtClean="0"/>
                        <a:t>Sameera</a:t>
                      </a:r>
                      <a:r>
                        <a:rPr lang="en-US" sz="1400" baseline="0" dirty="0" smtClean="0"/>
                        <a:t> and </a:t>
                      </a:r>
                      <a:r>
                        <a:rPr lang="en-US" sz="1400" baseline="0" dirty="0" err="1" smtClean="0"/>
                        <a:t>Karthik</a:t>
                      </a:r>
                      <a:r>
                        <a:rPr lang="en-US" sz="1400" baseline="0" dirty="0" smtClean="0"/>
                        <a:t>. Projects assigned to teams</a:t>
                      </a:r>
                      <a:endParaRPr lang="en-US" sz="1400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</a:tr>
              <a:tr h="309282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2/2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Student paper presentations, Assignment</a:t>
                      </a:r>
                      <a:r>
                        <a:rPr lang="en-US" sz="1400" baseline="0" dirty="0" smtClean="0"/>
                        <a:t> 1 due, Assignment 2 handed out</a:t>
                      </a:r>
                      <a:endParaRPr lang="en-US" sz="1400" dirty="0"/>
                    </a:p>
                  </a:txBody>
                  <a:tcPr/>
                </a:tc>
              </a:tr>
              <a:tr h="309282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2/9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Student paper presentations</a:t>
                      </a:r>
                      <a:endParaRPr lang="en-US" sz="1400" dirty="0"/>
                    </a:p>
                  </a:txBody>
                  <a:tcPr/>
                </a:tc>
              </a:tr>
              <a:tr h="309282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2/16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NO</a:t>
                      </a:r>
                      <a:r>
                        <a:rPr lang="en-US" sz="1400" baseline="0" dirty="0" smtClean="0"/>
                        <a:t> CLASS (Presidents day holiday) Assignment 2 due, Assignment 3 handed out</a:t>
                      </a:r>
                      <a:endParaRPr lang="en-US" sz="1400" dirty="0"/>
                    </a:p>
                  </a:txBody>
                  <a:tcPr/>
                </a:tc>
              </a:tr>
              <a:tr h="309282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2/23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Student paper presentations</a:t>
                      </a:r>
                      <a:endParaRPr lang="en-US" sz="1400" dirty="0"/>
                    </a:p>
                  </a:txBody>
                  <a:tcPr/>
                </a:tc>
              </a:tr>
              <a:tr h="309282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3/2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Student paper presentations, Assignment</a:t>
                      </a:r>
                      <a:r>
                        <a:rPr lang="en-US" sz="1400" baseline="0" dirty="0" smtClean="0"/>
                        <a:t> 3 due, Assignment 4 handed out</a:t>
                      </a:r>
                      <a:endParaRPr lang="en-US" sz="1400" dirty="0"/>
                    </a:p>
                  </a:txBody>
                  <a:tcPr/>
                </a:tc>
              </a:tr>
              <a:tr h="309282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3/9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Student paper presentations</a:t>
                      </a:r>
                      <a:endParaRPr lang="en-US" sz="1400" dirty="0"/>
                    </a:p>
                  </a:txBody>
                  <a:tcPr/>
                </a:tc>
              </a:tr>
              <a:tr h="309282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3/16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NO</a:t>
                      </a:r>
                      <a:r>
                        <a:rPr lang="en-US" sz="1400" baseline="0" dirty="0" smtClean="0"/>
                        <a:t> CLASS (Spring break)</a:t>
                      </a:r>
                      <a:endParaRPr lang="en-US" sz="1400" dirty="0"/>
                    </a:p>
                  </a:txBody>
                  <a:tcPr/>
                </a:tc>
              </a:tr>
              <a:tr h="309282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3/23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Student paper presentations,</a:t>
                      </a:r>
                      <a:r>
                        <a:rPr lang="en-US" sz="1400" baseline="0" dirty="0" smtClean="0"/>
                        <a:t> Assignment 4 due</a:t>
                      </a:r>
                      <a:endParaRPr lang="en-US" sz="1400" dirty="0"/>
                    </a:p>
                  </a:txBody>
                  <a:tcPr/>
                </a:tc>
              </a:tr>
              <a:tr h="309282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3/30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Student paper presentations</a:t>
                      </a:r>
                      <a:endParaRPr lang="en-US" sz="1400" dirty="0"/>
                    </a:p>
                  </a:txBody>
                  <a:tcPr/>
                </a:tc>
              </a:tr>
              <a:tr h="309282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4/6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Student paper presentations</a:t>
                      </a:r>
                      <a:endParaRPr lang="en-US" sz="1400" dirty="0"/>
                    </a:p>
                  </a:txBody>
                  <a:tcPr/>
                </a:tc>
              </a:tr>
              <a:tr h="309282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4/13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Student paper presentations</a:t>
                      </a:r>
                      <a:endParaRPr lang="en-US" sz="1400" dirty="0"/>
                    </a:p>
                  </a:txBody>
                  <a:tcPr/>
                </a:tc>
              </a:tr>
              <a:tr h="309282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4/20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Student paper presentations</a:t>
                      </a:r>
                      <a:endParaRPr lang="en-US" sz="1400" dirty="0"/>
                    </a:p>
                  </a:txBody>
                  <a:tcPr/>
                </a:tc>
              </a:tr>
              <a:tr h="309282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4/27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Project</a:t>
                      </a:r>
                      <a:r>
                        <a:rPr lang="en-US" sz="1400" baseline="0" dirty="0" smtClean="0"/>
                        <a:t> final demonstrations and presentations</a:t>
                      </a:r>
                      <a:endParaRPr lang="en-US" sz="14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Papers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papers assigned for class readings are of two kinds</a:t>
            </a:r>
          </a:p>
          <a:p>
            <a:pPr lvl="1"/>
            <a:r>
              <a:rPr lang="en-US" dirty="0" smtClean="0"/>
              <a:t>Personal applications (</a:t>
            </a:r>
            <a:r>
              <a:rPr lang="en-US" dirty="0" smtClean="0"/>
              <a:t>on-body </a:t>
            </a:r>
            <a:r>
              <a:rPr lang="en-US" dirty="0" smtClean="0"/>
              <a:t>sensing, single-person applications)</a:t>
            </a:r>
          </a:p>
          <a:p>
            <a:pPr lvl="1"/>
            <a:r>
              <a:rPr lang="en-US" dirty="0" smtClean="0"/>
              <a:t>Social applications (multi-person setting, networking)</a:t>
            </a:r>
          </a:p>
          <a:p>
            <a:r>
              <a:rPr lang="en-US" dirty="0" smtClean="0"/>
              <a:t>Many (not all) papers are </a:t>
            </a:r>
            <a:r>
              <a:rPr lang="en-US" dirty="0" err="1" smtClean="0"/>
              <a:t>Cellphone</a:t>
            </a:r>
            <a:r>
              <a:rPr lang="en-US" dirty="0" smtClean="0"/>
              <a:t>-based</a:t>
            </a:r>
          </a:p>
          <a:p>
            <a:pPr>
              <a:buNone/>
            </a:pPr>
            <a:endParaRPr lang="en-US" dirty="0" smtClean="0"/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CarTel</a:t>
            </a:r>
            <a:r>
              <a:rPr lang="en-US" dirty="0" smtClean="0"/>
              <a:t> is about Opportunistic Mobility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7638"/>
            <a:ext cx="6248400" cy="4708525"/>
          </a:xfrm>
        </p:spPr>
        <p:txBody>
          <a:bodyPr>
            <a:noAutofit/>
          </a:bodyPr>
          <a:lstStyle/>
          <a:p>
            <a:r>
              <a:rPr lang="en-US" sz="2800" dirty="0" smtClean="0"/>
              <a:t>Take advantage of existing mobility</a:t>
            </a:r>
          </a:p>
          <a:p>
            <a:r>
              <a:rPr lang="en-US" sz="2800" dirty="0" smtClean="0"/>
              <a:t>Example 1: </a:t>
            </a:r>
            <a:r>
              <a:rPr lang="en-US" sz="2800" dirty="0" err="1" smtClean="0"/>
              <a:t>cellphones</a:t>
            </a:r>
            <a:r>
              <a:rPr lang="en-US" sz="2800" dirty="0" smtClean="0"/>
              <a:t> </a:t>
            </a:r>
            <a:r>
              <a:rPr lang="en-US" sz="2800" dirty="0" err="1" smtClean="0"/>
              <a:t>w</a:t>
            </a:r>
            <a:r>
              <a:rPr lang="en-US" sz="2800" dirty="0" smtClean="0"/>
              <a:t>/ sensors</a:t>
            </a:r>
          </a:p>
          <a:p>
            <a:pPr lvl="1"/>
            <a:r>
              <a:rPr lang="en-US" sz="2000" dirty="0" smtClean="0">
                <a:ea typeface="ＭＳ Ｐゴシック" charset="-128"/>
              </a:rPr>
              <a:t>~1.5 billion phones worldwide</a:t>
            </a:r>
          </a:p>
          <a:p>
            <a:pPr lvl="1"/>
            <a:r>
              <a:rPr lang="en-US" sz="2000" dirty="0" smtClean="0">
                <a:ea typeface="ＭＳ Ｐゴシック" charset="-128"/>
              </a:rPr>
              <a:t>High spatial coverage</a:t>
            </a:r>
          </a:p>
          <a:p>
            <a:pPr lvl="1"/>
            <a:r>
              <a:rPr lang="en-US" sz="2000" dirty="0" smtClean="0">
                <a:ea typeface="ＭＳ Ｐゴシック" charset="-128"/>
              </a:rPr>
              <a:t>High-performance processor</a:t>
            </a:r>
          </a:p>
          <a:p>
            <a:r>
              <a:rPr lang="en-US" sz="2800" dirty="0" smtClean="0">
                <a:solidFill>
                  <a:srgbClr val="3366FF"/>
                </a:solidFill>
              </a:rPr>
              <a:t>Example 2: Cars equipped with sensors</a:t>
            </a:r>
          </a:p>
          <a:p>
            <a:pPr lvl="1"/>
            <a:r>
              <a:rPr lang="en-US" sz="2000" dirty="0" smtClean="0">
                <a:ea typeface="ＭＳ Ｐゴシック" charset="-128"/>
              </a:rPr>
              <a:t>~650 million cars on the road</a:t>
            </a:r>
          </a:p>
          <a:p>
            <a:pPr lvl="1"/>
            <a:r>
              <a:rPr lang="en-US" sz="2000" dirty="0" smtClean="0">
                <a:ea typeface="ＭＳ Ｐゴシック" charset="-128"/>
              </a:rPr>
              <a:t>Abundant power and space</a:t>
            </a:r>
          </a:p>
          <a:p>
            <a:pPr lvl="1"/>
            <a:r>
              <a:rPr lang="en-US" sz="2000" dirty="0" smtClean="0">
                <a:ea typeface="ＭＳ Ｐゴシック" charset="-128"/>
              </a:rPr>
              <a:t>&gt;100 embedded sensors</a:t>
            </a:r>
          </a:p>
          <a:p>
            <a:r>
              <a:rPr lang="en-US" sz="2800" dirty="0" smtClean="0">
                <a:ea typeface="ＭＳ Ｐゴシック" charset="-128"/>
              </a:rPr>
              <a:t>What is the best architecture for such systems?</a:t>
            </a:r>
          </a:p>
        </p:txBody>
      </p:sp>
      <p:pic>
        <p:nvPicPr>
          <p:cNvPr id="5" name="Picture 5" descr="fabia15b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05600" y="4114801"/>
            <a:ext cx="2171700" cy="1425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10400" y="1676400"/>
            <a:ext cx="1070975" cy="2057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CarTel</a:t>
            </a:r>
            <a:r>
              <a:rPr lang="en-US" dirty="0" smtClean="0"/>
              <a:t>: A Distributed Mobile Sensor Computing Platform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en-US" dirty="0" smtClean="0"/>
              <a:t>Distributed software system that makes it easy to:</a:t>
            </a:r>
          </a:p>
          <a:p>
            <a:r>
              <a:rPr lang="en-US" dirty="0" smtClean="0"/>
              <a:t>collect,</a:t>
            </a:r>
          </a:p>
          <a:p>
            <a:r>
              <a:rPr lang="en-US" dirty="0" smtClean="0"/>
              <a:t>process,</a:t>
            </a:r>
          </a:p>
          <a:p>
            <a:r>
              <a:rPr lang="en-US" dirty="0" smtClean="0"/>
              <a:t>deliver,</a:t>
            </a:r>
          </a:p>
          <a:p>
            <a:r>
              <a:rPr lang="en-US" dirty="0" smtClean="0"/>
              <a:t>visualize &amp; analyze data from mobile sensors (cars, phones, etc)</a:t>
            </a:r>
          </a:p>
          <a:p>
            <a:pPr>
              <a:buNone/>
            </a:pPr>
            <a:r>
              <a:rPr lang="en-US" dirty="0" smtClean="0"/>
              <a:t>Goals + </a:t>
            </a:r>
            <a:r>
              <a:rPr lang="en-US" dirty="0" smtClean="0"/>
              <a:t>Challenges (more on next slide):</a:t>
            </a:r>
            <a:endParaRPr lang="en-US" dirty="0" smtClean="0"/>
          </a:p>
          <a:p>
            <a:r>
              <a:rPr lang="en-US" dirty="0" smtClean="0"/>
              <a:t>Heterogeneous data</a:t>
            </a:r>
          </a:p>
          <a:p>
            <a:r>
              <a:rPr lang="en-US" dirty="0" smtClean="0"/>
              <a:t>Lots of data (“media-rich” sensors)</a:t>
            </a:r>
          </a:p>
          <a:p>
            <a:r>
              <a:rPr lang="en-US" dirty="0" smtClean="0"/>
              <a:t>Intermittent network connectivity + mobility</a:t>
            </a:r>
          </a:p>
          <a:p>
            <a:r>
              <a:rPr lang="en-US" dirty="0" smtClean="0"/>
              <a:t>Programmability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Basic Ideas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5135562"/>
          </a:xfrm>
        </p:spPr>
        <p:txBody>
          <a:bodyPr>
            <a:normAutofit fontScale="70000" lnSpcReduction="20000"/>
          </a:bodyPr>
          <a:lstStyle/>
          <a:p>
            <a:pPr>
              <a:lnSpc>
                <a:spcPct val="120000"/>
              </a:lnSpc>
            </a:pPr>
            <a:r>
              <a:rPr lang="en-US" altLang="zh-TW" dirty="0" smtClean="0">
                <a:ea typeface="新細明體" pitchFamily="-107" charset="-120"/>
                <a:cs typeface="新細明體" pitchFamily="-107" charset="-120"/>
              </a:rPr>
              <a:t>Mobile sensor networking</a:t>
            </a:r>
          </a:p>
          <a:p>
            <a:pPr lvl="1">
              <a:lnSpc>
                <a:spcPct val="120000"/>
              </a:lnSpc>
            </a:pPr>
            <a:r>
              <a:rPr lang="en-US" altLang="zh-TW" dirty="0" smtClean="0">
                <a:ea typeface="新細明體" pitchFamily="-107" charset="-120"/>
                <a:cs typeface="新細明體" pitchFamily="-107" charset="-120"/>
              </a:rPr>
              <a:t>Cover larger geographical area</a:t>
            </a:r>
          </a:p>
          <a:p>
            <a:pPr lvl="1">
              <a:lnSpc>
                <a:spcPct val="120000"/>
              </a:lnSpc>
            </a:pPr>
            <a:r>
              <a:rPr lang="en-US" altLang="zh-TW" dirty="0" err="1" smtClean="0">
                <a:ea typeface="新細明體" pitchFamily="-107" charset="-120"/>
                <a:cs typeface="新細明體" pitchFamily="-107" charset="-120"/>
              </a:rPr>
              <a:t>Small(er</a:t>
            </a:r>
            <a:r>
              <a:rPr lang="en-US" altLang="zh-TW" dirty="0" smtClean="0">
                <a:ea typeface="新細明體" pitchFamily="-107" charset="-120"/>
                <a:cs typeface="新細明體" pitchFamily="-107" charset="-120"/>
              </a:rPr>
              <a:t>) number of </a:t>
            </a:r>
            <a:r>
              <a:rPr lang="en-US" altLang="zh-TW" dirty="0" smtClean="0">
                <a:ea typeface="新細明體" pitchFamily="-107" charset="-120"/>
                <a:cs typeface="新細明體" pitchFamily="-107" charset="-120"/>
              </a:rPr>
              <a:t>sensors</a:t>
            </a:r>
          </a:p>
          <a:p>
            <a:pPr>
              <a:lnSpc>
                <a:spcPct val="120000"/>
              </a:lnSpc>
            </a:pPr>
            <a:r>
              <a:rPr lang="en-US" altLang="zh-TW" dirty="0" smtClean="0">
                <a:ea typeface="新細明體" pitchFamily="-107" charset="-120"/>
                <a:cs typeface="新細明體" pitchFamily="-107" charset="-120"/>
              </a:rPr>
              <a:t>Simple programming interface</a:t>
            </a:r>
          </a:p>
          <a:p>
            <a:pPr lvl="1">
              <a:lnSpc>
                <a:spcPct val="120000"/>
              </a:lnSpc>
            </a:pPr>
            <a:r>
              <a:rPr lang="en-US" altLang="zh-TW" dirty="0" smtClean="0">
                <a:ea typeface="新細明體" pitchFamily="-107" charset="-120"/>
                <a:cs typeface="新細明體" pitchFamily="-107" charset="-120"/>
              </a:rPr>
              <a:t>Centralized</a:t>
            </a:r>
          </a:p>
          <a:p>
            <a:pPr lvl="1">
              <a:lnSpc>
                <a:spcPct val="120000"/>
              </a:lnSpc>
            </a:pPr>
            <a:r>
              <a:rPr lang="en-US" altLang="zh-TW" dirty="0" smtClean="0">
                <a:ea typeface="新細明體" pitchFamily="-107" charset="-120"/>
                <a:cs typeface="新細明體" pitchFamily="-107" charset="-120"/>
              </a:rPr>
              <a:t>Developers do not have to handle distribution or mobility</a:t>
            </a:r>
          </a:p>
          <a:p>
            <a:pPr>
              <a:lnSpc>
                <a:spcPct val="120000"/>
              </a:lnSpc>
            </a:pPr>
            <a:r>
              <a:rPr lang="en-US" altLang="zh-TW" dirty="0" smtClean="0">
                <a:ea typeface="新細明體" pitchFamily="-107" charset="-120"/>
                <a:cs typeface="新細明體" pitchFamily="-107" charset="-120"/>
              </a:rPr>
              <a:t>Heterogeneous sensor data</a:t>
            </a:r>
          </a:p>
          <a:p>
            <a:pPr lvl="1">
              <a:lnSpc>
                <a:spcPct val="120000"/>
              </a:lnSpc>
            </a:pPr>
            <a:r>
              <a:rPr lang="en-US" altLang="zh-TW" dirty="0" err="1" smtClean="0">
                <a:ea typeface="新細明體" pitchFamily="-107" charset="-120"/>
                <a:cs typeface="新細明體" pitchFamily="-107" charset="-120"/>
              </a:rPr>
              <a:t>CarTel</a:t>
            </a:r>
            <a:r>
              <a:rPr lang="en-US" altLang="zh-TW" dirty="0" smtClean="0">
                <a:ea typeface="新細明體" pitchFamily="-107" charset="-120"/>
                <a:cs typeface="新細明體" pitchFamily="-107" charset="-120"/>
              </a:rPr>
              <a:t> does not constrain sensor data </a:t>
            </a:r>
            <a:r>
              <a:rPr lang="en-US" altLang="zh-TW" dirty="0" smtClean="0">
                <a:ea typeface="新細明體" pitchFamily="-107" charset="-120"/>
                <a:cs typeface="新細明體" pitchFamily="-107" charset="-120"/>
              </a:rPr>
              <a:t>types</a:t>
            </a:r>
          </a:p>
          <a:p>
            <a:pPr lvl="1">
              <a:lnSpc>
                <a:spcPct val="120000"/>
              </a:lnSpc>
            </a:pPr>
            <a:r>
              <a:rPr lang="en-US" altLang="zh-TW" dirty="0" smtClean="0">
                <a:ea typeface="新細明體" pitchFamily="-107" charset="-120"/>
                <a:cs typeface="新細明體" pitchFamily="-107" charset="-120"/>
              </a:rPr>
              <a:t>Local buffering for </a:t>
            </a:r>
            <a:r>
              <a:rPr lang="en-US" altLang="zh-TW" dirty="0" smtClean="0">
                <a:ea typeface="新細明體" pitchFamily="-107" charset="-120"/>
                <a:cs typeface="新細明體" pitchFamily="-107" charset="-120"/>
              </a:rPr>
              <a:t>‘media-rich’ mobile sensors</a:t>
            </a:r>
            <a:endParaRPr lang="en-US" altLang="zh-TW" dirty="0" smtClean="0">
              <a:ea typeface="新細明體" pitchFamily="-107" charset="-120"/>
              <a:cs typeface="新細明體" pitchFamily="-107" charset="-120"/>
            </a:endParaRPr>
          </a:p>
          <a:p>
            <a:pPr>
              <a:lnSpc>
                <a:spcPct val="120000"/>
              </a:lnSpc>
            </a:pPr>
            <a:r>
              <a:rPr lang="en-US" altLang="zh-TW" dirty="0" smtClean="0">
                <a:ea typeface="新細明體" pitchFamily="-107" charset="-120"/>
                <a:cs typeface="新細明體" pitchFamily="-107" charset="-120"/>
              </a:rPr>
              <a:t>Handle intermittent connectivity</a:t>
            </a:r>
          </a:p>
          <a:p>
            <a:pPr lvl="1">
              <a:lnSpc>
                <a:spcPct val="120000"/>
              </a:lnSpc>
            </a:pPr>
            <a:r>
              <a:rPr lang="en-US" altLang="zh-TW" dirty="0" smtClean="0">
                <a:ea typeface="新細明體" pitchFamily="-107" charset="-120"/>
                <a:cs typeface="新細明體" pitchFamily="-107" charset="-120"/>
              </a:rPr>
              <a:t>Mobile embedded </a:t>
            </a:r>
            <a:r>
              <a:rPr lang="en-US" altLang="zh-TW" dirty="0" smtClean="0">
                <a:ea typeface="新細明體" pitchFamily="-107" charset="-120"/>
                <a:cs typeface="新細明體" pitchFamily="-107" charset="-120"/>
              </a:rPr>
              <a:t>computer (</a:t>
            </a:r>
            <a:r>
              <a:rPr lang="en-US" altLang="zh-TW" dirty="0" smtClean="0">
                <a:ea typeface="新細明體" pitchFamily="-107" charset="-120"/>
                <a:cs typeface="新細明體" pitchFamily="-107" charset="-120"/>
              </a:rPr>
              <a:t>a </a:t>
            </a:r>
            <a:r>
              <a:rPr lang="en-US" altLang="zh-TW" dirty="0" err="1" smtClean="0">
                <a:ea typeface="新細明體" pitchFamily="-107" charset="-120"/>
                <a:cs typeface="新細明體" pitchFamily="-107" charset="-120"/>
              </a:rPr>
              <a:t>CarTel</a:t>
            </a:r>
            <a:r>
              <a:rPr lang="en-US" altLang="zh-TW" dirty="0" smtClean="0">
                <a:ea typeface="新細明體" pitchFamily="-107" charset="-120"/>
                <a:cs typeface="新細明體" pitchFamily="-107" charset="-120"/>
              </a:rPr>
              <a:t> node)</a:t>
            </a:r>
            <a:r>
              <a:rPr lang="en-US" altLang="zh-TW" dirty="0" smtClean="0">
                <a:ea typeface="新細明體" pitchFamily="-107" charset="-120"/>
                <a:cs typeface="新細明體" pitchFamily="-107" charset="-120"/>
              </a:rPr>
              <a:t> </a:t>
            </a:r>
            <a:r>
              <a:rPr lang="en-US" altLang="zh-TW" dirty="0" smtClean="0">
                <a:ea typeface="新細明體" pitchFamily="-107" charset="-120"/>
                <a:cs typeface="新細明體" pitchFamily="-107" charset="-120"/>
              </a:rPr>
              <a:t>coupled to sensors</a:t>
            </a:r>
          </a:p>
          <a:p>
            <a:pPr lvl="1">
              <a:lnSpc>
                <a:spcPct val="120000"/>
              </a:lnSpc>
            </a:pPr>
            <a:r>
              <a:rPr lang="en-US" altLang="zh-TW" dirty="0" smtClean="0">
                <a:ea typeface="新細明體" pitchFamily="-107" charset="-120"/>
                <a:cs typeface="新細明體" pitchFamily="-107" charset="-120"/>
              </a:rPr>
              <a:t>Supports intermittent </a:t>
            </a:r>
            <a:r>
              <a:rPr lang="en-US" altLang="zh-TW" dirty="0" smtClean="0">
                <a:ea typeface="新細明體" pitchFamily="-107" charset="-120"/>
                <a:cs typeface="新細明體" pitchFamily="-107" charset="-120"/>
              </a:rPr>
              <a:t>connection via </a:t>
            </a:r>
            <a:r>
              <a:rPr lang="en-US" altLang="zh-TW" dirty="0" smtClean="0">
                <a:ea typeface="新細明體" pitchFamily="-107" charset="-120"/>
                <a:cs typeface="新細明體" pitchFamily="-107" charset="-120"/>
              </a:rPr>
              <a:t>opportunistic wireless (Bluetooth, </a:t>
            </a:r>
            <a:r>
              <a:rPr lang="en-US" altLang="zh-TW" dirty="0" err="1" smtClean="0">
                <a:ea typeface="新細明體" pitchFamily="-107" charset="-120"/>
                <a:cs typeface="新細明體" pitchFamily="-107" charset="-120"/>
              </a:rPr>
              <a:t>WiFi</a:t>
            </a:r>
            <a:r>
              <a:rPr lang="en-US" altLang="zh-TW" dirty="0" smtClean="0">
                <a:ea typeface="新細明體" pitchFamily="-107" charset="-120"/>
                <a:cs typeface="新細明體" pitchFamily="-107" charset="-120"/>
              </a:rPr>
              <a:t>)</a:t>
            </a:r>
            <a:endParaRPr lang="en-US" altLang="zh-TW" dirty="0" smtClean="0">
              <a:ea typeface="新細明體" pitchFamily="-107" charset="-120"/>
              <a:cs typeface="新細明體" pitchFamily="-107" charset="-120"/>
            </a:endParaRP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CarTel</a:t>
            </a:r>
            <a:r>
              <a:rPr lang="en-US" dirty="0" smtClean="0"/>
              <a:t> Architecture</a:t>
            </a:r>
            <a:endParaRPr lang="en-US" dirty="0"/>
          </a:p>
        </p:txBody>
      </p:sp>
      <p:pic>
        <p:nvPicPr>
          <p:cNvPr id="9" name="Picture 8" descr="cartel.tif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76400" y="1417638"/>
            <a:ext cx="6096000" cy="503853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938</TotalTime>
  <Words>1339</Words>
  <Application>Microsoft Macintosh PowerPoint</Application>
  <PresentationFormat>On-screen Show (4:3)</PresentationFormat>
  <Paragraphs>185</Paragraphs>
  <Slides>23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4" baseType="lpstr">
      <vt:lpstr>Office Theme</vt:lpstr>
      <vt:lpstr>CS 546 INTELLIGENT EMBEDDED SYSTEMS Spring 2009</vt:lpstr>
      <vt:lpstr>Course Team</vt:lpstr>
      <vt:lpstr>Today</vt:lpstr>
      <vt:lpstr>Schedule</vt:lpstr>
      <vt:lpstr>Papers</vt:lpstr>
      <vt:lpstr>CarTel is about Opportunistic Mobility</vt:lpstr>
      <vt:lpstr>CarTel: A Distributed Mobile Sensor Computing Platform</vt:lpstr>
      <vt:lpstr>Basic Ideas</vt:lpstr>
      <vt:lpstr>CarTel Architecture</vt:lpstr>
      <vt:lpstr>CarTel Hardware</vt:lpstr>
      <vt:lpstr>Technical Contributions of the Paper</vt:lpstr>
      <vt:lpstr>CarTel Software Architecture</vt:lpstr>
      <vt:lpstr>Control Flow</vt:lpstr>
      <vt:lpstr>A little more on ICEDB</vt:lpstr>
      <vt:lpstr>CafNet Overview</vt:lpstr>
      <vt:lpstr>A little more on CafNet</vt:lpstr>
      <vt:lpstr>Slide 17</vt:lpstr>
      <vt:lpstr>CarTel: A Distributed Mobile Sensor Computing Platform</vt:lpstr>
      <vt:lpstr>Detecting Influenza Epidemics using Search Engine Query Data</vt:lpstr>
      <vt:lpstr>Google FluTrends vs. CDC</vt:lpstr>
      <vt:lpstr>Why use the System?</vt:lpstr>
      <vt:lpstr>Project</vt:lpstr>
      <vt:lpstr>CS 546 INTELLIGENT EMBEDDED SYSTEMS Spring 2009</vt:lpstr>
    </vt:vector>
  </TitlesOfParts>
  <Company>University of Southern California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Gaurav Sukhatme</dc:creator>
  <cp:lastModifiedBy>Gaurav Sukhatme</cp:lastModifiedBy>
  <cp:revision>120</cp:revision>
  <dcterms:created xsi:type="dcterms:W3CDTF">2009-01-26T20:57:40Z</dcterms:created>
  <dcterms:modified xsi:type="dcterms:W3CDTF">2009-01-26T21:55:01Z</dcterms:modified>
</cp:coreProperties>
</file>