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0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>
    <p:restoredLeft sz="15638" autoAdjust="0"/>
    <p:restoredTop sz="94598" autoAdjust="0"/>
  </p:normalViewPr>
  <p:slideViewPr>
    <p:cSldViewPr snapToGrid="0" snapToObjects="1">
      <p:cViewPr varScale="1">
        <p:scale>
          <a:sx n="144" d="100"/>
          <a:sy n="144" d="100"/>
        </p:scale>
        <p:origin x="-14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DFA2-7DD4-574C-B6E7-E610E7491781}" type="datetimeFigureOut">
              <a:rPr lang="en-US" smtClean="0"/>
              <a:t>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B57A-E637-5746-B135-0C896FD6A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DFA2-7DD4-574C-B6E7-E610E7491781}" type="datetimeFigureOut">
              <a:rPr lang="en-US" smtClean="0"/>
              <a:t>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B57A-E637-5746-B135-0C896FD6A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DFA2-7DD4-574C-B6E7-E610E7491781}" type="datetimeFigureOut">
              <a:rPr lang="en-US" smtClean="0"/>
              <a:t>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B57A-E637-5746-B135-0C896FD6A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DFA2-7DD4-574C-B6E7-E610E7491781}" type="datetimeFigureOut">
              <a:rPr lang="en-US" smtClean="0"/>
              <a:t>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B57A-E637-5746-B135-0C896FD6A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DFA2-7DD4-574C-B6E7-E610E7491781}" type="datetimeFigureOut">
              <a:rPr lang="en-US" smtClean="0"/>
              <a:t>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B57A-E637-5746-B135-0C896FD6A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DFA2-7DD4-574C-B6E7-E610E7491781}" type="datetimeFigureOut">
              <a:rPr lang="en-US" smtClean="0"/>
              <a:t>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B57A-E637-5746-B135-0C896FD6A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DFA2-7DD4-574C-B6E7-E610E7491781}" type="datetimeFigureOut">
              <a:rPr lang="en-US" smtClean="0"/>
              <a:t>1/11/11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B57A-E637-5746-B135-0C896FD6A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DFA2-7DD4-574C-B6E7-E610E7491781}" type="datetimeFigureOut">
              <a:rPr lang="en-US" smtClean="0"/>
              <a:t>1/11/11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B57A-E637-5746-B135-0C896FD6A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DFA2-7DD4-574C-B6E7-E610E7491781}" type="datetimeFigureOut">
              <a:rPr lang="en-US" smtClean="0"/>
              <a:t>1/11/11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B57A-E637-5746-B135-0C896FD6A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DFA2-7DD4-574C-B6E7-E610E7491781}" type="datetimeFigureOut">
              <a:rPr lang="en-US" smtClean="0"/>
              <a:t>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B57A-E637-5746-B135-0C896FD6A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DFA2-7DD4-574C-B6E7-E610E7491781}" type="datetimeFigureOut">
              <a:rPr lang="en-US" smtClean="0"/>
              <a:t>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B57A-E637-5746-B135-0C896FD6A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CDFA2-7DD4-574C-B6E7-E610E7491781}" type="datetimeFigureOut">
              <a:rPr lang="en-US" smtClean="0"/>
              <a:t>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FB57A-E637-5746-B135-0C896FD6A7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10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Deepening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270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Prefer if search tree has large branching factor</a:t>
            </a:r>
          </a:p>
          <a:p>
            <a:r>
              <a:rPr lang="en-US" dirty="0" smtClean="0"/>
              <a:t>Feasible, more efficient than BFS</a:t>
            </a:r>
          </a:p>
          <a:p>
            <a:r>
              <a:rPr lang="en-US" dirty="0" smtClean="0"/>
              <a:t>Use DFS to find all states that are &lt;=</a:t>
            </a:r>
            <a:r>
              <a:rPr lang="en-US" dirty="0" err="1" smtClean="0"/>
              <a:t>i</a:t>
            </a:r>
            <a:r>
              <a:rPr lang="en-US" dirty="0" smtClean="0"/>
              <a:t> hops from initial state</a:t>
            </a:r>
          </a:p>
          <a:p>
            <a:r>
              <a:rPr lang="en-US" dirty="0" smtClean="0"/>
              <a:t>If one of these is not the goal state reset the algorithm and use </a:t>
            </a:r>
            <a:r>
              <a:rPr lang="en-US" dirty="0" smtClean="0"/>
              <a:t>DFS to find all states that are &lt;=(i+1) hops from initial state</a:t>
            </a:r>
          </a:p>
          <a:p>
            <a:r>
              <a:rPr lang="en-US" dirty="0" smtClean="0"/>
              <a:t>Essentially convert DFS into a systematic search</a:t>
            </a:r>
          </a:p>
          <a:p>
            <a:r>
              <a:rPr lang="en-US" dirty="0" smtClean="0"/>
              <a:t>Combine A* with ID to get IDA*</a:t>
            </a:r>
          </a:p>
          <a:p>
            <a:pPr lvl="1"/>
            <a:r>
              <a:rPr lang="en-US" dirty="0" smtClean="0"/>
              <a:t>replace </a:t>
            </a:r>
            <a:r>
              <a:rPr lang="en-US" dirty="0" err="1" smtClean="0"/>
              <a:t>i</a:t>
            </a:r>
            <a:r>
              <a:rPr lang="en-US" dirty="0" smtClean="0"/>
              <a:t> by </a:t>
            </a:r>
            <a:r>
              <a:rPr lang="en-US" dirty="0" smtClean="0"/>
              <a:t>C*(</a:t>
            </a:r>
            <a:r>
              <a:rPr lang="en-US" dirty="0" err="1" smtClean="0"/>
              <a:t>x</a:t>
            </a:r>
            <a:r>
              <a:rPr lang="en-US" dirty="0" smtClean="0"/>
              <a:t>’) + </a:t>
            </a:r>
            <a:r>
              <a:rPr lang="en-US" dirty="0" err="1" smtClean="0"/>
              <a:t>Ĝ</a:t>
            </a:r>
            <a:r>
              <a:rPr lang="en-US" dirty="0" smtClean="0"/>
              <a:t>*(</a:t>
            </a:r>
            <a:r>
              <a:rPr lang="en-US" dirty="0" err="1" smtClean="0"/>
              <a:t>x</a:t>
            </a:r>
            <a:r>
              <a:rPr lang="en-US" dirty="0" smtClean="0"/>
              <a:t>’)</a:t>
            </a:r>
          </a:p>
          <a:p>
            <a:pPr lvl="1"/>
            <a:r>
              <a:rPr lang="en-US" dirty="0" smtClean="0"/>
              <a:t>Each iteration of IDA* causes the total allowed cost to increase</a:t>
            </a:r>
          </a:p>
          <a:p>
            <a:pPr lvl="1"/>
            <a:r>
              <a:rPr lang="en-US" dirty="0" smtClean="0"/>
              <a:t>Optimal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8" y="274638"/>
            <a:ext cx="411480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Bidirectional Search</a:t>
            </a:r>
            <a:endParaRPr lang="en-US" dirty="0"/>
          </a:p>
        </p:txBody>
      </p:sp>
      <p:pic>
        <p:nvPicPr>
          <p:cNvPr id="4" name="Picture 3" descr="birectional-search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2" y="0"/>
            <a:ext cx="454898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1999" y="1417638"/>
            <a:ext cx="4265014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/>
              <a:buChar char="•"/>
            </a:pPr>
            <a:r>
              <a:rPr lang="en-US" sz="3200" dirty="0" smtClean="0"/>
              <a:t>Grow two search trees</a:t>
            </a:r>
          </a:p>
          <a:p>
            <a:pPr marL="168275" indent="-168275">
              <a:buFont typeface="Arial"/>
              <a:buChar char="•"/>
            </a:pPr>
            <a:r>
              <a:rPr lang="en-US" sz="3200" dirty="0" smtClean="0"/>
              <a:t>Terminate when trees meet (not always easy)</a:t>
            </a:r>
          </a:p>
          <a:p>
            <a:pPr marL="168275" indent="-168275">
              <a:buFont typeface="Arial"/>
              <a:buChar char="•"/>
            </a:pPr>
            <a:r>
              <a:rPr lang="en-US" sz="3200" dirty="0" smtClean="0"/>
              <a:t>Failure to find a feasible plan when one Q is exhausted</a:t>
            </a:r>
          </a:p>
          <a:p>
            <a:pPr marL="168275" indent="-168275">
              <a:buFont typeface="Arial"/>
              <a:buChar char="•"/>
            </a:pPr>
            <a:r>
              <a:rPr lang="en-US" sz="3200" dirty="0" smtClean="0"/>
              <a:t>One can have </a:t>
            </a:r>
            <a:r>
              <a:rPr lang="en-US" sz="3200" dirty="0" err="1" smtClean="0"/>
              <a:t>Dijkstra</a:t>
            </a:r>
            <a:r>
              <a:rPr lang="en-US" sz="3200" dirty="0" smtClean="0"/>
              <a:t> and A* variants that give optimal solutions</a:t>
            </a:r>
          </a:p>
          <a:p>
            <a:pPr marL="168275" indent="-168275">
              <a:buFont typeface="Arial"/>
              <a:buChar char="•"/>
            </a:pP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Unified View of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Initialization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Vertex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an 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Insert Directed Edge into Graph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Check for Solution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Return to 2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Optimal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627" y="1600200"/>
            <a:ext cx="2325388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Stage index</a:t>
            </a:r>
            <a:endParaRPr lang="en-US" sz="2400" dirty="0" smtClean="0"/>
          </a:p>
          <a:p>
            <a:r>
              <a:rPr lang="en-US" sz="2800" dirty="0" smtClean="0"/>
              <a:t>Cost functional</a:t>
            </a:r>
          </a:p>
          <a:p>
            <a:endParaRPr lang="en-US" sz="2800" dirty="0" smtClean="0"/>
          </a:p>
          <a:p>
            <a:r>
              <a:rPr lang="en-US" sz="2800" dirty="0" smtClean="0"/>
              <a:t>Find a plan of length K that minimizes L</a:t>
            </a:r>
            <a:endParaRPr lang="en-US" sz="2800" dirty="0"/>
          </a:p>
        </p:txBody>
      </p:sp>
      <p:pic>
        <p:nvPicPr>
          <p:cNvPr id="4" name="Picture 3" descr="discrete-fixed-length-optimal-planning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775" y="1600200"/>
            <a:ext cx="6133785" cy="47147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Fixed-Length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 all length-K sequences and pick the one that has lowest L</a:t>
            </a:r>
          </a:p>
          <a:p>
            <a:pPr lvl="1"/>
            <a:r>
              <a:rPr lang="en-US" dirty="0" smtClean="0"/>
              <a:t>O(|U|^K)</a:t>
            </a:r>
          </a:p>
          <a:p>
            <a:r>
              <a:rPr lang="en-US" dirty="0" smtClean="0"/>
              <a:t>Key observation: any subsequence of an optimal plan is optimal</a:t>
            </a:r>
          </a:p>
          <a:p>
            <a:r>
              <a:rPr lang="en-US" dirty="0"/>
              <a:t>D</a:t>
            </a:r>
            <a:r>
              <a:rPr lang="en-US" dirty="0" smtClean="0"/>
              <a:t>erive long optimal plans from shorter ones</a:t>
            </a:r>
          </a:p>
          <a:p>
            <a:r>
              <a:rPr lang="en-US" i="1" dirty="0" smtClean="0"/>
              <a:t>Value-iteration </a:t>
            </a:r>
            <a:r>
              <a:rPr lang="en-US" dirty="0" smtClean="0"/>
              <a:t>is an </a:t>
            </a:r>
            <a:r>
              <a:rPr lang="en-US" i="1" dirty="0" smtClean="0"/>
              <a:t>iterative</a:t>
            </a:r>
            <a:r>
              <a:rPr lang="en-US" dirty="0" smtClean="0"/>
              <a:t> way to compute optimal cost-to-go functions over X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(Backward) Value Iteration in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489" y="1600200"/>
            <a:ext cx="8832511" cy="4941784"/>
          </a:xfrm>
        </p:spPr>
        <p:txBody>
          <a:bodyPr>
            <a:normAutofit fontScale="77500" lnSpcReduction="20000"/>
          </a:bodyPr>
          <a:lstStyle/>
          <a:p>
            <a:pPr marL="347663" indent="-347663">
              <a:buFont typeface="+mj-lt"/>
              <a:buAutoNum type="arabicPeriod"/>
            </a:pPr>
            <a:r>
              <a:rPr lang="en-US" dirty="0" smtClean="0"/>
              <a:t>Want to solve for the optimal path of length K</a:t>
            </a:r>
          </a:p>
          <a:p>
            <a:pPr marL="347663" lvl="1" indent="-347663">
              <a:buNone/>
            </a:pPr>
            <a:r>
              <a:rPr lang="en-US" dirty="0" smtClean="0"/>
              <a:t>	u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sz="2811" dirty="0"/>
              <a:t>u</a:t>
            </a:r>
            <a:r>
              <a:rPr lang="en-US" sz="2811" baseline="-25000" dirty="0"/>
              <a:t>2</a:t>
            </a:r>
            <a:r>
              <a:rPr lang="en-US" dirty="0" smtClean="0"/>
              <a:t>, u</a:t>
            </a:r>
            <a:r>
              <a:rPr lang="en-US" baseline="-25000" dirty="0" smtClean="0"/>
              <a:t>3</a:t>
            </a:r>
            <a:r>
              <a:rPr lang="en-US" dirty="0" smtClean="0"/>
              <a:t>, …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K</a:t>
            </a:r>
            <a:endParaRPr lang="en-US" dirty="0" smtClean="0"/>
          </a:p>
          <a:p>
            <a:pPr marL="347663" indent="-347663">
              <a:buFont typeface="+mj-lt"/>
              <a:buAutoNum type="arabicPeriod"/>
            </a:pPr>
            <a:r>
              <a:rPr lang="en-US" dirty="0" smtClean="0"/>
              <a:t>Optimal cost-to-go for paths of stage K+1 (</a:t>
            </a:r>
            <a:r>
              <a:rPr lang="en-US" u="sng" dirty="0" smtClean="0"/>
              <a:t>length 0)</a:t>
            </a:r>
            <a:r>
              <a:rPr lang="en-US" dirty="0" smtClean="0"/>
              <a:t> </a:t>
            </a:r>
            <a:r>
              <a:rPr lang="en-US" dirty="0" smtClean="0"/>
              <a:t>is known in advance </a:t>
            </a:r>
            <a:r>
              <a:rPr lang="en-US" dirty="0" smtClean="0"/>
              <a:t>(this is the null path that consists of one node, the goal cost = 0)</a:t>
            </a:r>
          </a:p>
          <a:p>
            <a:pPr marL="347663" indent="-347663">
              <a:buFont typeface="+mj-lt"/>
              <a:buAutoNum type="arabicPeriod"/>
            </a:pPr>
            <a:r>
              <a:rPr lang="en-US" dirty="0" smtClean="0"/>
              <a:t>Optimal cost-to-go for paths of stage K (</a:t>
            </a:r>
            <a:r>
              <a:rPr lang="en-US" u="sng" dirty="0" smtClean="0"/>
              <a:t>length 1)</a:t>
            </a:r>
            <a:r>
              <a:rPr lang="en-US" dirty="0" smtClean="0"/>
              <a:t> from any node to the goal can be computed by using step 2</a:t>
            </a:r>
          </a:p>
          <a:p>
            <a:pPr marL="347663" indent="-347663">
              <a:buFont typeface="+mj-lt"/>
              <a:buAutoNum type="arabicPeriod"/>
            </a:pPr>
            <a:r>
              <a:rPr lang="en-US" dirty="0" smtClean="0"/>
              <a:t>In general, optimal </a:t>
            </a:r>
            <a:r>
              <a:rPr lang="en-US" dirty="0" smtClean="0"/>
              <a:t>cost-to-go for paths of stage </a:t>
            </a:r>
            <a:r>
              <a:rPr lang="en-US" dirty="0" err="1" smtClean="0"/>
              <a:t>k</a:t>
            </a:r>
            <a:r>
              <a:rPr lang="en-US" dirty="0" smtClean="0"/>
              <a:t> (</a:t>
            </a:r>
            <a:r>
              <a:rPr lang="en-US" u="sng" dirty="0" smtClean="0"/>
              <a:t>length K-k+1</a:t>
            </a:r>
            <a:r>
              <a:rPr lang="en-US" dirty="0" smtClean="0"/>
              <a:t>) can be computed by using the optimal cost-to-go for paths of stage k+1</a:t>
            </a:r>
            <a:r>
              <a:rPr lang="en-US" dirty="0" smtClean="0"/>
              <a:t> (</a:t>
            </a:r>
            <a:r>
              <a:rPr lang="en-US" u="sng" dirty="0" smtClean="0"/>
              <a:t>length K-</a:t>
            </a:r>
            <a:r>
              <a:rPr lang="en-US" u="sng" dirty="0" err="1" smtClean="0"/>
              <a:t>k</a:t>
            </a:r>
            <a:r>
              <a:rPr lang="en-US" dirty="0" smtClean="0"/>
              <a:t>)</a:t>
            </a:r>
          </a:p>
          <a:p>
            <a:pPr marL="347663" indent="-347663">
              <a:buFont typeface="+mj-lt"/>
              <a:buAutoNum type="arabicPeriod"/>
            </a:pPr>
            <a:r>
              <a:rPr lang="en-US" dirty="0" smtClean="0"/>
              <a:t>Working backward, finally compute optimal cost-to-go for paths of stage 1 (</a:t>
            </a:r>
            <a:r>
              <a:rPr lang="en-US" u="sng" dirty="0" smtClean="0"/>
              <a:t>length K</a:t>
            </a:r>
            <a:r>
              <a:rPr lang="en-US" dirty="0" smtClean="0"/>
              <a:t>)</a:t>
            </a:r>
          </a:p>
          <a:p>
            <a:pPr marL="347663" indent="-347663">
              <a:buFont typeface="+mj-lt"/>
              <a:buAutoNum type="arabicPeriod"/>
            </a:pPr>
            <a:r>
              <a:rPr lang="en-US" dirty="0" smtClean="0"/>
              <a:t>Result: optimal cost-to-go from any state to the goal in K stages</a:t>
            </a:r>
          </a:p>
          <a:p>
            <a:pPr marL="347663" indent="-347663">
              <a:buFont typeface="+mj-lt"/>
              <a:buAutoNum type="arabicPeriod"/>
            </a:pPr>
            <a:r>
              <a:rPr lang="en-US" dirty="0" smtClean="0"/>
              <a:t>Plan: store actions as you work backward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Value Iteration (Initialize)</a:t>
            </a:r>
            <a:endParaRPr lang="en-US" dirty="0"/>
          </a:p>
        </p:txBody>
      </p:sp>
      <p:pic>
        <p:nvPicPr>
          <p:cNvPr id="4" name="Picture 3" descr="value-iter-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7797"/>
            <a:ext cx="9144000" cy="404240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86208"/>
          </a:xfrm>
        </p:spPr>
        <p:txBody>
          <a:bodyPr>
            <a:normAutofit/>
          </a:bodyPr>
          <a:lstStyle/>
          <a:p>
            <a:r>
              <a:rPr lang="en-US" dirty="0" smtClean="0"/>
              <a:t>Backward Value Iteration </a:t>
            </a:r>
            <a:br>
              <a:rPr lang="en-US" dirty="0" smtClean="0"/>
            </a:br>
            <a:r>
              <a:rPr lang="en-US" dirty="0" smtClean="0"/>
              <a:t>(First Iteration)</a:t>
            </a:r>
            <a:endParaRPr lang="en-US" dirty="0"/>
          </a:p>
        </p:txBody>
      </p:sp>
      <p:pic>
        <p:nvPicPr>
          <p:cNvPr id="4" name="Picture 3" descr="value-iter-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0602"/>
            <a:ext cx="9144000" cy="35881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Backward Value Iteration </a:t>
            </a:r>
            <a:br>
              <a:rPr lang="en-US" dirty="0" smtClean="0"/>
            </a:br>
            <a:r>
              <a:rPr lang="en-US" dirty="0" smtClean="0"/>
              <a:t>(General Iteration)</a:t>
            </a:r>
            <a:endParaRPr lang="en-US" dirty="0"/>
          </a:p>
        </p:txBody>
      </p:sp>
      <p:pic>
        <p:nvPicPr>
          <p:cNvPr id="4" name="Picture 3" descr="value-iter-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2926"/>
            <a:ext cx="9144000" cy="52746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G*</a:t>
            </a:r>
            <a:r>
              <a:rPr lang="en-US" baseline="-25000" dirty="0" err="1" smtClean="0"/>
              <a:t>k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</a:t>
            </a:r>
            <a:r>
              <a:rPr lang="en-US" dirty="0" smtClean="0"/>
              <a:t>s now easy since it depends only on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k</a:t>
            </a:r>
            <a:r>
              <a:rPr lang="en-US" dirty="0" smtClean="0"/>
              <a:t>,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k</a:t>
            </a:r>
            <a:r>
              <a:rPr lang="en-US" dirty="0" smtClean="0"/>
              <a:t>, and G*</a:t>
            </a:r>
            <a:r>
              <a:rPr lang="en-US" baseline="-25000" dirty="0" smtClean="0"/>
              <a:t>k+1</a:t>
            </a:r>
          </a:p>
          <a:p>
            <a:r>
              <a:rPr lang="en-US" dirty="0" smtClean="0"/>
              <a:t>O(|X||U|) time</a:t>
            </a:r>
          </a:p>
          <a:p>
            <a:r>
              <a:rPr lang="en-US" dirty="0" smtClean="0"/>
              <a:t>At iteration (k+1) some </a:t>
            </a:r>
            <a:r>
              <a:rPr lang="en-US" dirty="0" err="1" smtClean="0"/>
              <a:t>state(s</a:t>
            </a:r>
            <a:r>
              <a:rPr lang="en-US" dirty="0" smtClean="0"/>
              <a:t>)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k</a:t>
            </a:r>
            <a:r>
              <a:rPr lang="en-US" dirty="0" smtClean="0"/>
              <a:t> receive an infinite value because they are not reachable – i.e. a (K-</a:t>
            </a:r>
            <a:r>
              <a:rPr lang="en-US" dirty="0" err="1" smtClean="0"/>
              <a:t>k</a:t>
            </a:r>
            <a:r>
              <a:rPr lang="en-US" dirty="0" smtClean="0"/>
              <a:t>) step plan from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k</a:t>
            </a:r>
            <a:r>
              <a:rPr lang="en-US" dirty="0" smtClean="0"/>
              <a:t> to goal does not exist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G*</a:t>
            </a:r>
            <a:r>
              <a:rPr lang="en-US" baseline="-25000" dirty="0" smtClean="0"/>
              <a:t>1</a:t>
            </a:r>
            <a:r>
              <a:rPr lang="en-US" dirty="0" smtClean="0"/>
              <a:t> is computed in </a:t>
            </a:r>
            <a:r>
              <a:rPr lang="en-US" dirty="0" smtClean="0"/>
              <a:t>O(K|X||U|)</a:t>
            </a:r>
            <a:endParaRPr lang="en-US" dirty="0"/>
          </a:p>
        </p:txBody>
      </p:sp>
      <p:pic>
        <p:nvPicPr>
          <p:cNvPr id="4" name="Picture 3" descr="value-iter-4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86" y="4948424"/>
            <a:ext cx="7945965" cy="6541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LaValle</a:t>
            </a:r>
            <a:r>
              <a:rPr lang="en-US" dirty="0" smtClean="0"/>
              <a:t> Chapter 2 (Sections 2.1-2.3)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[2.1] Discrete feasible planning formulation</a:t>
            </a:r>
          </a:p>
          <a:p>
            <a:r>
              <a:rPr lang="en-US" dirty="0" smtClean="0"/>
              <a:t>[2.2] Basic search techniques</a:t>
            </a:r>
          </a:p>
          <a:p>
            <a:pPr lvl="1"/>
            <a:r>
              <a:rPr lang="en-US" dirty="0" smtClean="0"/>
              <a:t>To find discrete feasible plans</a:t>
            </a:r>
          </a:p>
          <a:p>
            <a:pPr lvl="1"/>
            <a:r>
              <a:rPr lang="en-US" dirty="0" smtClean="0"/>
              <a:t>But occasionally even to find optimal plans</a:t>
            </a:r>
          </a:p>
          <a:p>
            <a:r>
              <a:rPr lang="en-US" dirty="0" smtClean="0"/>
              <a:t>[2.3] Discrete optimal planning</a:t>
            </a:r>
          </a:p>
          <a:p>
            <a:pPr lvl="1"/>
            <a:r>
              <a:rPr lang="en-US" dirty="0" smtClean="0"/>
              <a:t>Fixed length</a:t>
            </a:r>
          </a:p>
          <a:p>
            <a:pPr lvl="1"/>
            <a:r>
              <a:rPr lang="en-US" dirty="0" smtClean="0"/>
              <a:t>Unspecified length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state example</a:t>
            </a:r>
            <a:endParaRPr lang="en-US" dirty="0"/>
          </a:p>
        </p:txBody>
      </p:sp>
      <p:pic>
        <p:nvPicPr>
          <p:cNvPr id="4" name="Picture 3" descr="5-vertex-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850"/>
            <a:ext cx="9144000" cy="1790149"/>
          </a:xfrm>
          <a:prstGeom prst="rect">
            <a:avLst/>
          </a:prstGeom>
        </p:spPr>
      </p:pic>
      <p:pic>
        <p:nvPicPr>
          <p:cNvPr id="5" name="Picture 4" descr="5-vertex-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66387"/>
            <a:ext cx="4495800" cy="2933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5412" y="3666387"/>
            <a:ext cx="36300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/>
              <a:buChar char="•"/>
            </a:pPr>
            <a:r>
              <a:rPr lang="en-US" sz="2800" dirty="0" smtClean="0"/>
              <a:t>K=4, start = a, goal = </a:t>
            </a:r>
            <a:r>
              <a:rPr lang="en-US" sz="2800" dirty="0" err="1" smtClean="0"/>
              <a:t>d</a:t>
            </a:r>
            <a:endParaRPr lang="en-US" sz="2800" dirty="0" smtClean="0"/>
          </a:p>
          <a:p>
            <a:pPr marL="227013" indent="-227013">
              <a:buFont typeface="Arial"/>
              <a:buChar char="•"/>
            </a:pPr>
            <a:r>
              <a:rPr lang="en-US" sz="2800" dirty="0" smtClean="0"/>
              <a:t>Four iterations to compute Gs</a:t>
            </a:r>
            <a:endParaRPr lang="en-US" sz="2800" baseline="-25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Value 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Symmetrical</a:t>
            </a:r>
          </a:p>
          <a:p>
            <a:r>
              <a:rPr lang="en-US" dirty="0" smtClean="0"/>
              <a:t>Cost-to-come instead of cost-to-go</a:t>
            </a:r>
          </a:p>
          <a:p>
            <a:r>
              <a:rPr lang="en-US" dirty="0" smtClean="0"/>
              <a:t>Finds optimal plans </a:t>
            </a:r>
            <a:r>
              <a:rPr lang="en-US" u="sng" dirty="0" smtClean="0"/>
              <a:t>to</a:t>
            </a:r>
            <a:r>
              <a:rPr lang="en-US" dirty="0" smtClean="0"/>
              <a:t> all states in X (instead of optimal plans </a:t>
            </a:r>
            <a:r>
              <a:rPr lang="en-US" u="sng" dirty="0" smtClean="0"/>
              <a:t>from</a:t>
            </a:r>
            <a:r>
              <a:rPr lang="en-US" dirty="0" smtClean="0"/>
              <a:t> all states in X)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Optimal Plans of Unspecified Length</a:t>
            </a:r>
            <a:endParaRPr lang="en-US" dirty="0"/>
          </a:p>
        </p:txBody>
      </p:sp>
      <p:pic>
        <p:nvPicPr>
          <p:cNvPr id="4" name="Picture 3" descr="discrete-optimal-planning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360" y="1600200"/>
            <a:ext cx="6907013" cy="430681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1525476"/>
            <a:ext cx="23253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not specify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 in advance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 functional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Termination action </a:t>
            </a:r>
            <a:r>
              <a:rPr lang="en-US" sz="2800" dirty="0" err="1" smtClean="0"/>
              <a:t>u</a:t>
            </a:r>
            <a:r>
              <a:rPr lang="en-US" sz="2800" baseline="-25000" dirty="0" err="1" smtClean="0"/>
              <a:t>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Zero cost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Does not change state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a plan (of any length) that minimizes 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Adapting the Fixed-length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value iterations are performed up to K=5, and there is a 2 step plan (u</a:t>
            </a:r>
            <a:r>
              <a:rPr lang="en-US" baseline="-25000" dirty="0" smtClean="0"/>
              <a:t>1</a:t>
            </a:r>
            <a:r>
              <a:rPr lang="en-US" dirty="0" smtClean="0"/>
              <a:t>, u</a:t>
            </a:r>
            <a:r>
              <a:rPr lang="en-US" baseline="-25000" dirty="0" smtClean="0"/>
              <a:t>2</a:t>
            </a:r>
            <a:r>
              <a:rPr lang="en-US" dirty="0" smtClean="0"/>
              <a:t>) that takes the start state to the goal</a:t>
            </a:r>
          </a:p>
          <a:p>
            <a:r>
              <a:rPr lang="en-US" dirty="0" smtClean="0"/>
              <a:t>This is equivalent to the 5 step plan (u</a:t>
            </a:r>
            <a:r>
              <a:rPr lang="en-US" baseline="-25000" dirty="0" smtClean="0"/>
              <a:t>1</a:t>
            </a:r>
            <a:r>
              <a:rPr lang="en-US" dirty="0" smtClean="0"/>
              <a:t>, u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T</a:t>
            </a:r>
            <a:r>
              <a:rPr lang="en-US" dirty="0" smtClean="0"/>
              <a:t>,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T</a:t>
            </a:r>
            <a:r>
              <a:rPr lang="en-US" dirty="0" smtClean="0"/>
              <a:t>,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 can now simply run the fixed-length algorithm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algorithm stops when optimal costs-to-go for all states become </a:t>
            </a:r>
            <a:r>
              <a:rPr lang="en-US" i="1" dirty="0" smtClean="0"/>
              <a:t>stationary</a:t>
            </a:r>
          </a:p>
          <a:p>
            <a:r>
              <a:rPr lang="en-US" dirty="0" smtClean="0"/>
              <a:t>This will always happen provided the state transition graph does not have any negative cycles (negative values of </a:t>
            </a:r>
            <a:r>
              <a:rPr lang="en-US" dirty="0" err="1" smtClean="0"/>
              <a:t>l(x,u</a:t>
            </a:r>
            <a:r>
              <a:rPr lang="en-US" dirty="0" smtClean="0"/>
              <a:t>) are OK)</a:t>
            </a:r>
          </a:p>
          <a:p>
            <a:r>
              <a:rPr lang="en-US" dirty="0" smtClean="0"/>
              <a:t>When the process terminates we have G* values for all </a:t>
            </a:r>
            <a:r>
              <a:rPr lang="en-US" dirty="0" err="1" smtClean="0"/>
              <a:t>x</a:t>
            </a:r>
            <a:endParaRPr lang="en-US" dirty="0" smtClean="0"/>
          </a:p>
          <a:p>
            <a:r>
              <a:rPr lang="en-US" dirty="0" smtClean="0"/>
              <a:t>Recover optimal plan</a:t>
            </a:r>
            <a:endParaRPr lang="en-US" dirty="0"/>
          </a:p>
        </p:txBody>
      </p:sp>
      <p:pic>
        <p:nvPicPr>
          <p:cNvPr id="4" name="Picture 3" descr="plan-recover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414" y="5185846"/>
            <a:ext cx="4519586" cy="94031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98"/>
            <a:ext cx="8229600" cy="765112"/>
          </a:xfrm>
        </p:spPr>
        <p:txBody>
          <a:bodyPr/>
          <a:lstStyle/>
          <a:p>
            <a:r>
              <a:rPr lang="en-US" dirty="0" smtClean="0"/>
              <a:t>Variable </a:t>
            </a:r>
            <a:r>
              <a:rPr lang="en-US" dirty="0"/>
              <a:t>L</a:t>
            </a:r>
            <a:r>
              <a:rPr lang="en-US" dirty="0" smtClean="0"/>
              <a:t>ength Example</a:t>
            </a:r>
            <a:endParaRPr lang="en-US" dirty="0"/>
          </a:p>
        </p:txBody>
      </p:sp>
      <p:pic>
        <p:nvPicPr>
          <p:cNvPr id="5" name="Picture 4" descr="example-variable.tiff"/>
          <p:cNvPicPr>
            <a:picLocks noChangeAspect="1"/>
          </p:cNvPicPr>
          <p:nvPr/>
        </p:nvPicPr>
        <p:blipFill>
          <a:blip r:embed="rId2"/>
          <a:srcRect b="16952"/>
          <a:stretch>
            <a:fillRect/>
          </a:stretch>
        </p:blipFill>
        <p:spPr>
          <a:xfrm>
            <a:off x="0" y="2543951"/>
            <a:ext cx="6028690" cy="4275590"/>
          </a:xfrm>
          <a:prstGeom prst="rect">
            <a:avLst/>
          </a:prstGeom>
        </p:spPr>
      </p:pic>
      <p:pic>
        <p:nvPicPr>
          <p:cNvPr id="6" name="Picture 5" descr="example-variable-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502" y="3603407"/>
            <a:ext cx="2958498" cy="2171751"/>
          </a:xfrm>
          <a:prstGeom prst="rect">
            <a:avLst/>
          </a:prstGeom>
        </p:spPr>
      </p:pic>
      <p:pic>
        <p:nvPicPr>
          <p:cNvPr id="7" name="Picture 6" descr="5-vertex-1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0110"/>
            <a:ext cx="9144000" cy="17901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Feasible Planning</a:t>
            </a:r>
            <a:endParaRPr lang="en-US" dirty="0"/>
          </a:p>
        </p:txBody>
      </p:sp>
      <p:pic>
        <p:nvPicPr>
          <p:cNvPr id="8" name="Picture 7" descr="discrete-planning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70042"/>
            <a:ext cx="8090126" cy="50881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Forward Search Template</a:t>
            </a:r>
            <a:endParaRPr lang="en-US" dirty="0"/>
          </a:p>
        </p:txBody>
      </p:sp>
      <p:pic>
        <p:nvPicPr>
          <p:cNvPr id="4" name="Picture 3" descr="forward-search.tiff"/>
          <p:cNvPicPr>
            <a:picLocks noChangeAspect="1"/>
          </p:cNvPicPr>
          <p:nvPr/>
        </p:nvPicPr>
        <p:blipFill>
          <a:blip r:embed="rId2"/>
          <a:srcRect r="12544"/>
          <a:stretch>
            <a:fillRect/>
          </a:stretch>
        </p:blipFill>
        <p:spPr>
          <a:xfrm>
            <a:off x="226294" y="1247474"/>
            <a:ext cx="5313767" cy="5102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0061" y="1417638"/>
            <a:ext cx="31467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/>
              <a:buChar char="•"/>
            </a:pPr>
            <a:r>
              <a:rPr lang="en-US" sz="2800" dirty="0" smtClean="0"/>
              <a:t>States:</a:t>
            </a:r>
          </a:p>
          <a:p>
            <a:pPr marL="687388" lvl="1" indent="-230188">
              <a:buFont typeface="Arial"/>
              <a:buChar char="•"/>
            </a:pPr>
            <a:r>
              <a:rPr lang="en-US" sz="2800" dirty="0" smtClean="0"/>
              <a:t>Unvisited</a:t>
            </a:r>
          </a:p>
          <a:p>
            <a:pPr marL="687388" lvl="1" indent="-230188">
              <a:buFont typeface="Arial"/>
              <a:buChar char="•"/>
            </a:pPr>
            <a:r>
              <a:rPr lang="en-US" sz="2800" dirty="0" smtClean="0"/>
              <a:t>Dead</a:t>
            </a:r>
          </a:p>
          <a:p>
            <a:pPr marL="687388" lvl="1" indent="-230188">
              <a:buFont typeface="Arial"/>
              <a:buChar char="•"/>
            </a:pPr>
            <a:r>
              <a:rPr lang="en-US" sz="2800" dirty="0" smtClean="0"/>
              <a:t>Alive</a:t>
            </a:r>
          </a:p>
          <a:p>
            <a:pPr marL="230188" indent="-230188">
              <a:buFont typeface="Arial"/>
              <a:buChar char="•"/>
            </a:pPr>
            <a:r>
              <a:rPr lang="en-US" sz="2800" dirty="0" smtClean="0"/>
              <a:t>Alive states put in a priority queue Q</a:t>
            </a:r>
          </a:p>
          <a:p>
            <a:pPr marL="230188" indent="-230188">
              <a:buFont typeface="Arial"/>
              <a:buChar char="•"/>
            </a:pPr>
            <a:r>
              <a:rPr lang="en-US" sz="2800" dirty="0" smtClean="0"/>
              <a:t>Search algorithms use different functions to sort Q</a:t>
            </a:r>
          </a:p>
          <a:p>
            <a:pPr marL="230188" indent="-230188">
              <a:buFont typeface="Arial"/>
              <a:buChar char="•"/>
            </a:pP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Particular Forward Search Methods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198" y="1417638"/>
          <a:ext cx="7531958" cy="4759959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1351153"/>
                <a:gridCol w="1817817"/>
                <a:gridCol w="1966242"/>
                <a:gridCol w="1268941"/>
                <a:gridCol w="11278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Name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Q sorted by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Running time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Breadth</a:t>
                      </a:r>
                      <a:r>
                        <a:rPr lang="en-US" baseline="0" dirty="0" smtClean="0"/>
                        <a:t> 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FIFO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O(|V| + |E|)</a:t>
                      </a:r>
                    </a:p>
                    <a:p>
                      <a:r>
                        <a:rPr lang="en-US" dirty="0" smtClean="0"/>
                        <a:t>O(|X|</a:t>
                      </a:r>
                      <a:r>
                        <a:rPr lang="en-US" baseline="0" dirty="0" smtClean="0"/>
                        <a:t> + |X||U|)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Systematic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Feasible plan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Depth 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LIFO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O(|V| + |E|)</a:t>
                      </a:r>
                    </a:p>
                    <a:p>
                      <a:r>
                        <a:rPr lang="en-US" dirty="0" smtClean="0"/>
                        <a:t>O(|X|</a:t>
                      </a:r>
                      <a:r>
                        <a:rPr lang="en-US" baseline="0" dirty="0" smtClean="0"/>
                        <a:t> + |X||U|)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Systematic</a:t>
                      </a:r>
                      <a:r>
                        <a:rPr lang="en-US" baseline="0" dirty="0" smtClean="0"/>
                        <a:t> only for finite 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Feasible plan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Dijkstra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‘cost-to-come’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O(|V| </a:t>
                      </a:r>
                      <a:r>
                        <a:rPr lang="en-US" dirty="0" err="1" smtClean="0"/>
                        <a:t>ln</a:t>
                      </a:r>
                      <a:r>
                        <a:rPr lang="en-US" dirty="0" smtClean="0"/>
                        <a:t> |V| + |E|)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Systematic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Optimal plan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C∗(x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’) +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G∗(x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’)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Systematic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Optimal plan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Best</a:t>
                      </a:r>
                      <a:r>
                        <a:rPr lang="en-US" baseline="0" dirty="0" smtClean="0"/>
                        <a:t> 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 of ‘cost-to-go’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Worst case is worse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than</a:t>
                      </a:r>
                      <a:r>
                        <a:rPr lang="en-US" baseline="0" dirty="0" smtClean="0"/>
                        <a:t> A*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systematic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Feasible plan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Iterative deepening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Successive</a:t>
                      </a:r>
                      <a:r>
                        <a:rPr lang="en-US" baseline="0" dirty="0" smtClean="0"/>
                        <a:t> DF to greater depths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Worst case</a:t>
                      </a:r>
                      <a:r>
                        <a:rPr lang="en-US" baseline="0" dirty="0" smtClean="0"/>
                        <a:t> is better than BF for many 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Systematic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IDA* is optimal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BFS and 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asymptotic running time</a:t>
            </a:r>
          </a:p>
          <a:p>
            <a:r>
              <a:rPr lang="en-US" dirty="0" smtClean="0"/>
              <a:t>Both generate feasible solutions (plans)</a:t>
            </a:r>
          </a:p>
          <a:p>
            <a:r>
              <a:rPr lang="en-US" dirty="0" smtClean="0"/>
              <a:t>Neither is optimal</a:t>
            </a:r>
          </a:p>
          <a:p>
            <a:r>
              <a:rPr lang="en-US" dirty="0" smtClean="0"/>
              <a:t>DFS systematic only for finite X, BFS always systematic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Dijkstra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Simplest feasible planner that is also optimal</a:t>
            </a:r>
          </a:p>
          <a:p>
            <a:r>
              <a:rPr lang="en-US" dirty="0" smtClean="0"/>
              <a:t>Special form of Dynamic Programming</a:t>
            </a:r>
          </a:p>
          <a:p>
            <a:r>
              <a:rPr lang="en-US" dirty="0" smtClean="0"/>
              <a:t>Associate a cost </a:t>
            </a:r>
            <a:r>
              <a:rPr lang="en-US" dirty="0" err="1" smtClean="0"/>
              <a:t>l(x,u</a:t>
            </a:r>
            <a:r>
              <a:rPr lang="en-US" dirty="0" smtClean="0"/>
              <a:t>) with each state </a:t>
            </a:r>
            <a:r>
              <a:rPr lang="en-US" dirty="0" err="1" smtClean="0"/>
              <a:t>x</a:t>
            </a:r>
            <a:r>
              <a:rPr lang="en-US" dirty="0" smtClean="0"/>
              <a:t> and action </a:t>
            </a:r>
            <a:r>
              <a:rPr lang="en-US" dirty="0" err="1" smtClean="0"/>
              <a:t>u</a:t>
            </a:r>
            <a:r>
              <a:rPr lang="en-US" dirty="0" smtClean="0"/>
              <a:t> (a cost per edge in the graph)</a:t>
            </a:r>
          </a:p>
          <a:p>
            <a:r>
              <a:rPr lang="en-US" dirty="0" smtClean="0"/>
              <a:t>Sort Q by a quantity C (the cost-to-come) </a:t>
            </a:r>
          </a:p>
          <a:p>
            <a:pPr lvl="1">
              <a:buNone/>
            </a:pPr>
            <a:r>
              <a:rPr lang="en-US" dirty="0" err="1" smtClean="0"/>
              <a:t>C(x</a:t>
            </a:r>
            <a:r>
              <a:rPr lang="en-US" dirty="0" smtClean="0"/>
              <a:t>’) = C*(</a:t>
            </a:r>
            <a:r>
              <a:rPr lang="en-US" dirty="0" err="1" smtClean="0"/>
              <a:t>x</a:t>
            </a:r>
            <a:r>
              <a:rPr lang="en-US" dirty="0" smtClean="0"/>
              <a:t>) + </a:t>
            </a:r>
            <a:r>
              <a:rPr lang="en-US" dirty="0" err="1" smtClean="0"/>
              <a:t>l(x,u</a:t>
            </a:r>
            <a:r>
              <a:rPr lang="en-US" dirty="0" smtClean="0"/>
              <a:t>)</a:t>
            </a:r>
          </a:p>
          <a:p>
            <a:pPr lvl="1">
              <a:buNone/>
            </a:pPr>
            <a:r>
              <a:rPr lang="en-US" dirty="0" smtClean="0"/>
              <a:t>If </a:t>
            </a:r>
            <a:r>
              <a:rPr lang="en-US" dirty="0" err="1" smtClean="0"/>
              <a:t>x</a:t>
            </a:r>
            <a:r>
              <a:rPr lang="en-US" dirty="0" smtClean="0"/>
              <a:t>’ is already in Q with a prior cost </a:t>
            </a:r>
            <a:r>
              <a:rPr lang="en-US" dirty="0" err="1" smtClean="0"/>
              <a:t>C_old</a:t>
            </a:r>
            <a:r>
              <a:rPr lang="en-US" dirty="0" smtClean="0"/>
              <a:t> then resort Q if C and </a:t>
            </a:r>
            <a:r>
              <a:rPr lang="en-US" dirty="0" err="1" smtClean="0"/>
              <a:t>C_old</a:t>
            </a:r>
            <a:r>
              <a:rPr lang="en-US" dirty="0" smtClean="0"/>
              <a:t> are different</a:t>
            </a:r>
          </a:p>
          <a:p>
            <a:pPr lvl="1">
              <a:buNone/>
            </a:pPr>
            <a:r>
              <a:rPr lang="en-US" dirty="0" err="1" smtClean="0"/>
              <a:t>C(x</a:t>
            </a:r>
            <a:r>
              <a:rPr lang="en-US" dirty="0" smtClean="0"/>
              <a:t>’) = C*(</a:t>
            </a:r>
            <a:r>
              <a:rPr lang="en-US" dirty="0" err="1" smtClean="0"/>
              <a:t>x</a:t>
            </a:r>
            <a:r>
              <a:rPr lang="en-US" dirty="0" smtClean="0"/>
              <a:t>’) when </a:t>
            </a:r>
            <a:r>
              <a:rPr lang="en-US" dirty="0" err="1" smtClean="0"/>
              <a:t>x</a:t>
            </a:r>
            <a:r>
              <a:rPr lang="en-US" dirty="0" smtClean="0"/>
              <a:t>’ is removed from Q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Extension of </a:t>
            </a:r>
            <a:r>
              <a:rPr lang="en-US" dirty="0" err="1" smtClean="0"/>
              <a:t>Dijkstra</a:t>
            </a:r>
            <a:r>
              <a:rPr lang="en-US" dirty="0" smtClean="0"/>
              <a:t>: systematic and optimal</a:t>
            </a:r>
          </a:p>
          <a:p>
            <a:r>
              <a:rPr lang="en-US" dirty="0" smtClean="0"/>
              <a:t>Tried to reduce the number of states explored by incorporating a heuristic estimate of the cost to get to the goal (G) from a given state</a:t>
            </a:r>
          </a:p>
          <a:p>
            <a:r>
              <a:rPr lang="en-US" dirty="0" smtClean="0"/>
              <a:t>Cost-to-come C can be minimized by dynamic programming (this is what </a:t>
            </a:r>
            <a:r>
              <a:rPr lang="en-US" dirty="0" err="1" smtClean="0"/>
              <a:t>Dijkstra</a:t>
            </a:r>
            <a:r>
              <a:rPr lang="en-US" dirty="0" smtClean="0"/>
              <a:t> does by finding C*)</a:t>
            </a:r>
          </a:p>
          <a:p>
            <a:r>
              <a:rPr lang="en-US" dirty="0" smtClean="0"/>
              <a:t>Optimal cost-to-go G* cannot be similarly found (as part of the planning process)</a:t>
            </a:r>
          </a:p>
          <a:p>
            <a:r>
              <a:rPr lang="en-US" dirty="0" smtClean="0"/>
              <a:t>Find a function </a:t>
            </a:r>
            <a:r>
              <a:rPr lang="en-US" dirty="0" err="1" smtClean="0"/>
              <a:t>Ĝ</a:t>
            </a:r>
            <a:r>
              <a:rPr lang="en-US" dirty="0" smtClean="0"/>
              <a:t>*</a:t>
            </a:r>
            <a:r>
              <a:rPr lang="en-US" dirty="0" smtClean="0"/>
              <a:t> that underestimates G*</a:t>
            </a:r>
          </a:p>
          <a:p>
            <a:r>
              <a:rPr lang="en-US" dirty="0" smtClean="0"/>
              <a:t>Sort Q by C*(</a:t>
            </a:r>
            <a:r>
              <a:rPr lang="en-US" dirty="0" err="1" smtClean="0"/>
              <a:t>x</a:t>
            </a:r>
            <a:r>
              <a:rPr lang="en-US" dirty="0" smtClean="0"/>
              <a:t>’) + </a:t>
            </a:r>
            <a:r>
              <a:rPr lang="en-US" dirty="0" err="1" smtClean="0"/>
              <a:t>Ĝ</a:t>
            </a:r>
            <a:r>
              <a:rPr lang="en-US" dirty="0" smtClean="0"/>
              <a:t>*(</a:t>
            </a:r>
            <a:r>
              <a:rPr lang="en-US" dirty="0" err="1" smtClean="0"/>
              <a:t>x</a:t>
            </a:r>
            <a:r>
              <a:rPr lang="en-US" dirty="0" smtClean="0"/>
              <a:t>’)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Best-first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 Q by an estimate of the optimal cost-to-go</a:t>
            </a:r>
          </a:p>
          <a:p>
            <a:r>
              <a:rPr lang="en-US" dirty="0" smtClean="0"/>
              <a:t>Best-first is not optimal</a:t>
            </a:r>
          </a:p>
          <a:p>
            <a:r>
              <a:rPr lang="en-US" dirty="0" smtClean="0"/>
              <a:t>Expands few vertices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1255</Words>
  <Application>Microsoft Macintosh PowerPoint</Application>
  <PresentationFormat>On-screen Show (4:3)</PresentationFormat>
  <Paragraphs>151</Paragraphs>
  <Slides>25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LaValle Chapter 2 (Sections 2.1-2.3)</vt:lpstr>
      <vt:lpstr>Discrete Feasible Planning</vt:lpstr>
      <vt:lpstr>General Forward Search Template</vt:lpstr>
      <vt:lpstr>Particular Forward Search Methods</vt:lpstr>
      <vt:lpstr>BFS and DFS</vt:lpstr>
      <vt:lpstr>Dijkstra</vt:lpstr>
      <vt:lpstr>A*</vt:lpstr>
      <vt:lpstr>Best-first</vt:lpstr>
      <vt:lpstr>Iterative Deepening</vt:lpstr>
      <vt:lpstr>Bidirectional Search</vt:lpstr>
      <vt:lpstr>Unified View of Search</vt:lpstr>
      <vt:lpstr>Discrete Optimal Planning</vt:lpstr>
      <vt:lpstr>Optimal Fixed-Length Plans</vt:lpstr>
      <vt:lpstr>(Backward) Value Iteration in Words</vt:lpstr>
      <vt:lpstr>Backward Value Iteration (Initialize)</vt:lpstr>
      <vt:lpstr>Backward Value Iteration  (First Iteration)</vt:lpstr>
      <vt:lpstr>Backward Value Iteration  (General Iteration)</vt:lpstr>
      <vt:lpstr>Computing G*k</vt:lpstr>
      <vt:lpstr>5 state example</vt:lpstr>
      <vt:lpstr>Forward Value Iteration</vt:lpstr>
      <vt:lpstr>Optimal Plans of Unspecified Length</vt:lpstr>
      <vt:lpstr>Adapting the Fixed-length Algorithm</vt:lpstr>
      <vt:lpstr>Termination</vt:lpstr>
      <vt:lpstr>Variable Length Example</vt:lpstr>
    </vt:vector>
  </TitlesOfParts>
  <Company>University of Southern California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Gaurav Sukhatme</dc:creator>
  <cp:lastModifiedBy>Gaurav Sukhatme</cp:lastModifiedBy>
  <cp:revision>46</cp:revision>
  <dcterms:created xsi:type="dcterms:W3CDTF">2011-01-12T05:21:58Z</dcterms:created>
  <dcterms:modified xsi:type="dcterms:W3CDTF">2011-01-12T21:46:40Z</dcterms:modified>
</cp:coreProperties>
</file>