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tableStyles.xml" ContentType="application/vnd.openxmlformats-officedocument.presentationml.tableStyles+xml"/>
  <Override PartName="/ppt/tags/tag16.xml" ContentType="application/vnd.openxmlformats-officedocument.presentationml.tag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tags/tag15.xml" ContentType="application/vnd.openxmlformats-officedocument.presentationml.tags+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tags/tag14.xml" ContentType="application/vnd.openxmlformats-officedocument.presentationml.tags+xml"/>
  <Override PartName="/ppt/slides/slide26.xml" ContentType="application/vnd.openxmlformats-officedocument.presentationml.slide+xml"/>
  <Override PartName="/ppt/tags/tag9.xml" ContentType="application/vnd.openxmlformats-officedocument.presentationml.tags+xml"/>
  <Override PartName="/ppt/slides/slide35.xml" ContentType="application/vnd.openxmlformats-officedocument.presentationml.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tags/tag13.xml" ContentType="application/vnd.openxmlformats-officedocument.presentationml.tags+xml"/>
  <Override PartName="/ppt/slides/slide25.xml" ContentType="application/vnd.openxmlformats-officedocument.presentationml.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slides/slide34.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tags/tag12.xml" ContentType="application/vnd.openxmlformats-officedocument.presentationml.tags+xml"/>
  <Override PartName="/ppt/slides/slide24.xml" ContentType="application/vnd.openxmlformats-officedocument.presentationml.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8"/>
  </p:notesMasterIdLst>
  <p:sldIdLst>
    <p:sldId id="256" r:id="rId2"/>
    <p:sldId id="258" r:id="rId3"/>
    <p:sldId id="273" r:id="rId4"/>
    <p:sldId id="259" r:id="rId5"/>
    <p:sldId id="271" r:id="rId6"/>
    <p:sldId id="260" r:id="rId7"/>
    <p:sldId id="261" r:id="rId8"/>
    <p:sldId id="262" r:id="rId9"/>
    <p:sldId id="263" r:id="rId10"/>
    <p:sldId id="264" r:id="rId11"/>
    <p:sldId id="265" r:id="rId12"/>
    <p:sldId id="266" r:id="rId13"/>
    <p:sldId id="267" r:id="rId14"/>
    <p:sldId id="268" r:id="rId15"/>
    <p:sldId id="269" r:id="rId16"/>
    <p:sldId id="275" r:id="rId17"/>
    <p:sldId id="270" r:id="rId18"/>
    <p:sldId id="272" r:id="rId19"/>
    <p:sldId id="257" r:id="rId20"/>
    <p:sldId id="274" r:id="rId21"/>
    <p:sldId id="277" r:id="rId22"/>
    <p:sldId id="276" r:id="rId23"/>
    <p:sldId id="279" r:id="rId24"/>
    <p:sldId id="278" r:id="rId25"/>
    <p:sldId id="280" r:id="rId26"/>
    <p:sldId id="281" r:id="rId27"/>
    <p:sldId id="282" r:id="rId28"/>
    <p:sldId id="283" r:id="rId29"/>
    <p:sldId id="284" r:id="rId30"/>
    <p:sldId id="285" r:id="rId31"/>
    <p:sldId id="286" r:id="rId32"/>
    <p:sldId id="287" r:id="rId33"/>
    <p:sldId id="288" r:id="rId34"/>
    <p:sldId id="290" r:id="rId35"/>
    <p:sldId id="291" r:id="rId36"/>
    <p:sldId id="28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13" d="100"/>
          <a:sy n="113" d="100"/>
        </p:scale>
        <p:origin x="-7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35361B-A54C-D047-86DE-7C580E91D975}" type="datetimeFigureOut">
              <a:rPr lang="en-US" smtClean="0"/>
              <a:pPr/>
              <a:t>3/2/11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581011-A110-374E-8CB3-EE99091E99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75B51-9C15-EB4E-815C-51E1D9F3BBC4}" type="slidenum">
              <a:rPr lang="en-US"/>
              <a:pPr/>
              <a:t>2</a:t>
            </a:fld>
            <a:endParaRPr lang="en-US"/>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pPr marL="228600" indent="-228600"/>
            <a:r>
              <a:rPr lang="en-US"/>
              <a:t>Abundance of algae in marine systems can block sunlight to underwater vegetation, consume oxygen in the water, and produce surface scum and odors. Hence this nuisance algal bloom could impair the beneficial use of aquatic system.</a:t>
            </a:r>
          </a:p>
          <a:p>
            <a:pPr marL="228600" indent="-228600"/>
            <a:r>
              <a:rPr lang="en-US"/>
              <a:t>Firstly, to motivate the need for robot path planning, lets look at some real world scenarios.</a:t>
            </a:r>
          </a:p>
          <a:p>
            <a:pPr marL="228600" indent="-228600">
              <a:buFontTx/>
              <a:buChar char="•"/>
            </a:pPr>
            <a:r>
              <a:rPr lang="en-US"/>
              <a:t>Many Biologists are interested in characterizing the growth patterns of phytoplanktons in large aquatic systems such as lakes.</a:t>
            </a:r>
          </a:p>
          <a:p>
            <a:pPr marL="228600" indent="-228600">
              <a:buFontTx/>
              <a:buChar char="•"/>
            </a:pPr>
            <a:r>
              <a:rPr lang="en-US"/>
              <a:t>Environmentalists are keen on solving many river related issues by studying the salt concentration over large spatial extent throughout the river stream.</a:t>
            </a:r>
          </a:p>
          <a:p>
            <a:pPr marL="228600" indent="-228600"/>
            <a:r>
              <a:rPr lang="en-US"/>
              <a:t>Clearly, mobile robots carrying the sensing devices are required to cover the huge spatial extent of such environments. </a:t>
            </a:r>
          </a:p>
          <a:p>
            <a:pPr marL="228600" indent="-228600"/>
            <a:r>
              <a:rPr lang="en-US"/>
              <a:t>With these robots, we have a typical constraint in terms of limited fuel capacity thus leading to the fundamental problem: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24657-8C24-114D-AD3A-CD7816B93C09}" type="slidenum">
              <a:rPr lang="en-US"/>
              <a:pPr/>
              <a:t>4</a:t>
            </a:fld>
            <a:endParaRPr lang="en-US"/>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r>
              <a:rPr lang="en-US"/>
              <a:t>Address the tradeoff of path length and collected information</a:t>
            </a:r>
          </a:p>
          <a:p>
            <a:r>
              <a:rPr lang="en-US"/>
              <a:t>To maximize the collected information, we first need to quantify the information collected from sensing at several locations. </a:t>
            </a:r>
          </a:p>
          <a:p>
            <a:r>
              <a:rPr lang="en-US"/>
              <a:t>We use the idea of mutual information that measures the reduction in uncertainty at unobserved locations, given the sensing information from already sampled locations. </a:t>
            </a:r>
          </a:p>
          <a:p>
            <a:r>
              <a:rPr lang="en-US"/>
              <a:t>Clearly, if we sample at several locations which are close to each other, we can not get enough information about sensing phenomena at locations far off and hence our collected information will be smaller. On the other hand, if we sample at locations that are spread out throughout the complete sensing environment then we can predict the phenomena all through much more accurately and hence our collected information will be more.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F8CFE-15B6-004F-9841-6F092341C653}" type="slidenum">
              <a:rPr lang="en-US"/>
              <a:pPr/>
              <a:t>7</a:t>
            </a:fld>
            <a:endParaRPr lang="en-US"/>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r>
              <a:rPr lang="en-US" dirty="0"/>
              <a:t>Now let us look at how this greedy approach performs when we are constrained by limited budget on the path cost.</a:t>
            </a:r>
          </a:p>
          <a:p>
            <a:r>
              <a:rPr lang="en-US" dirty="0"/>
              <a:t>Taking a simple example with three sensing locations one of them being the given starting location-</a:t>
            </a:r>
            <a:r>
              <a:rPr lang="en-US" dirty="0" err="1"/>
              <a:t>s</a:t>
            </a:r>
            <a:r>
              <a:rPr lang="en-US" dirty="0"/>
              <a:t> and constraint B on the total cost that can be spent on the path traveled by the mobile robot.</a:t>
            </a:r>
          </a:p>
          <a:p>
            <a:r>
              <a:rPr lang="en-US" dirty="0"/>
              <a:t>We then quantify the information that can be collected from each of the other two sensing locations, with very small value 4*epsilon collected from one of the locations while information equal to budget B from the other sensing location. </a:t>
            </a:r>
          </a:p>
          <a:p>
            <a:r>
              <a:rPr lang="en-US" dirty="0"/>
              <a:t>Further defining the path cost, we follow the greedy approach of selecting the location with higher reward to cost ratio, thus selecting the node with reward 4*epsilon.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D19D-9090-374F-A378-E2F57FB494E7}" type="slidenum">
              <a:rPr lang="en-US"/>
              <a:pPr/>
              <a:t>8</a:t>
            </a:fld>
            <a:endParaRPr lang="en-US"/>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r>
              <a:rPr lang="en-US" dirty="0"/>
              <a:t>Now let us look at how this greedy approach performs when we are constrained by limited budget on the path cost.</a:t>
            </a:r>
          </a:p>
          <a:p>
            <a:r>
              <a:rPr lang="en-US" dirty="0"/>
              <a:t>Taking a simple example with three sensing locations one of them being the given starting location-</a:t>
            </a:r>
            <a:r>
              <a:rPr lang="en-US" dirty="0" err="1"/>
              <a:t>s</a:t>
            </a:r>
            <a:r>
              <a:rPr lang="en-US" dirty="0"/>
              <a:t> and constraint B on the total cost that can be spent on the path traveled by the mobile robot.</a:t>
            </a:r>
          </a:p>
          <a:p>
            <a:r>
              <a:rPr lang="en-US" dirty="0"/>
              <a:t>We then quantify the information that can be collected from each of the other two sensing locations, with very small value 4*epsilon collected from one of the locations while information equal to budget B from the other sensing location. </a:t>
            </a:r>
          </a:p>
          <a:p>
            <a:r>
              <a:rPr lang="en-US" dirty="0"/>
              <a:t>Further defining the path cost, we follow the greedy approach of selecting the location with higher reward to cost ratio, thus selecting the node with reward 4*epsilon.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5E7E87-D3FC-854C-B448-F480B37E4117}" type="slidenum">
              <a:rPr lang="en-US"/>
              <a:pPr/>
              <a:t>9</a:t>
            </a:fld>
            <a:endParaRPr lang="en-US"/>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r>
              <a:rPr lang="en-US"/>
              <a:t>Now let us look at how this greedy approach performs when we are constrained by limited budget on the path cost.</a:t>
            </a:r>
          </a:p>
          <a:p>
            <a:r>
              <a:rPr lang="en-US"/>
              <a:t>Taking a simple example with three sensing locations one of them being the given starting location-s and constraint B on the total cost that can be spent on the path traveled by the mobile robot.</a:t>
            </a:r>
          </a:p>
          <a:p>
            <a:r>
              <a:rPr lang="en-US"/>
              <a:t>We then quantify the information that can be collected from each of the other two sensing locations, with very small value 4*epsilon collected from one of the locations while information equal to budget B from the other sensing location. </a:t>
            </a:r>
          </a:p>
          <a:p>
            <a:r>
              <a:rPr lang="en-US"/>
              <a:t>Further defining the path cost, we follow the greedy approach of selecting the location with higher reward to cost ratio, thus selecting the node with reward 4*epsilon.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E95CB-101E-4340-9AF9-506AB2099E34}" type="slidenum">
              <a:rPr lang="en-US"/>
              <a:pPr/>
              <a:t>14</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r>
              <a:rPr lang="en-US"/>
              <a:t>It was proved by Chekuri and Pai in their FOCS paper that the reward of this recursive greedy algorithm will be at least log M factor of the optimal reward where M is the total number of nodes in the graph. This is currently the best approximation guarantee for this problem. </a:t>
            </a:r>
          </a:p>
          <a:p>
            <a:r>
              <a:rPr lang="en-US"/>
              <a:t>However the drawback is that since we have to exhaustively try all combination of budgets B1 and all possible nodes as vm, the running time of the algorithm is quasi-polynomial i.e. it is log exponential in the product of budget B and total number of nodes M.</a:t>
            </a:r>
          </a:p>
          <a:p>
            <a:r>
              <a:rPr lang="en-US"/>
              <a:t>Here is the result when this algorithm was run on a small real world dataset with only 23 sensing locations.</a:t>
            </a:r>
          </a:p>
          <a:p>
            <a:r>
              <a:rPr lang="en-US"/>
              <a:t>Oops! The screen is not long enough to show the running time of the algorithm for a problem with only 23 sensing locations and budget constraint equivalent to less than 150 meters for a real world problem.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2D328-0ED3-6243-ADD1-E613BAADA6D9}" type="slidenum">
              <a:rPr lang="en-US"/>
              <a:pPr/>
              <a:t>15</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r>
              <a:rPr lang="en-US"/>
              <a:t>RG – selected 9 locations out of a total of 23 locations.</a:t>
            </a:r>
          </a:p>
          <a:p>
            <a:r>
              <a:rPr lang="en-US"/>
              <a:t>Our approach – selected 9 locations as well.</a:t>
            </a:r>
          </a:p>
          <a:p>
            <a:r>
              <a:rPr lang="en-US"/>
              <a:t>To bring that virtual point up in the air, back on the screen, lets look at the plot on the logarithmic scale</a:t>
            </a:r>
          </a:p>
          <a:p>
            <a:r>
              <a:rPr lang="en-US"/>
              <a:t>For this problem of 23 sensing locations and budget constraint equivalent to 160 meters, it took almost a day on a dual processor machine to provide the resultant output path. One can easily imagine how long you would have to wait if you want to use this nice simple algorithm with strong approximation guarantee for a real world sensing application.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D34459-2057-1D4C-9269-C38BBFD18A1B}" type="slidenum">
              <a:rPr lang="en-US"/>
              <a:pPr/>
              <a:t>17</a:t>
            </a:fld>
            <a:endParaRPr lang="en-US"/>
          </a:p>
        </p:txBody>
      </p:sp>
      <p:sp>
        <p:nvSpPr>
          <p:cNvPr id="1642498" name="Rectangle 7"/>
          <p:cNvSpPr txBox="1">
            <a:spLocks noGrp="1" noChangeArrowheads="1"/>
          </p:cNvSpPr>
          <p:nvPr/>
        </p:nvSpPr>
        <p:spPr bwMode="auto">
          <a:xfrm>
            <a:off x="3884984" y="8686186"/>
            <a:ext cx="2973016" cy="457815"/>
          </a:xfrm>
          <a:prstGeom prst="rect">
            <a:avLst/>
          </a:prstGeom>
          <a:noFill/>
          <a:ln w="9525">
            <a:noFill/>
            <a:miter lim="800000"/>
            <a:headEnd/>
            <a:tailEnd/>
          </a:ln>
        </p:spPr>
        <p:txBody>
          <a:bodyPr wrap="none" lIns="91427" tIns="45714" rIns="91427" bIns="45714" anchor="b">
            <a:prstTxWarp prst="textNoShape">
              <a:avLst/>
            </a:prstTxWarp>
          </a:bodyPr>
          <a:lstStyle/>
          <a:p>
            <a:pPr algn="r" defTabSz="914485"/>
            <a:fld id="{DB46734E-1589-8D43-BF68-9C21078E05EF}" type="slidenum">
              <a:rPr lang="en-US" sz="1200">
                <a:ea typeface="ＭＳ Ｐゴシック" charset="-128"/>
                <a:cs typeface="ＭＳ Ｐゴシック" charset="-128"/>
              </a:rPr>
              <a:pPr algn="r" defTabSz="914485"/>
              <a:t>17</a:t>
            </a:fld>
            <a:endParaRPr lang="en-US" sz="1200" dirty="0">
              <a:ea typeface="ＭＳ Ｐゴシック" charset="-128"/>
              <a:cs typeface="ＭＳ Ｐゴシック" charset="-128"/>
            </a:endParaRPr>
          </a:p>
        </p:txBody>
      </p:sp>
      <p:sp>
        <p:nvSpPr>
          <p:cNvPr id="1642499" name="Rectangle 2"/>
          <p:cNvSpPr>
            <a:spLocks noGrp="1" noRot="1" noChangeAspect="1" noChangeArrowheads="1" noTextEdit="1"/>
          </p:cNvSpPr>
          <p:nvPr>
            <p:ph type="sldImg"/>
          </p:nvPr>
        </p:nvSpPr>
        <p:spPr>
          <a:ln/>
        </p:spPr>
      </p:sp>
      <p:sp>
        <p:nvSpPr>
          <p:cNvPr id="164250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9CA825-42A1-244C-BA0F-0EE06221D6EB}" type="slidenum">
              <a:rPr lang="en-US"/>
              <a:pPr/>
              <a:t>18</a:t>
            </a:fld>
            <a:endParaRPr lang="en-US"/>
          </a:p>
        </p:txBody>
      </p:sp>
      <p:sp>
        <p:nvSpPr>
          <p:cNvPr id="1651714" name="Rectangle 7"/>
          <p:cNvSpPr txBox="1">
            <a:spLocks noGrp="1" noChangeArrowheads="1"/>
          </p:cNvSpPr>
          <p:nvPr/>
        </p:nvSpPr>
        <p:spPr bwMode="auto">
          <a:xfrm>
            <a:off x="3884984" y="8686186"/>
            <a:ext cx="2973016" cy="457815"/>
          </a:xfrm>
          <a:prstGeom prst="rect">
            <a:avLst/>
          </a:prstGeom>
          <a:noFill/>
          <a:ln w="9525">
            <a:noFill/>
            <a:miter lim="800000"/>
            <a:headEnd/>
            <a:tailEnd/>
          </a:ln>
        </p:spPr>
        <p:txBody>
          <a:bodyPr wrap="none" lIns="91427" tIns="45714" rIns="91427" bIns="45714" anchor="b">
            <a:prstTxWarp prst="textNoShape">
              <a:avLst/>
            </a:prstTxWarp>
          </a:bodyPr>
          <a:lstStyle/>
          <a:p>
            <a:pPr algn="r" defTabSz="914485"/>
            <a:fld id="{CABFE860-F1C3-F747-AB8C-4160195CA147}" type="slidenum">
              <a:rPr lang="en-US" sz="1200">
                <a:ea typeface="ＭＳ Ｐゴシック" charset="-128"/>
                <a:cs typeface="ＭＳ Ｐゴシック" charset="-128"/>
              </a:rPr>
              <a:pPr algn="r" defTabSz="914485"/>
              <a:t>18</a:t>
            </a:fld>
            <a:endParaRPr lang="en-US" sz="1200" dirty="0">
              <a:ea typeface="ＭＳ Ｐゴシック" charset="-128"/>
              <a:cs typeface="ＭＳ Ｐゴシック" charset="-128"/>
            </a:endParaRPr>
          </a:p>
        </p:txBody>
      </p:sp>
      <p:sp>
        <p:nvSpPr>
          <p:cNvPr id="1651715" name="Rectangle 2"/>
          <p:cNvSpPr>
            <a:spLocks noGrp="1" noRot="1" noChangeAspect="1" noChangeArrowheads="1" noTextEdit="1"/>
          </p:cNvSpPr>
          <p:nvPr>
            <p:ph type="sldImg"/>
          </p:nvPr>
        </p:nvSpPr>
        <p:spPr>
          <a:ln/>
        </p:spPr>
      </p:sp>
      <p:sp>
        <p:nvSpPr>
          <p:cNvPr id="1651716"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B72F4C-93F1-E64B-9566-A4642BEE9C4F}" type="datetimeFigureOut">
              <a:rPr lang="en-US" smtClean="0"/>
              <a:pPr/>
              <a:t>3/2/11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72F4C-93F1-E64B-9566-A4642BEE9C4F}" type="datetimeFigureOut">
              <a:rPr lang="en-US" smtClean="0"/>
              <a:pPr/>
              <a:t>3/2/11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72F4C-93F1-E64B-9566-A4642BEE9C4F}" type="datetimeFigureOut">
              <a:rPr lang="en-US" smtClean="0"/>
              <a:pPr/>
              <a:t>3/2/11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72F4C-93F1-E64B-9566-A4642BEE9C4F}" type="datetimeFigureOut">
              <a:rPr lang="en-US" smtClean="0"/>
              <a:pPr/>
              <a:t>3/2/11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72F4C-93F1-E64B-9566-A4642BEE9C4F}" type="datetimeFigureOut">
              <a:rPr lang="en-US" smtClean="0"/>
              <a:pPr/>
              <a:t>3/2/11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72F4C-93F1-E64B-9566-A4642BEE9C4F}" type="datetimeFigureOut">
              <a:rPr lang="en-US" smtClean="0"/>
              <a:pPr/>
              <a:t>3/2/11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B72F4C-93F1-E64B-9566-A4642BEE9C4F}" type="datetimeFigureOut">
              <a:rPr lang="en-US" smtClean="0"/>
              <a:pPr/>
              <a:t>3/2/11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B72F4C-93F1-E64B-9566-A4642BEE9C4F}" type="datetimeFigureOut">
              <a:rPr lang="en-US" smtClean="0"/>
              <a:pPr/>
              <a:t>3/2/11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72F4C-93F1-E64B-9566-A4642BEE9C4F}" type="datetimeFigureOut">
              <a:rPr lang="en-US" smtClean="0"/>
              <a:pPr/>
              <a:t>3/2/11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72F4C-93F1-E64B-9566-A4642BEE9C4F}" type="datetimeFigureOut">
              <a:rPr lang="en-US" smtClean="0"/>
              <a:pPr/>
              <a:t>3/2/11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72F4C-93F1-E64B-9566-A4642BEE9C4F}" type="datetimeFigureOut">
              <a:rPr lang="en-US" smtClean="0"/>
              <a:pPr/>
              <a:t>3/2/11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49A23-D2E5-1B4E-B910-ECA7A302DD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72F4C-93F1-E64B-9566-A4642BEE9C4F}" type="datetimeFigureOut">
              <a:rPr lang="en-US" smtClean="0"/>
              <a:pPr/>
              <a:t>3/2/11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49A23-D2E5-1B4E-B910-ECA7A302DD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df"/><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8.xml"/><Relationship Id="rId5" Type="http://schemas.openxmlformats.org/officeDocument/2006/relationships/image" Target="../media/image6.png"/><Relationship Id="rId6" Type="http://schemas.openxmlformats.org/officeDocument/2006/relationships/image" Target="../media/image9.png"/><Relationship Id="rId1" Type="http://schemas.openxmlformats.org/officeDocument/2006/relationships/tags" Target="../tags/tag13.xml"/><Relationship Id="rId2"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6.png"/><Relationship Id="rId6" Type="http://schemas.openxmlformats.org/officeDocument/2006/relationships/image" Target="../media/image9.png"/><Relationship Id="rId1" Type="http://schemas.openxmlformats.org/officeDocument/2006/relationships/tags" Target="../tags/tag15.xml"/><Relationship Id="rId2" Type="http://schemas.openxmlformats.org/officeDocument/2006/relationships/tags" Target="../tags/tag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df"/><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df"/><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df"/><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df"/><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df"/><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df"/><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df"/><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df"/><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df"/><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df"/><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df"/><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df"/><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df"/><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df"/><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df"/><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df"/><Relationship Id="rId5" Type="http://schemas.openxmlformats.org/officeDocument/2006/relationships/image" Target="../media/image41.png"/><Relationship Id="rId6" Type="http://schemas.openxmlformats.org/officeDocument/2006/relationships/image" Target="../media/image42.pdf"/><Relationship Id="rId7" Type="http://schemas.openxmlformats.org/officeDocument/2006/relationships/image" Target="../media/image43.png"/><Relationship Id="rId1" Type="http://schemas.openxmlformats.org/officeDocument/2006/relationships/slideLayout" Target="../slideLayouts/slideLayout4.xml"/><Relationship Id="rId2" Type="http://schemas.openxmlformats.org/officeDocument/2006/relationships/image" Target="../media/image38.pd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df"/><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Efficient Informative Sensing using Multiple Robots</a:t>
            </a:r>
            <a:endParaRPr lang="en-US" dirty="0"/>
          </a:p>
        </p:txBody>
      </p:sp>
      <p:sp>
        <p:nvSpPr>
          <p:cNvPr id="3" name="Subtitle 2"/>
          <p:cNvSpPr>
            <a:spLocks noGrp="1"/>
          </p:cNvSpPr>
          <p:nvPr>
            <p:ph type="subTitle" idx="1"/>
          </p:nvPr>
        </p:nvSpPr>
        <p:spPr/>
        <p:txBody>
          <a:bodyPr/>
          <a:lstStyle/>
          <a:p>
            <a:r>
              <a:rPr lang="en-US" dirty="0" err="1" smtClean="0"/>
              <a:t>Amarjeet</a:t>
            </a:r>
            <a:r>
              <a:rPr lang="en-US" dirty="0" smtClean="0"/>
              <a:t> Singh, Andreas Krause, Carlos </a:t>
            </a:r>
            <a:r>
              <a:rPr lang="en-US" dirty="0" err="1" smtClean="0"/>
              <a:t>Guestrin</a:t>
            </a:r>
            <a:r>
              <a:rPr lang="en-US" dirty="0" smtClean="0"/>
              <a:t> and William J. Kaiser</a:t>
            </a:r>
            <a:endParaRPr lang="en-US" dirty="0"/>
          </a:p>
        </p:txBody>
      </p:sp>
      <p:sp>
        <p:nvSpPr>
          <p:cNvPr id="4" name="TextBox 3"/>
          <p:cNvSpPr txBox="1"/>
          <p:nvPr/>
        </p:nvSpPr>
        <p:spPr>
          <a:xfrm>
            <a:off x="4495800" y="6019800"/>
            <a:ext cx="4191000" cy="646331"/>
          </a:xfrm>
          <a:prstGeom prst="rect">
            <a:avLst/>
          </a:prstGeom>
          <a:noFill/>
        </p:spPr>
        <p:txBody>
          <a:bodyPr wrap="square" rtlCol="0">
            <a:spAutoFit/>
          </a:bodyPr>
          <a:lstStyle/>
          <a:p>
            <a:r>
              <a:rPr lang="en-US" dirty="0" smtClean="0"/>
              <a:t>(Presented by Arvind Pereira for CS-599 Sequential Decision Making in Robotics)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 name="Slide Number Placeholder 5"/>
          <p:cNvSpPr>
            <a:spLocks noGrp="1"/>
          </p:cNvSpPr>
          <p:nvPr>
            <p:ph type="sldNum" sz="quarter" idx="12"/>
          </p:nvPr>
        </p:nvSpPr>
        <p:spPr/>
        <p:txBody>
          <a:bodyPr/>
          <a:lstStyle/>
          <a:p>
            <a:fld id="{87A0A8B5-9C6B-8C47-8639-A0780290D6E2}" type="slidenum">
              <a:rPr lang="en-US"/>
              <a:pPr/>
              <a:t>10</a:t>
            </a:fld>
            <a:endParaRPr lang="en-US"/>
          </a:p>
        </p:txBody>
      </p:sp>
      <p:sp>
        <p:nvSpPr>
          <p:cNvPr id="793668" name="Freeform 68"/>
          <p:cNvSpPr>
            <a:spLocks/>
          </p:cNvSpPr>
          <p:nvPr/>
        </p:nvSpPr>
        <p:spPr bwMode="auto">
          <a:xfrm>
            <a:off x="2057400" y="4329113"/>
            <a:ext cx="4572000" cy="635000"/>
          </a:xfrm>
          <a:custGeom>
            <a:avLst/>
            <a:gdLst/>
            <a:ahLst/>
            <a:cxnLst>
              <a:cxn ang="0">
                <a:pos x="0" y="208"/>
              </a:cxn>
              <a:cxn ang="0">
                <a:pos x="576" y="64"/>
              </a:cxn>
              <a:cxn ang="0">
                <a:pos x="864" y="208"/>
              </a:cxn>
              <a:cxn ang="0">
                <a:pos x="1248" y="400"/>
              </a:cxn>
              <a:cxn ang="0">
                <a:pos x="1728" y="208"/>
              </a:cxn>
              <a:cxn ang="0">
                <a:pos x="2160" y="160"/>
              </a:cxn>
              <a:cxn ang="0">
                <a:pos x="2688" y="16"/>
              </a:cxn>
              <a:cxn ang="0">
                <a:pos x="2880" y="256"/>
              </a:cxn>
            </a:cxnLst>
            <a:rect l="0" t="0" r="r" b="b"/>
            <a:pathLst>
              <a:path w="2880" h="400">
                <a:moveTo>
                  <a:pt x="0" y="208"/>
                </a:moveTo>
                <a:cubicBezTo>
                  <a:pt x="216" y="136"/>
                  <a:pt x="432" y="64"/>
                  <a:pt x="576" y="64"/>
                </a:cubicBezTo>
                <a:cubicBezTo>
                  <a:pt x="720" y="64"/>
                  <a:pt x="752" y="152"/>
                  <a:pt x="864" y="208"/>
                </a:cubicBezTo>
                <a:cubicBezTo>
                  <a:pt x="976" y="264"/>
                  <a:pt x="1104" y="400"/>
                  <a:pt x="1248" y="400"/>
                </a:cubicBezTo>
                <a:cubicBezTo>
                  <a:pt x="1392" y="400"/>
                  <a:pt x="1576" y="248"/>
                  <a:pt x="1728" y="208"/>
                </a:cubicBezTo>
                <a:cubicBezTo>
                  <a:pt x="1880" y="168"/>
                  <a:pt x="2000" y="192"/>
                  <a:pt x="2160" y="160"/>
                </a:cubicBezTo>
                <a:cubicBezTo>
                  <a:pt x="2320" y="128"/>
                  <a:pt x="2568" y="0"/>
                  <a:pt x="2688" y="16"/>
                </a:cubicBezTo>
                <a:cubicBezTo>
                  <a:pt x="2808" y="32"/>
                  <a:pt x="2844" y="144"/>
                  <a:pt x="2880" y="256"/>
                </a:cubicBezTo>
              </a:path>
            </a:pathLst>
          </a:custGeom>
          <a:noFill/>
          <a:ln w="38100">
            <a:solidFill>
              <a:schemeClr val="tx2"/>
            </a:solidFill>
            <a:round/>
            <a:headEnd/>
            <a:tailEnd/>
          </a:ln>
          <a:effectLst/>
        </p:spPr>
        <p:txBody>
          <a:bodyPr>
            <a:prstTxWarp prst="textNoShape">
              <a:avLst/>
            </a:prstTxWarp>
          </a:bodyPr>
          <a:lstStyle/>
          <a:p>
            <a:endParaRPr lang="en-US"/>
          </a:p>
        </p:txBody>
      </p:sp>
      <p:sp>
        <p:nvSpPr>
          <p:cNvPr id="793602" name="Rectangle 2"/>
          <p:cNvSpPr>
            <a:spLocks noGrp="1" noChangeArrowheads="1"/>
          </p:cNvSpPr>
          <p:nvPr>
            <p:ph type="title"/>
          </p:nvPr>
        </p:nvSpPr>
        <p:spPr/>
        <p:txBody>
          <a:bodyPr/>
          <a:lstStyle/>
          <a:p>
            <a:r>
              <a:rPr lang="en-US"/>
              <a:t>Informative path planning problem</a:t>
            </a:r>
          </a:p>
        </p:txBody>
      </p:sp>
      <p:sp>
        <p:nvSpPr>
          <p:cNvPr id="793603" name="Rectangle 3"/>
          <p:cNvSpPr>
            <a:spLocks noGrp="1" noChangeArrowheads="1"/>
          </p:cNvSpPr>
          <p:nvPr>
            <p:ph type="body" idx="1"/>
          </p:nvPr>
        </p:nvSpPr>
        <p:spPr>
          <a:xfrm>
            <a:off x="685800" y="1524000"/>
            <a:ext cx="7772400" cy="1219200"/>
          </a:xfrm>
        </p:spPr>
        <p:txBody>
          <a:bodyPr/>
          <a:lstStyle/>
          <a:p>
            <a:pPr>
              <a:lnSpc>
                <a:spcPct val="90000"/>
              </a:lnSpc>
              <a:buFont typeface="Wingdings" charset="2"/>
              <a:buNone/>
            </a:pPr>
            <a:r>
              <a:rPr lang="en-US" b="1"/>
              <a:t>	</a:t>
            </a:r>
            <a:r>
              <a:rPr lang="en-US" sz="3600" b="1"/>
              <a:t>max</a:t>
            </a:r>
            <a:r>
              <a:rPr lang="en-US" sz="3600" b="1" baseline="-25000"/>
              <a:t>p</a:t>
            </a:r>
            <a:r>
              <a:rPr lang="en-US" sz="3600" b="1"/>
              <a:t> MI(</a:t>
            </a:r>
            <a:r>
              <a:rPr lang="en-US" sz="3600" b="1">
                <a:solidFill>
                  <a:schemeClr val="tx2"/>
                </a:solidFill>
              </a:rPr>
              <a:t>P</a:t>
            </a:r>
            <a:r>
              <a:rPr lang="en-US" sz="3600" b="1"/>
              <a:t>)</a:t>
            </a:r>
          </a:p>
          <a:p>
            <a:pPr lvl="1">
              <a:lnSpc>
                <a:spcPct val="90000"/>
              </a:lnSpc>
            </a:pPr>
            <a:r>
              <a:rPr lang="en-US"/>
              <a:t>MI – submodular function</a:t>
            </a:r>
          </a:p>
        </p:txBody>
      </p:sp>
      <p:grpSp>
        <p:nvGrpSpPr>
          <p:cNvPr id="2" name="Group 4"/>
          <p:cNvGrpSpPr>
            <a:grpSpLocks/>
          </p:cNvGrpSpPr>
          <p:nvPr/>
        </p:nvGrpSpPr>
        <p:grpSpPr bwMode="auto">
          <a:xfrm>
            <a:off x="1981200" y="4184650"/>
            <a:ext cx="5105400" cy="949325"/>
            <a:chOff x="1287" y="2630"/>
            <a:chExt cx="3216" cy="598"/>
          </a:xfrm>
        </p:grpSpPr>
        <p:sp>
          <p:nvSpPr>
            <p:cNvPr id="793605" name="Oval 5"/>
            <p:cNvSpPr>
              <a:spLocks noChangeArrowheads="1"/>
            </p:cNvSpPr>
            <p:nvPr/>
          </p:nvSpPr>
          <p:spPr bwMode="auto">
            <a:xfrm>
              <a:off x="1287"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06" name="Oval 6"/>
            <p:cNvSpPr>
              <a:spLocks noChangeArrowheads="1"/>
            </p:cNvSpPr>
            <p:nvPr/>
          </p:nvSpPr>
          <p:spPr bwMode="auto">
            <a:xfrm>
              <a:off x="1431"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07" name="Oval 7"/>
            <p:cNvSpPr>
              <a:spLocks noChangeArrowheads="1"/>
            </p:cNvSpPr>
            <p:nvPr/>
          </p:nvSpPr>
          <p:spPr bwMode="auto">
            <a:xfrm>
              <a:off x="135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08" name="Oval 8"/>
            <p:cNvSpPr>
              <a:spLocks noChangeArrowheads="1"/>
            </p:cNvSpPr>
            <p:nvPr/>
          </p:nvSpPr>
          <p:spPr bwMode="auto">
            <a:xfrm>
              <a:off x="159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09" name="Oval 9"/>
            <p:cNvSpPr>
              <a:spLocks noChangeArrowheads="1"/>
            </p:cNvSpPr>
            <p:nvPr/>
          </p:nvSpPr>
          <p:spPr bwMode="auto">
            <a:xfrm>
              <a:off x="143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0" name="Oval 10"/>
            <p:cNvSpPr>
              <a:spLocks noChangeArrowheads="1"/>
            </p:cNvSpPr>
            <p:nvPr/>
          </p:nvSpPr>
          <p:spPr bwMode="auto">
            <a:xfrm>
              <a:off x="167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1" name="Oval 11"/>
            <p:cNvSpPr>
              <a:spLocks noChangeArrowheads="1"/>
            </p:cNvSpPr>
            <p:nvPr/>
          </p:nvSpPr>
          <p:spPr bwMode="auto">
            <a:xfrm>
              <a:off x="1383" y="31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2" name="Oval 12"/>
            <p:cNvSpPr>
              <a:spLocks noChangeArrowheads="1"/>
            </p:cNvSpPr>
            <p:nvPr/>
          </p:nvSpPr>
          <p:spPr bwMode="auto">
            <a:xfrm>
              <a:off x="171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3" name="Oval 13"/>
            <p:cNvSpPr>
              <a:spLocks noChangeArrowheads="1"/>
            </p:cNvSpPr>
            <p:nvPr/>
          </p:nvSpPr>
          <p:spPr bwMode="auto">
            <a:xfrm>
              <a:off x="195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4" name="Oval 14"/>
            <p:cNvSpPr>
              <a:spLocks noChangeArrowheads="1"/>
            </p:cNvSpPr>
            <p:nvPr/>
          </p:nvSpPr>
          <p:spPr bwMode="auto">
            <a:xfrm>
              <a:off x="1863" y="275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5" name="Oval 15"/>
            <p:cNvSpPr>
              <a:spLocks noChangeArrowheads="1"/>
            </p:cNvSpPr>
            <p:nvPr/>
          </p:nvSpPr>
          <p:spPr bwMode="auto">
            <a:xfrm>
              <a:off x="217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6" name="Oval 16"/>
            <p:cNvSpPr>
              <a:spLocks noChangeArrowheads="1"/>
            </p:cNvSpPr>
            <p:nvPr/>
          </p:nvSpPr>
          <p:spPr bwMode="auto">
            <a:xfrm>
              <a:off x="195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7" name="Oval 17"/>
            <p:cNvSpPr>
              <a:spLocks noChangeArrowheads="1"/>
            </p:cNvSpPr>
            <p:nvPr/>
          </p:nvSpPr>
          <p:spPr bwMode="auto">
            <a:xfrm>
              <a:off x="167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8" name="Oval 18"/>
            <p:cNvSpPr>
              <a:spLocks noChangeArrowheads="1"/>
            </p:cNvSpPr>
            <p:nvPr/>
          </p:nvSpPr>
          <p:spPr bwMode="auto">
            <a:xfrm>
              <a:off x="2151"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19" name="Oval 19"/>
            <p:cNvSpPr>
              <a:spLocks noChangeArrowheads="1"/>
            </p:cNvSpPr>
            <p:nvPr/>
          </p:nvSpPr>
          <p:spPr bwMode="auto">
            <a:xfrm>
              <a:off x="188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0" name="Oval 20"/>
            <p:cNvSpPr>
              <a:spLocks noChangeArrowheads="1"/>
            </p:cNvSpPr>
            <p:nvPr/>
          </p:nvSpPr>
          <p:spPr bwMode="auto">
            <a:xfrm>
              <a:off x="229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1" name="Oval 21"/>
            <p:cNvSpPr>
              <a:spLocks noChangeArrowheads="1"/>
            </p:cNvSpPr>
            <p:nvPr/>
          </p:nvSpPr>
          <p:spPr bwMode="auto">
            <a:xfrm>
              <a:off x="248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2" name="Oval 22"/>
            <p:cNvSpPr>
              <a:spLocks noChangeArrowheads="1"/>
            </p:cNvSpPr>
            <p:nvPr/>
          </p:nvSpPr>
          <p:spPr bwMode="auto">
            <a:xfrm>
              <a:off x="2151"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3" name="Oval 23"/>
            <p:cNvSpPr>
              <a:spLocks noChangeArrowheads="1"/>
            </p:cNvSpPr>
            <p:nvPr/>
          </p:nvSpPr>
          <p:spPr bwMode="auto">
            <a:xfrm>
              <a:off x="2535"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4" name="Oval 24"/>
            <p:cNvSpPr>
              <a:spLocks noChangeArrowheads="1"/>
            </p:cNvSpPr>
            <p:nvPr/>
          </p:nvSpPr>
          <p:spPr bwMode="auto">
            <a:xfrm>
              <a:off x="253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5" name="Oval 25"/>
            <p:cNvSpPr>
              <a:spLocks noChangeArrowheads="1"/>
            </p:cNvSpPr>
            <p:nvPr/>
          </p:nvSpPr>
          <p:spPr bwMode="auto">
            <a:xfrm>
              <a:off x="229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6" name="Oval 26"/>
            <p:cNvSpPr>
              <a:spLocks noChangeArrowheads="1"/>
            </p:cNvSpPr>
            <p:nvPr/>
          </p:nvSpPr>
          <p:spPr bwMode="auto">
            <a:xfrm>
              <a:off x="2749"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7" name="Oval 27"/>
            <p:cNvSpPr>
              <a:spLocks noChangeArrowheads="1"/>
            </p:cNvSpPr>
            <p:nvPr/>
          </p:nvSpPr>
          <p:spPr bwMode="auto">
            <a:xfrm>
              <a:off x="2439" y="31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8" name="Oval 28"/>
            <p:cNvSpPr>
              <a:spLocks noChangeArrowheads="1"/>
            </p:cNvSpPr>
            <p:nvPr/>
          </p:nvSpPr>
          <p:spPr bwMode="auto">
            <a:xfrm>
              <a:off x="303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29" name="Oval 29"/>
            <p:cNvSpPr>
              <a:spLocks noChangeArrowheads="1"/>
            </p:cNvSpPr>
            <p:nvPr/>
          </p:nvSpPr>
          <p:spPr bwMode="auto">
            <a:xfrm>
              <a:off x="3325"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0" name="Oval 30"/>
            <p:cNvSpPr>
              <a:spLocks noChangeArrowheads="1"/>
            </p:cNvSpPr>
            <p:nvPr/>
          </p:nvSpPr>
          <p:spPr bwMode="auto">
            <a:xfrm>
              <a:off x="3015"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1" name="Oval 31"/>
            <p:cNvSpPr>
              <a:spLocks noChangeArrowheads="1"/>
            </p:cNvSpPr>
            <p:nvPr/>
          </p:nvSpPr>
          <p:spPr bwMode="auto">
            <a:xfrm>
              <a:off x="3325"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2" name="Oval 32"/>
            <p:cNvSpPr>
              <a:spLocks noChangeArrowheads="1"/>
            </p:cNvSpPr>
            <p:nvPr/>
          </p:nvSpPr>
          <p:spPr bwMode="auto">
            <a:xfrm>
              <a:off x="3325"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3" name="Oval 33"/>
            <p:cNvSpPr>
              <a:spLocks noChangeArrowheads="1"/>
            </p:cNvSpPr>
            <p:nvPr/>
          </p:nvSpPr>
          <p:spPr bwMode="auto">
            <a:xfrm>
              <a:off x="3037"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4" name="Oval 34"/>
            <p:cNvSpPr>
              <a:spLocks noChangeArrowheads="1"/>
            </p:cNvSpPr>
            <p:nvPr/>
          </p:nvSpPr>
          <p:spPr bwMode="auto">
            <a:xfrm>
              <a:off x="342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5" name="Oval 35"/>
            <p:cNvSpPr>
              <a:spLocks noChangeArrowheads="1"/>
            </p:cNvSpPr>
            <p:nvPr/>
          </p:nvSpPr>
          <p:spPr bwMode="auto">
            <a:xfrm>
              <a:off x="2823"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6" name="Oval 36"/>
            <p:cNvSpPr>
              <a:spLocks noChangeArrowheads="1"/>
            </p:cNvSpPr>
            <p:nvPr/>
          </p:nvSpPr>
          <p:spPr bwMode="auto">
            <a:xfrm>
              <a:off x="344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7" name="Oval 37"/>
            <p:cNvSpPr>
              <a:spLocks noChangeArrowheads="1"/>
            </p:cNvSpPr>
            <p:nvPr/>
          </p:nvSpPr>
          <p:spPr bwMode="auto">
            <a:xfrm>
              <a:off x="392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8" name="Oval 38"/>
            <p:cNvSpPr>
              <a:spLocks noChangeArrowheads="1"/>
            </p:cNvSpPr>
            <p:nvPr/>
          </p:nvSpPr>
          <p:spPr bwMode="auto">
            <a:xfrm>
              <a:off x="373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39" name="Oval 39"/>
            <p:cNvSpPr>
              <a:spLocks noChangeArrowheads="1"/>
            </p:cNvSpPr>
            <p:nvPr/>
          </p:nvSpPr>
          <p:spPr bwMode="auto">
            <a:xfrm>
              <a:off x="399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0" name="Oval 40"/>
            <p:cNvSpPr>
              <a:spLocks noChangeArrowheads="1"/>
            </p:cNvSpPr>
            <p:nvPr/>
          </p:nvSpPr>
          <p:spPr bwMode="auto">
            <a:xfrm>
              <a:off x="3901"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1" name="Oval 41"/>
            <p:cNvSpPr>
              <a:spLocks noChangeArrowheads="1"/>
            </p:cNvSpPr>
            <p:nvPr/>
          </p:nvSpPr>
          <p:spPr bwMode="auto">
            <a:xfrm>
              <a:off x="363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2" name="Oval 42"/>
            <p:cNvSpPr>
              <a:spLocks noChangeArrowheads="1"/>
            </p:cNvSpPr>
            <p:nvPr/>
          </p:nvSpPr>
          <p:spPr bwMode="auto">
            <a:xfrm>
              <a:off x="3687"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3" name="Oval 43"/>
            <p:cNvSpPr>
              <a:spLocks noChangeArrowheads="1"/>
            </p:cNvSpPr>
            <p:nvPr/>
          </p:nvSpPr>
          <p:spPr bwMode="auto">
            <a:xfrm>
              <a:off x="4141"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4" name="Oval 44"/>
            <p:cNvSpPr>
              <a:spLocks noChangeArrowheads="1"/>
            </p:cNvSpPr>
            <p:nvPr/>
          </p:nvSpPr>
          <p:spPr bwMode="auto">
            <a:xfrm>
              <a:off x="442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5" name="Oval 45"/>
            <p:cNvSpPr>
              <a:spLocks noChangeArrowheads="1"/>
            </p:cNvSpPr>
            <p:nvPr/>
          </p:nvSpPr>
          <p:spPr bwMode="auto">
            <a:xfrm>
              <a:off x="426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6" name="Oval 46"/>
            <p:cNvSpPr>
              <a:spLocks noChangeArrowheads="1"/>
            </p:cNvSpPr>
            <p:nvPr/>
          </p:nvSpPr>
          <p:spPr bwMode="auto">
            <a:xfrm>
              <a:off x="2727" y="287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7" name="Oval 47"/>
            <p:cNvSpPr>
              <a:spLocks noChangeArrowheads="1"/>
            </p:cNvSpPr>
            <p:nvPr/>
          </p:nvSpPr>
          <p:spPr bwMode="auto">
            <a:xfrm>
              <a:off x="3133"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8" name="Oval 48"/>
            <p:cNvSpPr>
              <a:spLocks noChangeArrowheads="1"/>
            </p:cNvSpPr>
            <p:nvPr/>
          </p:nvSpPr>
          <p:spPr bwMode="auto">
            <a:xfrm>
              <a:off x="1287"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3649" name="Oval 49"/>
            <p:cNvSpPr>
              <a:spLocks noChangeArrowheads="1"/>
            </p:cNvSpPr>
            <p:nvPr/>
          </p:nvSpPr>
          <p:spPr bwMode="auto">
            <a:xfrm>
              <a:off x="4180"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grpSp>
      <p:sp>
        <p:nvSpPr>
          <p:cNvPr id="793650" name="Freeform 50"/>
          <p:cNvSpPr>
            <a:spLocks/>
          </p:cNvSpPr>
          <p:nvPr/>
        </p:nvSpPr>
        <p:spPr bwMode="auto">
          <a:xfrm rot="2546451">
            <a:off x="2038350" y="2209800"/>
            <a:ext cx="5167313" cy="4430713"/>
          </a:xfrm>
          <a:custGeom>
            <a:avLst/>
            <a:gdLst/>
            <a:ahLst/>
            <a:cxnLst>
              <a:cxn ang="0">
                <a:pos x="1198" y="1658"/>
              </a:cxn>
              <a:cxn ang="0">
                <a:pos x="1000" y="1637"/>
              </a:cxn>
              <a:cxn ang="0">
                <a:pos x="674" y="1814"/>
              </a:cxn>
              <a:cxn ang="0">
                <a:pos x="390" y="2027"/>
              </a:cxn>
              <a:cxn ang="0">
                <a:pos x="0" y="2374"/>
              </a:cxn>
              <a:cxn ang="0">
                <a:pos x="305" y="2431"/>
              </a:cxn>
              <a:cxn ang="0">
                <a:pos x="440" y="2565"/>
              </a:cxn>
              <a:cxn ang="0">
                <a:pos x="674" y="2643"/>
              </a:cxn>
              <a:cxn ang="0">
                <a:pos x="914" y="2388"/>
              </a:cxn>
              <a:cxn ang="0">
                <a:pos x="1403" y="2105"/>
              </a:cxn>
              <a:cxn ang="0">
                <a:pos x="1779" y="2005"/>
              </a:cxn>
              <a:cxn ang="0">
                <a:pos x="2013" y="1637"/>
              </a:cxn>
              <a:cxn ang="0">
                <a:pos x="2502" y="1098"/>
              </a:cxn>
              <a:cxn ang="0">
                <a:pos x="2743" y="715"/>
              </a:cxn>
              <a:cxn ang="0">
                <a:pos x="2778" y="482"/>
              </a:cxn>
              <a:cxn ang="0">
                <a:pos x="2842" y="482"/>
              </a:cxn>
              <a:cxn ang="0">
                <a:pos x="3147" y="290"/>
              </a:cxn>
              <a:cxn ang="0">
                <a:pos x="2743" y="390"/>
              </a:cxn>
              <a:cxn ang="0">
                <a:pos x="2672" y="255"/>
              </a:cxn>
              <a:cxn ang="0">
                <a:pos x="2708" y="0"/>
              </a:cxn>
              <a:cxn ang="0">
                <a:pos x="2353" y="411"/>
              </a:cxn>
              <a:cxn ang="0">
                <a:pos x="2119" y="793"/>
              </a:cxn>
              <a:cxn ang="0">
                <a:pos x="1538" y="1254"/>
              </a:cxn>
              <a:cxn ang="0">
                <a:pos x="1559" y="1389"/>
              </a:cxn>
              <a:cxn ang="0">
                <a:pos x="1368" y="1367"/>
              </a:cxn>
              <a:cxn ang="0">
                <a:pos x="1198" y="1658"/>
              </a:cxn>
            </a:cxnLst>
            <a:rect l="0" t="0" r="r" b="b"/>
            <a:pathLst>
              <a:path w="3147" h="2643">
                <a:moveTo>
                  <a:pt x="1198" y="1658"/>
                </a:moveTo>
                <a:lnTo>
                  <a:pt x="1000" y="1637"/>
                </a:lnTo>
                <a:lnTo>
                  <a:pt x="674" y="1814"/>
                </a:lnTo>
                <a:lnTo>
                  <a:pt x="390" y="2027"/>
                </a:lnTo>
                <a:lnTo>
                  <a:pt x="0" y="2374"/>
                </a:lnTo>
                <a:lnTo>
                  <a:pt x="305" y="2431"/>
                </a:lnTo>
                <a:lnTo>
                  <a:pt x="440" y="2565"/>
                </a:lnTo>
                <a:lnTo>
                  <a:pt x="674" y="2643"/>
                </a:lnTo>
                <a:lnTo>
                  <a:pt x="914" y="2388"/>
                </a:lnTo>
                <a:lnTo>
                  <a:pt x="1403" y="2105"/>
                </a:lnTo>
                <a:lnTo>
                  <a:pt x="1779" y="2005"/>
                </a:lnTo>
                <a:lnTo>
                  <a:pt x="2013" y="1637"/>
                </a:lnTo>
                <a:lnTo>
                  <a:pt x="2502" y="1098"/>
                </a:lnTo>
                <a:lnTo>
                  <a:pt x="2743" y="715"/>
                </a:lnTo>
                <a:lnTo>
                  <a:pt x="2778" y="482"/>
                </a:lnTo>
                <a:lnTo>
                  <a:pt x="2842" y="482"/>
                </a:lnTo>
                <a:lnTo>
                  <a:pt x="3147" y="290"/>
                </a:lnTo>
                <a:lnTo>
                  <a:pt x="2743" y="390"/>
                </a:lnTo>
                <a:lnTo>
                  <a:pt x="2672" y="255"/>
                </a:lnTo>
                <a:lnTo>
                  <a:pt x="2708" y="0"/>
                </a:lnTo>
                <a:lnTo>
                  <a:pt x="2353" y="411"/>
                </a:lnTo>
                <a:lnTo>
                  <a:pt x="2119" y="793"/>
                </a:lnTo>
                <a:lnTo>
                  <a:pt x="1538" y="1254"/>
                </a:lnTo>
                <a:lnTo>
                  <a:pt x="1559" y="1389"/>
                </a:lnTo>
                <a:lnTo>
                  <a:pt x="1368" y="1367"/>
                </a:lnTo>
                <a:lnTo>
                  <a:pt x="1198" y="1658"/>
                </a:lnTo>
              </a:path>
            </a:pathLst>
          </a:custGeom>
          <a:noFill/>
          <a:ln w="0">
            <a:solidFill>
              <a:schemeClr val="tx1"/>
            </a:solidFill>
            <a:prstDash val="solid"/>
            <a:round/>
            <a:headEnd/>
            <a:tailEnd/>
          </a:ln>
        </p:spPr>
        <p:txBody>
          <a:bodyPr>
            <a:prstTxWarp prst="textNoShape">
              <a:avLst/>
            </a:prstTxWarp>
          </a:bodyPr>
          <a:lstStyle/>
          <a:p>
            <a:endParaRPr lang="en-US"/>
          </a:p>
        </p:txBody>
      </p:sp>
      <p:grpSp>
        <p:nvGrpSpPr>
          <p:cNvPr id="3" name="Group 51"/>
          <p:cNvGrpSpPr>
            <a:grpSpLocks/>
          </p:cNvGrpSpPr>
          <p:nvPr/>
        </p:nvGrpSpPr>
        <p:grpSpPr bwMode="auto">
          <a:xfrm>
            <a:off x="5241925" y="5203825"/>
            <a:ext cx="2236788" cy="877888"/>
            <a:chOff x="3302" y="3511"/>
            <a:chExt cx="1409" cy="553"/>
          </a:xfrm>
        </p:grpSpPr>
        <p:sp>
          <p:nvSpPr>
            <p:cNvPr id="793652" name="Line 52"/>
            <p:cNvSpPr>
              <a:spLocks noChangeShapeType="1"/>
            </p:cNvSpPr>
            <p:nvPr/>
          </p:nvSpPr>
          <p:spPr bwMode="auto">
            <a:xfrm flipH="1" flipV="1">
              <a:off x="3648" y="3511"/>
              <a:ext cx="96"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793653" name="Text Box 53"/>
            <p:cNvSpPr txBox="1">
              <a:spLocks noChangeArrowheads="1"/>
            </p:cNvSpPr>
            <p:nvPr/>
          </p:nvSpPr>
          <p:spPr bwMode="auto">
            <a:xfrm>
              <a:off x="3302" y="3776"/>
              <a:ext cx="1409" cy="288"/>
            </a:xfrm>
            <a:prstGeom prst="rect">
              <a:avLst/>
            </a:prstGeom>
            <a:noFill/>
            <a:ln w="9525">
              <a:noFill/>
              <a:miter lim="800000"/>
              <a:headEnd/>
              <a:tailEnd/>
            </a:ln>
            <a:effectLst/>
          </p:spPr>
          <p:txBody>
            <a:bodyPr wrap="none">
              <a:prstTxWarp prst="textNoShape">
                <a:avLst/>
              </a:prstTxWarp>
              <a:spAutoFit/>
            </a:bodyPr>
            <a:lstStyle/>
            <a:p>
              <a:r>
                <a:rPr lang="en-US"/>
                <a:t>Lake Boundary</a:t>
              </a:r>
            </a:p>
          </p:txBody>
        </p:sp>
      </p:grpSp>
      <p:sp>
        <p:nvSpPr>
          <p:cNvPr id="793655" name="Text Box 55"/>
          <p:cNvSpPr txBox="1">
            <a:spLocks noChangeArrowheads="1"/>
          </p:cNvSpPr>
          <p:nvPr/>
        </p:nvSpPr>
        <p:spPr bwMode="auto">
          <a:xfrm>
            <a:off x="609600" y="4506913"/>
            <a:ext cx="928688" cy="457200"/>
          </a:xfrm>
          <a:prstGeom prst="rect">
            <a:avLst/>
          </a:prstGeom>
          <a:noFill/>
          <a:ln w="9525">
            <a:noFill/>
            <a:miter lim="800000"/>
            <a:headEnd/>
            <a:tailEnd/>
          </a:ln>
          <a:effectLst/>
        </p:spPr>
        <p:txBody>
          <a:bodyPr wrap="none">
            <a:prstTxWarp prst="textNoShape">
              <a:avLst/>
            </a:prstTxWarp>
            <a:spAutoFit/>
          </a:bodyPr>
          <a:lstStyle/>
          <a:p>
            <a:r>
              <a:rPr lang="en-US"/>
              <a:t>Start-</a:t>
            </a:r>
          </a:p>
        </p:txBody>
      </p:sp>
      <p:sp>
        <p:nvSpPr>
          <p:cNvPr id="793656" name="Text Box 56"/>
          <p:cNvSpPr txBox="1">
            <a:spLocks noChangeArrowheads="1"/>
          </p:cNvSpPr>
          <p:nvPr/>
        </p:nvSpPr>
        <p:spPr bwMode="auto">
          <a:xfrm>
            <a:off x="1431925" y="4498975"/>
            <a:ext cx="336550" cy="457200"/>
          </a:xfrm>
          <a:prstGeom prst="rect">
            <a:avLst/>
          </a:prstGeom>
          <a:noFill/>
          <a:ln w="9525">
            <a:noFill/>
            <a:miter lim="800000"/>
            <a:headEnd/>
            <a:tailEnd/>
          </a:ln>
          <a:effectLst/>
        </p:spPr>
        <p:txBody>
          <a:bodyPr wrap="none">
            <a:prstTxWarp prst="textNoShape">
              <a:avLst/>
            </a:prstTxWarp>
            <a:spAutoFit/>
          </a:bodyPr>
          <a:lstStyle/>
          <a:p>
            <a:r>
              <a:rPr lang="en-US"/>
              <a:t>s</a:t>
            </a:r>
          </a:p>
        </p:txBody>
      </p:sp>
      <p:grpSp>
        <p:nvGrpSpPr>
          <p:cNvPr id="4" name="Group 60"/>
          <p:cNvGrpSpPr>
            <a:grpSpLocks/>
          </p:cNvGrpSpPr>
          <p:nvPr/>
        </p:nvGrpSpPr>
        <p:grpSpPr bwMode="auto">
          <a:xfrm>
            <a:off x="1981200" y="4659313"/>
            <a:ext cx="4724400" cy="152400"/>
            <a:chOff x="1248" y="3168"/>
            <a:chExt cx="2976" cy="96"/>
          </a:xfrm>
        </p:grpSpPr>
        <p:sp>
          <p:nvSpPr>
            <p:cNvPr id="793654" name="Oval 54"/>
            <p:cNvSpPr>
              <a:spLocks noChangeArrowheads="1"/>
            </p:cNvSpPr>
            <p:nvPr/>
          </p:nvSpPr>
          <p:spPr bwMode="auto">
            <a:xfrm>
              <a:off x="1248" y="3168"/>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3657" name="Oval 57"/>
            <p:cNvSpPr>
              <a:spLocks noChangeArrowheads="1"/>
            </p:cNvSpPr>
            <p:nvPr/>
          </p:nvSpPr>
          <p:spPr bwMode="auto">
            <a:xfrm>
              <a:off x="4128" y="3168"/>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sp>
        <p:nvSpPr>
          <p:cNvPr id="793658" name="Text Box 58"/>
          <p:cNvSpPr txBox="1">
            <a:spLocks noChangeArrowheads="1"/>
          </p:cNvSpPr>
          <p:nvPr/>
        </p:nvSpPr>
        <p:spPr bwMode="auto">
          <a:xfrm>
            <a:off x="5867400" y="4735513"/>
            <a:ext cx="1100138" cy="457200"/>
          </a:xfrm>
          <a:prstGeom prst="rect">
            <a:avLst/>
          </a:prstGeom>
          <a:noFill/>
          <a:ln w="9525">
            <a:noFill/>
            <a:miter lim="800000"/>
            <a:headEnd/>
            <a:tailEnd/>
          </a:ln>
          <a:effectLst/>
        </p:spPr>
        <p:txBody>
          <a:bodyPr wrap="none">
            <a:prstTxWarp prst="textNoShape">
              <a:avLst/>
            </a:prstTxWarp>
            <a:spAutoFit/>
          </a:bodyPr>
          <a:lstStyle/>
          <a:p>
            <a:r>
              <a:rPr lang="en-US"/>
              <a:t>Finish-</a:t>
            </a:r>
          </a:p>
        </p:txBody>
      </p:sp>
      <p:sp>
        <p:nvSpPr>
          <p:cNvPr id="793659" name="Text Box 59"/>
          <p:cNvSpPr txBox="1">
            <a:spLocks noChangeArrowheads="1"/>
          </p:cNvSpPr>
          <p:nvPr/>
        </p:nvSpPr>
        <p:spPr bwMode="auto">
          <a:xfrm>
            <a:off x="6918325" y="4727575"/>
            <a:ext cx="268288" cy="457200"/>
          </a:xfrm>
          <a:prstGeom prst="rect">
            <a:avLst/>
          </a:prstGeom>
          <a:noFill/>
          <a:ln w="9525">
            <a:noFill/>
            <a:miter lim="800000"/>
            <a:headEnd/>
            <a:tailEnd/>
          </a:ln>
          <a:effectLst/>
        </p:spPr>
        <p:txBody>
          <a:bodyPr wrap="none">
            <a:prstTxWarp prst="textNoShape">
              <a:avLst/>
            </a:prstTxWarp>
            <a:spAutoFit/>
          </a:bodyPr>
          <a:lstStyle/>
          <a:p>
            <a:r>
              <a:rPr lang="en-US"/>
              <a:t>t</a:t>
            </a:r>
          </a:p>
        </p:txBody>
      </p:sp>
      <p:grpSp>
        <p:nvGrpSpPr>
          <p:cNvPr id="5" name="Group 71"/>
          <p:cNvGrpSpPr>
            <a:grpSpLocks/>
          </p:cNvGrpSpPr>
          <p:nvPr/>
        </p:nvGrpSpPr>
        <p:grpSpPr bwMode="auto">
          <a:xfrm>
            <a:off x="2895600" y="4249738"/>
            <a:ext cx="3429000" cy="790575"/>
            <a:chOff x="1824" y="2910"/>
            <a:chExt cx="2160" cy="498"/>
          </a:xfrm>
        </p:grpSpPr>
        <p:sp>
          <p:nvSpPr>
            <p:cNvPr id="793665" name="Oval 65"/>
            <p:cNvSpPr>
              <a:spLocks noChangeArrowheads="1"/>
            </p:cNvSpPr>
            <p:nvPr/>
          </p:nvSpPr>
          <p:spPr bwMode="auto">
            <a:xfrm>
              <a:off x="3408" y="3072"/>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nvGrpSpPr>
            <p:cNvPr id="6" name="Group 67"/>
            <p:cNvGrpSpPr>
              <a:grpSpLocks/>
            </p:cNvGrpSpPr>
            <p:nvPr/>
          </p:nvGrpSpPr>
          <p:grpSpPr bwMode="auto">
            <a:xfrm>
              <a:off x="1824" y="2910"/>
              <a:ext cx="2160" cy="498"/>
              <a:chOff x="1824" y="2910"/>
              <a:chExt cx="2160" cy="498"/>
            </a:xfrm>
          </p:grpSpPr>
          <p:sp>
            <p:nvSpPr>
              <p:cNvPr id="793661" name="Oval 61"/>
              <p:cNvSpPr>
                <a:spLocks noChangeArrowheads="1"/>
              </p:cNvSpPr>
              <p:nvPr/>
            </p:nvSpPr>
            <p:spPr bwMode="auto">
              <a:xfrm>
                <a:off x="1824" y="2985"/>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3662" name="Oval 62"/>
              <p:cNvSpPr>
                <a:spLocks noChangeArrowheads="1"/>
              </p:cNvSpPr>
              <p:nvPr/>
            </p:nvSpPr>
            <p:spPr bwMode="auto">
              <a:xfrm>
                <a:off x="2112" y="3168"/>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3663" name="Oval 63"/>
              <p:cNvSpPr>
                <a:spLocks noChangeArrowheads="1"/>
              </p:cNvSpPr>
              <p:nvPr/>
            </p:nvSpPr>
            <p:spPr bwMode="auto">
              <a:xfrm>
                <a:off x="2496" y="3312"/>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3664" name="Oval 64"/>
              <p:cNvSpPr>
                <a:spLocks noChangeArrowheads="1"/>
              </p:cNvSpPr>
              <p:nvPr/>
            </p:nvSpPr>
            <p:spPr bwMode="auto">
              <a:xfrm>
                <a:off x="2964" y="3120"/>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3666" name="Oval 66"/>
              <p:cNvSpPr>
                <a:spLocks noChangeArrowheads="1"/>
              </p:cNvSpPr>
              <p:nvPr/>
            </p:nvSpPr>
            <p:spPr bwMode="auto">
              <a:xfrm>
                <a:off x="3888" y="2910"/>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sp>
        <p:nvSpPr>
          <p:cNvPr id="793669" name="Text Box 69"/>
          <p:cNvSpPr txBox="1">
            <a:spLocks noChangeArrowheads="1"/>
          </p:cNvSpPr>
          <p:nvPr/>
        </p:nvSpPr>
        <p:spPr bwMode="auto">
          <a:xfrm>
            <a:off x="3795713" y="4260850"/>
            <a:ext cx="450850" cy="579438"/>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3200" b="1">
                <a:solidFill>
                  <a:schemeClr val="tx2"/>
                </a:solidFill>
                <a:latin typeface="Tahoma" charset="0"/>
              </a:rPr>
              <a:t>P</a:t>
            </a:r>
          </a:p>
        </p:txBody>
      </p:sp>
      <p:sp>
        <p:nvSpPr>
          <p:cNvPr id="793670" name="Rectangle 70"/>
          <p:cNvSpPr>
            <a:spLocks noChangeArrowheads="1"/>
          </p:cNvSpPr>
          <p:nvPr/>
        </p:nvSpPr>
        <p:spPr bwMode="auto">
          <a:xfrm>
            <a:off x="685800" y="2819400"/>
            <a:ext cx="7772400" cy="6096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3200" b="1">
                <a:latin typeface="Tahoma" charset="0"/>
              </a:rPr>
              <a:t>	</a:t>
            </a:r>
            <a:r>
              <a:rPr lang="en-US" sz="3600" b="1">
                <a:latin typeface="Tahoma" charset="0"/>
              </a:rPr>
              <a:t>C(P)</a:t>
            </a:r>
            <a:r>
              <a:rPr lang="en-US" sz="3200" b="1">
                <a:latin typeface="Tahoma" charset="0"/>
              </a:rPr>
              <a:t> </a:t>
            </a:r>
            <a:r>
              <a:rPr lang="en-US" sz="3600" b="1">
                <a:latin typeface="cmsy10" pitchFamily="34" charset="0"/>
              </a:rPr>
              <a:t>·</a:t>
            </a:r>
            <a:r>
              <a:rPr lang="en-US" sz="3200" b="1">
                <a:latin typeface="Tahoma" charset="0"/>
              </a:rPr>
              <a:t> </a:t>
            </a:r>
            <a:r>
              <a:rPr lang="en-US" sz="3600" b="1">
                <a:latin typeface="Tahoma" charset="0"/>
              </a:rPr>
              <a:t>B</a:t>
            </a:r>
          </a:p>
        </p:txBody>
      </p:sp>
      <p:sp>
        <p:nvSpPr>
          <p:cNvPr id="793672" name="Rectangle 72"/>
          <p:cNvSpPr>
            <a:spLocks noChangeArrowheads="1"/>
          </p:cNvSpPr>
          <p:nvPr/>
        </p:nvSpPr>
        <p:spPr bwMode="auto">
          <a:xfrm>
            <a:off x="152400" y="3505200"/>
            <a:ext cx="8763000" cy="2438400"/>
          </a:xfrm>
          <a:prstGeom prst="rect">
            <a:avLst/>
          </a:prstGeom>
          <a:solidFill>
            <a:schemeClr val="bg1"/>
          </a:solidFill>
          <a:ln w="25400">
            <a:solidFill>
              <a:schemeClr val="tx1"/>
            </a:solidFill>
            <a:miter lim="800000"/>
            <a:headEnd/>
            <a:tailEnd/>
          </a:ln>
          <a:effectLst/>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Char char="n"/>
            </a:pPr>
            <a:r>
              <a:rPr lang="en-US" sz="3200" b="1">
                <a:latin typeface="Tahoma" charset="0"/>
              </a:rPr>
              <a:t>Informative path planning – special case of </a:t>
            </a:r>
            <a:r>
              <a:rPr lang="en-US" sz="3200" b="1">
                <a:solidFill>
                  <a:schemeClr val="tx2"/>
                </a:solidFill>
                <a:latin typeface="Tahoma" charset="0"/>
              </a:rPr>
              <a:t>Submodular Orienteering</a:t>
            </a:r>
          </a:p>
          <a:p>
            <a:pPr marL="342900" indent="-342900" eaLnBrk="1" hangingPunct="1">
              <a:lnSpc>
                <a:spcPct val="90000"/>
              </a:lnSpc>
              <a:spcBef>
                <a:spcPct val="20000"/>
              </a:spcBef>
              <a:buClr>
                <a:schemeClr val="folHlink"/>
              </a:buClr>
              <a:buSzPct val="60000"/>
              <a:buFont typeface="Wingdings" charset="2"/>
              <a:buChar char="n"/>
            </a:pPr>
            <a:r>
              <a:rPr lang="en-US" sz="3200" b="1">
                <a:latin typeface="Tahoma" charset="0"/>
              </a:rPr>
              <a:t>Best known approximation algorithm – </a:t>
            </a:r>
            <a:r>
              <a:rPr lang="en-US" sz="3200" b="1">
                <a:solidFill>
                  <a:schemeClr val="tx2"/>
                </a:solidFill>
                <a:latin typeface="Tahoma" charset="0"/>
              </a:rPr>
              <a:t>Recursive path planning algorithm</a:t>
            </a:r>
            <a:r>
              <a:rPr lang="en-US" sz="3200" b="1">
                <a:latin typeface="Tahoma" charset="0"/>
              </a:rPr>
              <a:t> </a:t>
            </a:r>
          </a:p>
          <a:p>
            <a:pPr marL="1143000" lvl="2" indent="-228600" eaLnBrk="1" hangingPunct="1">
              <a:lnSpc>
                <a:spcPct val="90000"/>
              </a:lnSpc>
              <a:spcBef>
                <a:spcPct val="20000"/>
              </a:spcBef>
              <a:buClr>
                <a:schemeClr val="folHlink"/>
              </a:buClr>
              <a:buSzPct val="50000"/>
              <a:buFont typeface="Wingdings" charset="2"/>
              <a:buNone/>
            </a:pPr>
            <a:r>
              <a:rPr lang="en-US" sz="2000" i="1">
                <a:latin typeface="Tahoma" charset="0"/>
                <a:ea typeface="ＭＳ Ｐゴシック" charset="-128"/>
              </a:rPr>
              <a:t>					</a:t>
            </a:r>
            <a:r>
              <a:rPr lang="en-US" sz="2000" i="1">
                <a:solidFill>
                  <a:schemeClr val="tx2"/>
                </a:solidFill>
                <a:latin typeface="Tahoma" charset="0"/>
                <a:ea typeface="ＭＳ Ｐゴシック" charset="-128"/>
              </a:rPr>
              <a:t>[</a:t>
            </a:r>
            <a:r>
              <a:rPr lang="en-US" i="1">
                <a:solidFill>
                  <a:schemeClr val="tx2"/>
                </a:solidFill>
                <a:latin typeface="Tahoma" charset="0"/>
                <a:ea typeface="ＭＳ Ｐゴシック" charset="-128"/>
              </a:rPr>
              <a:t>Chekuri et. Al, FOCS’05]</a:t>
            </a:r>
          </a:p>
        </p:txBody>
      </p:sp>
    </p:spTree>
    <p:custDataLst>
      <p:tags r:id="rId1"/>
    </p:custDataLst>
  </p:cSld>
  <p:clrMapOvr>
    <a:masterClrMapping/>
  </p:clrMapOvr>
  <p:transition advTm="56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936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36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3655"/>
                                        </p:tgtEl>
                                        <p:attrNameLst>
                                          <p:attrName>style.visibility</p:attrName>
                                        </p:attrNameLst>
                                      </p:cBhvr>
                                      <p:to>
                                        <p:strVal val="visible"/>
                                      </p:to>
                                    </p:set>
                                  </p:childTnLst>
                                  <p:subTnLst>
                                    <p:set>
                                      <p:cBhvr override="childStyle">
                                        <p:cTn dur="1" fill="hold" display="0" masterRel="nextClick" afterEffect="1"/>
                                        <p:tgtEl>
                                          <p:spTgt spid="793655"/>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793658"/>
                                        </p:tgtEl>
                                        <p:attrNameLst>
                                          <p:attrName>style.visibility</p:attrName>
                                        </p:attrNameLst>
                                      </p:cBhvr>
                                      <p:to>
                                        <p:strVal val="visible"/>
                                      </p:to>
                                    </p:set>
                                  </p:childTnLst>
                                  <p:subTnLst>
                                    <p:set>
                                      <p:cBhvr override="childStyle">
                                        <p:cTn dur="1" fill="hold" display="0" masterRel="nextClick" afterEffect="1"/>
                                        <p:tgtEl>
                                          <p:spTgt spid="79365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36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36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360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360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936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9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68" grpId="0" animBg="1"/>
      <p:bldP spid="793603" grpId="0" build="p"/>
      <p:bldP spid="793655" grpId="0"/>
      <p:bldP spid="793656" grpId="0"/>
      <p:bldP spid="793658" grpId="0"/>
      <p:bldP spid="793659" grpId="0"/>
      <p:bldP spid="793669" grpId="0" animBg="1"/>
      <p:bldP spid="793670" grpId="0"/>
      <p:bldP spid="793672"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 name="Slide Number Placeholder 5"/>
          <p:cNvSpPr>
            <a:spLocks noGrp="1"/>
          </p:cNvSpPr>
          <p:nvPr>
            <p:ph type="sldNum" sz="quarter" idx="12"/>
          </p:nvPr>
        </p:nvSpPr>
        <p:spPr/>
        <p:txBody>
          <a:bodyPr/>
          <a:lstStyle/>
          <a:p>
            <a:fld id="{88C16B6B-6C02-524B-A1E6-AD4DAFDB61E3}" type="slidenum">
              <a:rPr lang="en-US"/>
              <a:pPr/>
              <a:t>11</a:t>
            </a:fld>
            <a:endParaRPr lang="en-US"/>
          </a:p>
        </p:txBody>
      </p:sp>
      <p:sp>
        <p:nvSpPr>
          <p:cNvPr id="794626" name="Rectangle 2"/>
          <p:cNvSpPr>
            <a:spLocks noGrp="1" noChangeArrowheads="1"/>
          </p:cNvSpPr>
          <p:nvPr>
            <p:ph type="title"/>
          </p:nvPr>
        </p:nvSpPr>
        <p:spPr>
          <a:xfrm>
            <a:off x="1150938" y="138113"/>
            <a:ext cx="7793037" cy="1004887"/>
          </a:xfrm>
        </p:spPr>
        <p:txBody>
          <a:bodyPr>
            <a:normAutofit fontScale="90000"/>
          </a:bodyPr>
          <a:lstStyle/>
          <a:p>
            <a:r>
              <a:rPr lang="en-US"/>
              <a:t>Recursive path planning algorithm </a:t>
            </a:r>
            <a:br>
              <a:rPr lang="en-US"/>
            </a:br>
            <a:r>
              <a:rPr lang="en-US"/>
              <a:t>					</a:t>
            </a:r>
            <a:r>
              <a:rPr lang="en-US" sz="2000" b="0" i="1"/>
              <a:t>[Chekuri et.al, FOCS’05]</a:t>
            </a:r>
          </a:p>
        </p:txBody>
      </p:sp>
      <p:grpSp>
        <p:nvGrpSpPr>
          <p:cNvPr id="2" name="Group 4"/>
          <p:cNvGrpSpPr>
            <a:grpSpLocks/>
          </p:cNvGrpSpPr>
          <p:nvPr/>
        </p:nvGrpSpPr>
        <p:grpSpPr bwMode="auto">
          <a:xfrm>
            <a:off x="1524000" y="3733800"/>
            <a:ext cx="6172200" cy="1143000"/>
            <a:chOff x="1287" y="2630"/>
            <a:chExt cx="3216" cy="598"/>
          </a:xfrm>
        </p:grpSpPr>
        <p:sp>
          <p:nvSpPr>
            <p:cNvPr id="794629" name="Oval 5"/>
            <p:cNvSpPr>
              <a:spLocks noChangeArrowheads="1"/>
            </p:cNvSpPr>
            <p:nvPr/>
          </p:nvSpPr>
          <p:spPr bwMode="auto">
            <a:xfrm>
              <a:off x="1287"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0" name="Oval 6"/>
            <p:cNvSpPr>
              <a:spLocks noChangeArrowheads="1"/>
            </p:cNvSpPr>
            <p:nvPr/>
          </p:nvSpPr>
          <p:spPr bwMode="auto">
            <a:xfrm>
              <a:off x="1431"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1" name="Oval 7"/>
            <p:cNvSpPr>
              <a:spLocks noChangeArrowheads="1"/>
            </p:cNvSpPr>
            <p:nvPr/>
          </p:nvSpPr>
          <p:spPr bwMode="auto">
            <a:xfrm>
              <a:off x="135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2" name="Oval 8"/>
            <p:cNvSpPr>
              <a:spLocks noChangeArrowheads="1"/>
            </p:cNvSpPr>
            <p:nvPr/>
          </p:nvSpPr>
          <p:spPr bwMode="auto">
            <a:xfrm>
              <a:off x="159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3" name="Oval 9"/>
            <p:cNvSpPr>
              <a:spLocks noChangeArrowheads="1"/>
            </p:cNvSpPr>
            <p:nvPr/>
          </p:nvSpPr>
          <p:spPr bwMode="auto">
            <a:xfrm>
              <a:off x="143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4" name="Oval 10"/>
            <p:cNvSpPr>
              <a:spLocks noChangeArrowheads="1"/>
            </p:cNvSpPr>
            <p:nvPr/>
          </p:nvSpPr>
          <p:spPr bwMode="auto">
            <a:xfrm>
              <a:off x="167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5" name="Oval 11"/>
            <p:cNvSpPr>
              <a:spLocks noChangeArrowheads="1"/>
            </p:cNvSpPr>
            <p:nvPr/>
          </p:nvSpPr>
          <p:spPr bwMode="auto">
            <a:xfrm>
              <a:off x="1383" y="31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6" name="Oval 12"/>
            <p:cNvSpPr>
              <a:spLocks noChangeArrowheads="1"/>
            </p:cNvSpPr>
            <p:nvPr/>
          </p:nvSpPr>
          <p:spPr bwMode="auto">
            <a:xfrm>
              <a:off x="171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7" name="Oval 13"/>
            <p:cNvSpPr>
              <a:spLocks noChangeArrowheads="1"/>
            </p:cNvSpPr>
            <p:nvPr/>
          </p:nvSpPr>
          <p:spPr bwMode="auto">
            <a:xfrm>
              <a:off x="195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8" name="Oval 14"/>
            <p:cNvSpPr>
              <a:spLocks noChangeArrowheads="1"/>
            </p:cNvSpPr>
            <p:nvPr/>
          </p:nvSpPr>
          <p:spPr bwMode="auto">
            <a:xfrm>
              <a:off x="1863" y="275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39" name="Oval 15"/>
            <p:cNvSpPr>
              <a:spLocks noChangeArrowheads="1"/>
            </p:cNvSpPr>
            <p:nvPr/>
          </p:nvSpPr>
          <p:spPr bwMode="auto">
            <a:xfrm>
              <a:off x="217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0" name="Oval 16"/>
            <p:cNvSpPr>
              <a:spLocks noChangeArrowheads="1"/>
            </p:cNvSpPr>
            <p:nvPr/>
          </p:nvSpPr>
          <p:spPr bwMode="auto">
            <a:xfrm>
              <a:off x="195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1" name="Oval 17"/>
            <p:cNvSpPr>
              <a:spLocks noChangeArrowheads="1"/>
            </p:cNvSpPr>
            <p:nvPr/>
          </p:nvSpPr>
          <p:spPr bwMode="auto">
            <a:xfrm>
              <a:off x="167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2" name="Oval 18"/>
            <p:cNvSpPr>
              <a:spLocks noChangeArrowheads="1"/>
            </p:cNvSpPr>
            <p:nvPr/>
          </p:nvSpPr>
          <p:spPr bwMode="auto">
            <a:xfrm>
              <a:off x="2151"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3" name="Oval 19"/>
            <p:cNvSpPr>
              <a:spLocks noChangeArrowheads="1"/>
            </p:cNvSpPr>
            <p:nvPr/>
          </p:nvSpPr>
          <p:spPr bwMode="auto">
            <a:xfrm>
              <a:off x="188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4" name="Oval 20"/>
            <p:cNvSpPr>
              <a:spLocks noChangeArrowheads="1"/>
            </p:cNvSpPr>
            <p:nvPr/>
          </p:nvSpPr>
          <p:spPr bwMode="auto">
            <a:xfrm>
              <a:off x="229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5" name="Oval 21"/>
            <p:cNvSpPr>
              <a:spLocks noChangeArrowheads="1"/>
            </p:cNvSpPr>
            <p:nvPr/>
          </p:nvSpPr>
          <p:spPr bwMode="auto">
            <a:xfrm>
              <a:off x="248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6" name="Oval 22"/>
            <p:cNvSpPr>
              <a:spLocks noChangeArrowheads="1"/>
            </p:cNvSpPr>
            <p:nvPr/>
          </p:nvSpPr>
          <p:spPr bwMode="auto">
            <a:xfrm>
              <a:off x="2151"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7" name="Oval 23"/>
            <p:cNvSpPr>
              <a:spLocks noChangeArrowheads="1"/>
            </p:cNvSpPr>
            <p:nvPr/>
          </p:nvSpPr>
          <p:spPr bwMode="auto">
            <a:xfrm>
              <a:off x="2535"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8" name="Oval 24"/>
            <p:cNvSpPr>
              <a:spLocks noChangeArrowheads="1"/>
            </p:cNvSpPr>
            <p:nvPr/>
          </p:nvSpPr>
          <p:spPr bwMode="auto">
            <a:xfrm>
              <a:off x="253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49" name="Oval 25"/>
            <p:cNvSpPr>
              <a:spLocks noChangeArrowheads="1"/>
            </p:cNvSpPr>
            <p:nvPr/>
          </p:nvSpPr>
          <p:spPr bwMode="auto">
            <a:xfrm>
              <a:off x="229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0" name="Oval 26"/>
            <p:cNvSpPr>
              <a:spLocks noChangeArrowheads="1"/>
            </p:cNvSpPr>
            <p:nvPr/>
          </p:nvSpPr>
          <p:spPr bwMode="auto">
            <a:xfrm>
              <a:off x="2749"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1" name="Oval 27"/>
            <p:cNvSpPr>
              <a:spLocks noChangeArrowheads="1"/>
            </p:cNvSpPr>
            <p:nvPr/>
          </p:nvSpPr>
          <p:spPr bwMode="auto">
            <a:xfrm>
              <a:off x="2439" y="31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2" name="Oval 28"/>
            <p:cNvSpPr>
              <a:spLocks noChangeArrowheads="1"/>
            </p:cNvSpPr>
            <p:nvPr/>
          </p:nvSpPr>
          <p:spPr bwMode="auto">
            <a:xfrm>
              <a:off x="303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3" name="Oval 29"/>
            <p:cNvSpPr>
              <a:spLocks noChangeArrowheads="1"/>
            </p:cNvSpPr>
            <p:nvPr/>
          </p:nvSpPr>
          <p:spPr bwMode="auto">
            <a:xfrm>
              <a:off x="3325"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4" name="Oval 30"/>
            <p:cNvSpPr>
              <a:spLocks noChangeArrowheads="1"/>
            </p:cNvSpPr>
            <p:nvPr/>
          </p:nvSpPr>
          <p:spPr bwMode="auto">
            <a:xfrm>
              <a:off x="3015"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5" name="Oval 31"/>
            <p:cNvSpPr>
              <a:spLocks noChangeArrowheads="1"/>
            </p:cNvSpPr>
            <p:nvPr/>
          </p:nvSpPr>
          <p:spPr bwMode="auto">
            <a:xfrm>
              <a:off x="3325"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6" name="Oval 32"/>
            <p:cNvSpPr>
              <a:spLocks noChangeArrowheads="1"/>
            </p:cNvSpPr>
            <p:nvPr/>
          </p:nvSpPr>
          <p:spPr bwMode="auto">
            <a:xfrm>
              <a:off x="3325"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7" name="Oval 33"/>
            <p:cNvSpPr>
              <a:spLocks noChangeArrowheads="1"/>
            </p:cNvSpPr>
            <p:nvPr/>
          </p:nvSpPr>
          <p:spPr bwMode="auto">
            <a:xfrm>
              <a:off x="3037"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8" name="Oval 34"/>
            <p:cNvSpPr>
              <a:spLocks noChangeArrowheads="1"/>
            </p:cNvSpPr>
            <p:nvPr/>
          </p:nvSpPr>
          <p:spPr bwMode="auto">
            <a:xfrm>
              <a:off x="342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59" name="Oval 35"/>
            <p:cNvSpPr>
              <a:spLocks noChangeArrowheads="1"/>
            </p:cNvSpPr>
            <p:nvPr/>
          </p:nvSpPr>
          <p:spPr bwMode="auto">
            <a:xfrm>
              <a:off x="2823"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0" name="Oval 36"/>
            <p:cNvSpPr>
              <a:spLocks noChangeArrowheads="1"/>
            </p:cNvSpPr>
            <p:nvPr/>
          </p:nvSpPr>
          <p:spPr bwMode="auto">
            <a:xfrm>
              <a:off x="344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1" name="Oval 37"/>
            <p:cNvSpPr>
              <a:spLocks noChangeArrowheads="1"/>
            </p:cNvSpPr>
            <p:nvPr/>
          </p:nvSpPr>
          <p:spPr bwMode="auto">
            <a:xfrm>
              <a:off x="392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2" name="Oval 38"/>
            <p:cNvSpPr>
              <a:spLocks noChangeArrowheads="1"/>
            </p:cNvSpPr>
            <p:nvPr/>
          </p:nvSpPr>
          <p:spPr bwMode="auto">
            <a:xfrm>
              <a:off x="373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3" name="Oval 39"/>
            <p:cNvSpPr>
              <a:spLocks noChangeArrowheads="1"/>
            </p:cNvSpPr>
            <p:nvPr/>
          </p:nvSpPr>
          <p:spPr bwMode="auto">
            <a:xfrm>
              <a:off x="399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4" name="Oval 40"/>
            <p:cNvSpPr>
              <a:spLocks noChangeArrowheads="1"/>
            </p:cNvSpPr>
            <p:nvPr/>
          </p:nvSpPr>
          <p:spPr bwMode="auto">
            <a:xfrm>
              <a:off x="3901"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5" name="Oval 41"/>
            <p:cNvSpPr>
              <a:spLocks noChangeArrowheads="1"/>
            </p:cNvSpPr>
            <p:nvPr/>
          </p:nvSpPr>
          <p:spPr bwMode="auto">
            <a:xfrm>
              <a:off x="363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6" name="Oval 42"/>
            <p:cNvSpPr>
              <a:spLocks noChangeArrowheads="1"/>
            </p:cNvSpPr>
            <p:nvPr/>
          </p:nvSpPr>
          <p:spPr bwMode="auto">
            <a:xfrm>
              <a:off x="3687"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7" name="Oval 43"/>
            <p:cNvSpPr>
              <a:spLocks noChangeArrowheads="1"/>
            </p:cNvSpPr>
            <p:nvPr/>
          </p:nvSpPr>
          <p:spPr bwMode="auto">
            <a:xfrm>
              <a:off x="4141"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8" name="Oval 44"/>
            <p:cNvSpPr>
              <a:spLocks noChangeArrowheads="1"/>
            </p:cNvSpPr>
            <p:nvPr/>
          </p:nvSpPr>
          <p:spPr bwMode="auto">
            <a:xfrm>
              <a:off x="442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69" name="Oval 45"/>
            <p:cNvSpPr>
              <a:spLocks noChangeArrowheads="1"/>
            </p:cNvSpPr>
            <p:nvPr/>
          </p:nvSpPr>
          <p:spPr bwMode="auto">
            <a:xfrm>
              <a:off x="426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70" name="Oval 46"/>
            <p:cNvSpPr>
              <a:spLocks noChangeArrowheads="1"/>
            </p:cNvSpPr>
            <p:nvPr/>
          </p:nvSpPr>
          <p:spPr bwMode="auto">
            <a:xfrm>
              <a:off x="2727" y="287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71" name="Oval 47"/>
            <p:cNvSpPr>
              <a:spLocks noChangeArrowheads="1"/>
            </p:cNvSpPr>
            <p:nvPr/>
          </p:nvSpPr>
          <p:spPr bwMode="auto">
            <a:xfrm>
              <a:off x="3133"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72" name="Oval 48"/>
            <p:cNvSpPr>
              <a:spLocks noChangeArrowheads="1"/>
            </p:cNvSpPr>
            <p:nvPr/>
          </p:nvSpPr>
          <p:spPr bwMode="auto">
            <a:xfrm>
              <a:off x="1287"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4673" name="Oval 49"/>
            <p:cNvSpPr>
              <a:spLocks noChangeArrowheads="1"/>
            </p:cNvSpPr>
            <p:nvPr/>
          </p:nvSpPr>
          <p:spPr bwMode="auto">
            <a:xfrm>
              <a:off x="4180"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grpSp>
      <p:sp>
        <p:nvSpPr>
          <p:cNvPr id="794674" name="Freeform 50"/>
          <p:cNvSpPr>
            <a:spLocks/>
          </p:cNvSpPr>
          <p:nvPr/>
        </p:nvSpPr>
        <p:spPr bwMode="auto">
          <a:xfrm rot="2546451">
            <a:off x="1287463" y="1128713"/>
            <a:ext cx="6446837" cy="5707062"/>
          </a:xfrm>
          <a:custGeom>
            <a:avLst/>
            <a:gdLst/>
            <a:ahLst/>
            <a:cxnLst>
              <a:cxn ang="0">
                <a:pos x="1198" y="1658"/>
              </a:cxn>
              <a:cxn ang="0">
                <a:pos x="1000" y="1637"/>
              </a:cxn>
              <a:cxn ang="0">
                <a:pos x="674" y="1814"/>
              </a:cxn>
              <a:cxn ang="0">
                <a:pos x="390" y="2027"/>
              </a:cxn>
              <a:cxn ang="0">
                <a:pos x="0" y="2374"/>
              </a:cxn>
              <a:cxn ang="0">
                <a:pos x="305" y="2431"/>
              </a:cxn>
              <a:cxn ang="0">
                <a:pos x="440" y="2565"/>
              </a:cxn>
              <a:cxn ang="0">
                <a:pos x="674" y="2643"/>
              </a:cxn>
              <a:cxn ang="0">
                <a:pos x="914" y="2388"/>
              </a:cxn>
              <a:cxn ang="0">
                <a:pos x="1403" y="2105"/>
              </a:cxn>
              <a:cxn ang="0">
                <a:pos x="1779" y="2005"/>
              </a:cxn>
              <a:cxn ang="0">
                <a:pos x="2013" y="1637"/>
              </a:cxn>
              <a:cxn ang="0">
                <a:pos x="2502" y="1098"/>
              </a:cxn>
              <a:cxn ang="0">
                <a:pos x="2743" y="715"/>
              </a:cxn>
              <a:cxn ang="0">
                <a:pos x="2778" y="482"/>
              </a:cxn>
              <a:cxn ang="0">
                <a:pos x="2842" y="482"/>
              </a:cxn>
              <a:cxn ang="0">
                <a:pos x="3147" y="290"/>
              </a:cxn>
              <a:cxn ang="0">
                <a:pos x="2743" y="390"/>
              </a:cxn>
              <a:cxn ang="0">
                <a:pos x="2672" y="255"/>
              </a:cxn>
              <a:cxn ang="0">
                <a:pos x="2708" y="0"/>
              </a:cxn>
              <a:cxn ang="0">
                <a:pos x="2353" y="411"/>
              </a:cxn>
              <a:cxn ang="0">
                <a:pos x="2119" y="793"/>
              </a:cxn>
              <a:cxn ang="0">
                <a:pos x="1538" y="1254"/>
              </a:cxn>
              <a:cxn ang="0">
                <a:pos x="1559" y="1389"/>
              </a:cxn>
              <a:cxn ang="0">
                <a:pos x="1368" y="1367"/>
              </a:cxn>
              <a:cxn ang="0">
                <a:pos x="1198" y="1658"/>
              </a:cxn>
            </a:cxnLst>
            <a:rect l="0" t="0" r="r" b="b"/>
            <a:pathLst>
              <a:path w="3147" h="2643">
                <a:moveTo>
                  <a:pt x="1198" y="1658"/>
                </a:moveTo>
                <a:lnTo>
                  <a:pt x="1000" y="1637"/>
                </a:lnTo>
                <a:lnTo>
                  <a:pt x="674" y="1814"/>
                </a:lnTo>
                <a:lnTo>
                  <a:pt x="390" y="2027"/>
                </a:lnTo>
                <a:lnTo>
                  <a:pt x="0" y="2374"/>
                </a:lnTo>
                <a:lnTo>
                  <a:pt x="305" y="2431"/>
                </a:lnTo>
                <a:lnTo>
                  <a:pt x="440" y="2565"/>
                </a:lnTo>
                <a:lnTo>
                  <a:pt x="674" y="2643"/>
                </a:lnTo>
                <a:lnTo>
                  <a:pt x="914" y="2388"/>
                </a:lnTo>
                <a:lnTo>
                  <a:pt x="1403" y="2105"/>
                </a:lnTo>
                <a:lnTo>
                  <a:pt x="1779" y="2005"/>
                </a:lnTo>
                <a:lnTo>
                  <a:pt x="2013" y="1637"/>
                </a:lnTo>
                <a:lnTo>
                  <a:pt x="2502" y="1098"/>
                </a:lnTo>
                <a:lnTo>
                  <a:pt x="2743" y="715"/>
                </a:lnTo>
                <a:lnTo>
                  <a:pt x="2778" y="482"/>
                </a:lnTo>
                <a:lnTo>
                  <a:pt x="2842" y="482"/>
                </a:lnTo>
                <a:lnTo>
                  <a:pt x="3147" y="290"/>
                </a:lnTo>
                <a:lnTo>
                  <a:pt x="2743" y="390"/>
                </a:lnTo>
                <a:lnTo>
                  <a:pt x="2672" y="255"/>
                </a:lnTo>
                <a:lnTo>
                  <a:pt x="2708" y="0"/>
                </a:lnTo>
                <a:lnTo>
                  <a:pt x="2353" y="411"/>
                </a:lnTo>
                <a:lnTo>
                  <a:pt x="2119" y="793"/>
                </a:lnTo>
                <a:lnTo>
                  <a:pt x="1538" y="1254"/>
                </a:lnTo>
                <a:lnTo>
                  <a:pt x="1559" y="1389"/>
                </a:lnTo>
                <a:lnTo>
                  <a:pt x="1368" y="1367"/>
                </a:lnTo>
                <a:lnTo>
                  <a:pt x="1198" y="1658"/>
                </a:lnTo>
              </a:path>
            </a:pathLst>
          </a:custGeom>
          <a:noFill/>
          <a:ln w="0">
            <a:solidFill>
              <a:schemeClr val="tx1"/>
            </a:solidFill>
            <a:prstDash val="solid"/>
            <a:round/>
            <a:headEnd/>
            <a:tailEnd/>
          </a:ln>
        </p:spPr>
        <p:txBody>
          <a:bodyPr>
            <a:prstTxWarp prst="textNoShape">
              <a:avLst/>
            </a:prstTxWarp>
          </a:bodyPr>
          <a:lstStyle/>
          <a:p>
            <a:endParaRPr lang="en-US"/>
          </a:p>
        </p:txBody>
      </p:sp>
      <p:sp>
        <p:nvSpPr>
          <p:cNvPr id="794676" name="Oval 52"/>
          <p:cNvSpPr>
            <a:spLocks noChangeArrowheads="1"/>
          </p:cNvSpPr>
          <p:nvPr/>
        </p:nvSpPr>
        <p:spPr bwMode="auto">
          <a:xfrm>
            <a:off x="1524000" y="4295775"/>
            <a:ext cx="152400" cy="152400"/>
          </a:xfrm>
          <a:prstGeom prst="ellipse">
            <a:avLst/>
          </a:prstGeom>
          <a:solidFill>
            <a:schemeClr val="tx2"/>
          </a:solidFill>
          <a:ln w="9525">
            <a:solidFill>
              <a:schemeClr val="tx2"/>
            </a:solidFill>
            <a:round/>
            <a:headEnd/>
            <a:tailEnd/>
          </a:ln>
          <a:effectLst/>
        </p:spPr>
        <p:txBody>
          <a:bodyPr wrap="none" anchor="ctr">
            <a:prstTxWarp prst="textNoShape">
              <a:avLst/>
            </a:prstTxWarp>
          </a:bodyPr>
          <a:lstStyle/>
          <a:p>
            <a:endParaRPr lang="en-US"/>
          </a:p>
        </p:txBody>
      </p:sp>
      <p:sp>
        <p:nvSpPr>
          <p:cNvPr id="794677" name="Oval 53"/>
          <p:cNvSpPr>
            <a:spLocks noChangeArrowheads="1"/>
          </p:cNvSpPr>
          <p:nvPr/>
        </p:nvSpPr>
        <p:spPr bwMode="auto">
          <a:xfrm>
            <a:off x="7072313" y="4295775"/>
            <a:ext cx="152400" cy="152400"/>
          </a:xfrm>
          <a:prstGeom prst="ellipse">
            <a:avLst/>
          </a:prstGeom>
          <a:solidFill>
            <a:schemeClr val="tx2"/>
          </a:solidFill>
          <a:ln w="9525">
            <a:solidFill>
              <a:schemeClr val="tx2"/>
            </a:solidFill>
            <a:round/>
            <a:headEnd/>
            <a:tailEnd/>
          </a:ln>
          <a:effectLst/>
        </p:spPr>
        <p:txBody>
          <a:bodyPr wrap="none" anchor="ctr">
            <a:prstTxWarp prst="textNoShape">
              <a:avLst/>
            </a:prstTxWarp>
          </a:bodyPr>
          <a:lstStyle/>
          <a:p>
            <a:endParaRPr lang="en-US"/>
          </a:p>
        </p:txBody>
      </p:sp>
      <p:sp>
        <p:nvSpPr>
          <p:cNvPr id="794679" name="Oval 55"/>
          <p:cNvSpPr>
            <a:spLocks noChangeArrowheads="1"/>
          </p:cNvSpPr>
          <p:nvPr/>
        </p:nvSpPr>
        <p:spPr bwMode="auto">
          <a:xfrm>
            <a:off x="5410200" y="4267200"/>
            <a:ext cx="1524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4681" name="Oval 57"/>
          <p:cNvSpPr>
            <a:spLocks noChangeArrowheads="1"/>
          </p:cNvSpPr>
          <p:nvPr/>
        </p:nvSpPr>
        <p:spPr bwMode="auto">
          <a:xfrm>
            <a:off x="2362200" y="3733800"/>
            <a:ext cx="1524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4682" name="Oval 58"/>
          <p:cNvSpPr>
            <a:spLocks noChangeArrowheads="1"/>
          </p:cNvSpPr>
          <p:nvPr/>
        </p:nvSpPr>
        <p:spPr bwMode="auto">
          <a:xfrm>
            <a:off x="2819400" y="4343400"/>
            <a:ext cx="1524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4683" name="Oval 59"/>
          <p:cNvSpPr>
            <a:spLocks noChangeArrowheads="1"/>
          </p:cNvSpPr>
          <p:nvPr/>
        </p:nvSpPr>
        <p:spPr bwMode="auto">
          <a:xfrm>
            <a:off x="3824288" y="4129088"/>
            <a:ext cx="1524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4684" name="Oval 60"/>
          <p:cNvSpPr>
            <a:spLocks noChangeArrowheads="1"/>
          </p:cNvSpPr>
          <p:nvPr/>
        </p:nvSpPr>
        <p:spPr bwMode="auto">
          <a:xfrm>
            <a:off x="4876800" y="3886200"/>
            <a:ext cx="1524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4685" name="Oval 61"/>
          <p:cNvSpPr>
            <a:spLocks noChangeArrowheads="1"/>
          </p:cNvSpPr>
          <p:nvPr/>
        </p:nvSpPr>
        <p:spPr bwMode="auto">
          <a:xfrm>
            <a:off x="6219825" y="4143375"/>
            <a:ext cx="1524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4686" name="Text Box 62"/>
          <p:cNvSpPr txBox="1">
            <a:spLocks noChangeArrowheads="1"/>
          </p:cNvSpPr>
          <p:nvPr/>
        </p:nvSpPr>
        <p:spPr bwMode="auto">
          <a:xfrm>
            <a:off x="228600" y="4114800"/>
            <a:ext cx="1266825" cy="457200"/>
          </a:xfrm>
          <a:prstGeom prst="rect">
            <a:avLst/>
          </a:prstGeom>
          <a:noFill/>
          <a:ln w="9525">
            <a:noFill/>
            <a:miter lim="800000"/>
            <a:headEnd/>
            <a:tailEnd/>
          </a:ln>
          <a:effectLst/>
        </p:spPr>
        <p:txBody>
          <a:bodyPr wrap="none">
            <a:prstTxWarp prst="textNoShape">
              <a:avLst/>
            </a:prstTxWarp>
            <a:spAutoFit/>
          </a:bodyPr>
          <a:lstStyle/>
          <a:p>
            <a:r>
              <a:rPr lang="en-US"/>
              <a:t>Start (s)</a:t>
            </a:r>
          </a:p>
        </p:txBody>
      </p:sp>
      <p:sp>
        <p:nvSpPr>
          <p:cNvPr id="794687" name="Text Box 63"/>
          <p:cNvSpPr txBox="1">
            <a:spLocks noChangeArrowheads="1"/>
          </p:cNvSpPr>
          <p:nvPr/>
        </p:nvSpPr>
        <p:spPr bwMode="auto">
          <a:xfrm>
            <a:off x="6994525" y="4383088"/>
            <a:ext cx="1370013" cy="457200"/>
          </a:xfrm>
          <a:prstGeom prst="rect">
            <a:avLst/>
          </a:prstGeom>
          <a:noFill/>
          <a:ln w="9525">
            <a:noFill/>
            <a:miter lim="800000"/>
            <a:headEnd/>
            <a:tailEnd/>
          </a:ln>
          <a:effectLst/>
        </p:spPr>
        <p:txBody>
          <a:bodyPr wrap="none">
            <a:prstTxWarp prst="textNoShape">
              <a:avLst/>
            </a:prstTxWarp>
            <a:spAutoFit/>
          </a:bodyPr>
          <a:lstStyle/>
          <a:p>
            <a:r>
              <a:rPr lang="en-US"/>
              <a:t>Finish (t)</a:t>
            </a:r>
          </a:p>
        </p:txBody>
      </p:sp>
      <p:sp>
        <p:nvSpPr>
          <p:cNvPr id="794689" name="Oval 65"/>
          <p:cNvSpPr>
            <a:spLocks noChangeArrowheads="1"/>
          </p:cNvSpPr>
          <p:nvPr/>
        </p:nvSpPr>
        <p:spPr bwMode="auto">
          <a:xfrm>
            <a:off x="4329113" y="4691063"/>
            <a:ext cx="152400" cy="1524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94691" name="Text Box 67"/>
          <p:cNvSpPr txBox="1">
            <a:spLocks noChangeArrowheads="1"/>
          </p:cNvSpPr>
          <p:nvPr/>
        </p:nvSpPr>
        <p:spPr bwMode="auto">
          <a:xfrm>
            <a:off x="4251325" y="4713288"/>
            <a:ext cx="596900" cy="519112"/>
          </a:xfrm>
          <a:prstGeom prst="rect">
            <a:avLst/>
          </a:prstGeom>
          <a:noFill/>
          <a:ln w="9525">
            <a:noFill/>
            <a:miter lim="800000"/>
            <a:headEnd/>
            <a:tailEnd/>
          </a:ln>
          <a:effectLst/>
        </p:spPr>
        <p:txBody>
          <a:bodyPr wrap="none">
            <a:prstTxWarp prst="textNoShape">
              <a:avLst/>
            </a:prstTxWarp>
            <a:spAutoFit/>
          </a:bodyPr>
          <a:lstStyle/>
          <a:p>
            <a:r>
              <a:rPr lang="en-US" sz="2800" b="1">
                <a:solidFill>
                  <a:srgbClr val="336600"/>
                </a:solidFill>
              </a:rPr>
              <a:t>v</a:t>
            </a:r>
            <a:r>
              <a:rPr lang="en-US" sz="2800" b="1" baseline="-25000">
                <a:solidFill>
                  <a:srgbClr val="336600"/>
                </a:solidFill>
              </a:rPr>
              <a:t>m</a:t>
            </a:r>
            <a:endParaRPr lang="en-US" sz="2800" b="1">
              <a:solidFill>
                <a:srgbClr val="336600"/>
              </a:solidFill>
            </a:endParaRPr>
          </a:p>
        </p:txBody>
      </p:sp>
      <p:sp>
        <p:nvSpPr>
          <p:cNvPr id="794692" name="Rectangle 68"/>
          <p:cNvSpPr>
            <a:spLocks noGrp="1" noChangeArrowheads="1"/>
          </p:cNvSpPr>
          <p:nvPr>
            <p:ph type="body" idx="1"/>
          </p:nvPr>
        </p:nvSpPr>
        <p:spPr>
          <a:xfrm>
            <a:off x="685800" y="1524000"/>
            <a:ext cx="7772400" cy="609600"/>
          </a:xfrm>
          <a:noFill/>
          <a:ln/>
        </p:spPr>
        <p:txBody>
          <a:bodyPr/>
          <a:lstStyle/>
          <a:p>
            <a:pPr>
              <a:lnSpc>
                <a:spcPct val="90000"/>
              </a:lnSpc>
            </a:pPr>
            <a:r>
              <a:rPr lang="en-US" sz="2800" b="1"/>
              <a:t>Recursively search middle node v</a:t>
            </a:r>
            <a:r>
              <a:rPr lang="en-US" sz="2800" b="1" baseline="-25000"/>
              <a:t>m</a:t>
            </a:r>
            <a:endParaRPr lang="en-US" sz="2800"/>
          </a:p>
        </p:txBody>
      </p:sp>
      <p:sp>
        <p:nvSpPr>
          <p:cNvPr id="794694" name="Freeform 70"/>
          <p:cNvSpPr>
            <a:spLocks/>
          </p:cNvSpPr>
          <p:nvPr/>
        </p:nvSpPr>
        <p:spPr bwMode="auto">
          <a:xfrm>
            <a:off x="1600200" y="3784600"/>
            <a:ext cx="2819400" cy="1016000"/>
          </a:xfrm>
          <a:custGeom>
            <a:avLst/>
            <a:gdLst/>
            <a:ahLst/>
            <a:cxnLst>
              <a:cxn ang="0">
                <a:pos x="0" y="352"/>
              </a:cxn>
              <a:cxn ang="0">
                <a:pos x="528" y="16"/>
              </a:cxn>
              <a:cxn ang="0">
                <a:pos x="816" y="448"/>
              </a:cxn>
              <a:cxn ang="0">
                <a:pos x="1440" y="256"/>
              </a:cxn>
              <a:cxn ang="0">
                <a:pos x="1776" y="640"/>
              </a:cxn>
            </a:cxnLst>
            <a:rect l="0" t="0" r="r" b="b"/>
            <a:pathLst>
              <a:path w="1776" h="640">
                <a:moveTo>
                  <a:pt x="0" y="352"/>
                </a:moveTo>
                <a:cubicBezTo>
                  <a:pt x="196" y="176"/>
                  <a:pt x="392" y="0"/>
                  <a:pt x="528" y="16"/>
                </a:cubicBezTo>
                <a:cubicBezTo>
                  <a:pt x="664" y="32"/>
                  <a:pt x="664" y="408"/>
                  <a:pt x="816" y="448"/>
                </a:cubicBezTo>
                <a:cubicBezTo>
                  <a:pt x="968" y="488"/>
                  <a:pt x="1280" y="224"/>
                  <a:pt x="1440" y="256"/>
                </a:cubicBezTo>
                <a:cubicBezTo>
                  <a:pt x="1600" y="288"/>
                  <a:pt x="1688" y="464"/>
                  <a:pt x="1776" y="640"/>
                </a:cubicBezTo>
              </a:path>
            </a:pathLst>
          </a:custGeom>
          <a:noFill/>
          <a:ln w="38100">
            <a:solidFill>
              <a:schemeClr val="tx1"/>
            </a:solidFill>
            <a:round/>
            <a:headEnd/>
            <a:tailEnd/>
          </a:ln>
          <a:effectLst/>
        </p:spPr>
        <p:txBody>
          <a:bodyPr>
            <a:prstTxWarp prst="textNoShape">
              <a:avLst/>
            </a:prstTxWarp>
          </a:bodyPr>
          <a:lstStyle/>
          <a:p>
            <a:endParaRPr lang="en-US"/>
          </a:p>
        </p:txBody>
      </p:sp>
      <p:sp>
        <p:nvSpPr>
          <p:cNvPr id="794695" name="Freeform 71"/>
          <p:cNvSpPr>
            <a:spLocks/>
          </p:cNvSpPr>
          <p:nvPr/>
        </p:nvSpPr>
        <p:spPr bwMode="auto">
          <a:xfrm>
            <a:off x="4419600" y="3898900"/>
            <a:ext cx="2743200" cy="825500"/>
          </a:xfrm>
          <a:custGeom>
            <a:avLst/>
            <a:gdLst/>
            <a:ahLst/>
            <a:cxnLst>
              <a:cxn ang="0">
                <a:pos x="0" y="520"/>
              </a:cxn>
              <a:cxn ang="0">
                <a:pos x="336" y="40"/>
              </a:cxn>
              <a:cxn ang="0">
                <a:pos x="672" y="280"/>
              </a:cxn>
              <a:cxn ang="0">
                <a:pos x="1200" y="232"/>
              </a:cxn>
              <a:cxn ang="0">
                <a:pos x="1728" y="328"/>
              </a:cxn>
            </a:cxnLst>
            <a:rect l="0" t="0" r="r" b="b"/>
            <a:pathLst>
              <a:path w="1728" h="520">
                <a:moveTo>
                  <a:pt x="0" y="520"/>
                </a:moveTo>
                <a:cubicBezTo>
                  <a:pt x="112" y="300"/>
                  <a:pt x="224" y="80"/>
                  <a:pt x="336" y="40"/>
                </a:cubicBezTo>
                <a:cubicBezTo>
                  <a:pt x="448" y="0"/>
                  <a:pt x="528" y="248"/>
                  <a:pt x="672" y="280"/>
                </a:cubicBezTo>
                <a:cubicBezTo>
                  <a:pt x="816" y="312"/>
                  <a:pt x="1024" y="224"/>
                  <a:pt x="1200" y="232"/>
                </a:cubicBezTo>
                <a:cubicBezTo>
                  <a:pt x="1376" y="240"/>
                  <a:pt x="1552" y="284"/>
                  <a:pt x="1728" y="328"/>
                </a:cubicBezTo>
              </a:path>
            </a:pathLst>
          </a:custGeom>
          <a:noFill/>
          <a:ln w="38100">
            <a:solidFill>
              <a:schemeClr val="tx1"/>
            </a:solidFill>
            <a:round/>
            <a:headEnd/>
            <a:tailEnd/>
          </a:ln>
          <a:effectLst/>
        </p:spPr>
        <p:txBody>
          <a:bodyPr>
            <a:prstTxWarp prst="textNoShape">
              <a:avLst/>
            </a:prstTxWarp>
          </a:bodyPr>
          <a:lstStyle/>
          <a:p>
            <a:endParaRPr lang="en-US"/>
          </a:p>
        </p:txBody>
      </p:sp>
      <p:sp>
        <p:nvSpPr>
          <p:cNvPr id="794696" name="Freeform 72"/>
          <p:cNvSpPr>
            <a:spLocks/>
          </p:cNvSpPr>
          <p:nvPr/>
        </p:nvSpPr>
        <p:spPr bwMode="auto">
          <a:xfrm>
            <a:off x="1600200" y="3784600"/>
            <a:ext cx="2819400" cy="1016000"/>
          </a:xfrm>
          <a:custGeom>
            <a:avLst/>
            <a:gdLst/>
            <a:ahLst/>
            <a:cxnLst>
              <a:cxn ang="0">
                <a:pos x="0" y="352"/>
              </a:cxn>
              <a:cxn ang="0">
                <a:pos x="528" y="16"/>
              </a:cxn>
              <a:cxn ang="0">
                <a:pos x="816" y="448"/>
              </a:cxn>
              <a:cxn ang="0">
                <a:pos x="1440" y="256"/>
              </a:cxn>
              <a:cxn ang="0">
                <a:pos x="1776" y="640"/>
              </a:cxn>
            </a:cxnLst>
            <a:rect l="0" t="0" r="r" b="b"/>
            <a:pathLst>
              <a:path w="1776" h="640">
                <a:moveTo>
                  <a:pt x="0" y="352"/>
                </a:moveTo>
                <a:cubicBezTo>
                  <a:pt x="196" y="176"/>
                  <a:pt x="392" y="0"/>
                  <a:pt x="528" y="16"/>
                </a:cubicBezTo>
                <a:cubicBezTo>
                  <a:pt x="664" y="32"/>
                  <a:pt x="664" y="408"/>
                  <a:pt x="816" y="448"/>
                </a:cubicBezTo>
                <a:cubicBezTo>
                  <a:pt x="968" y="488"/>
                  <a:pt x="1280" y="224"/>
                  <a:pt x="1440" y="256"/>
                </a:cubicBezTo>
                <a:cubicBezTo>
                  <a:pt x="1600" y="288"/>
                  <a:pt x="1688" y="464"/>
                  <a:pt x="1776" y="640"/>
                </a:cubicBezTo>
              </a:path>
            </a:pathLst>
          </a:custGeom>
          <a:noFill/>
          <a:ln w="38100">
            <a:solidFill>
              <a:schemeClr val="hlink"/>
            </a:solidFill>
            <a:round/>
            <a:headEnd/>
            <a:tailEnd/>
          </a:ln>
          <a:effectLst/>
        </p:spPr>
        <p:txBody>
          <a:bodyPr>
            <a:prstTxWarp prst="textNoShape">
              <a:avLst/>
            </a:prstTxWarp>
          </a:bodyPr>
          <a:lstStyle/>
          <a:p>
            <a:endParaRPr lang="en-US"/>
          </a:p>
        </p:txBody>
      </p:sp>
      <p:sp>
        <p:nvSpPr>
          <p:cNvPr id="794697" name="Text Box 73"/>
          <p:cNvSpPr txBox="1">
            <a:spLocks noChangeArrowheads="1"/>
          </p:cNvSpPr>
          <p:nvPr/>
        </p:nvSpPr>
        <p:spPr bwMode="auto">
          <a:xfrm>
            <a:off x="2743200" y="4495800"/>
            <a:ext cx="571500"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hlink"/>
                </a:solidFill>
                <a:latin typeface="Tahoma" charset="0"/>
              </a:rPr>
              <a:t>P</a:t>
            </a:r>
            <a:r>
              <a:rPr lang="en-US" sz="2800" b="1" baseline="-25000">
                <a:solidFill>
                  <a:schemeClr val="hlink"/>
                </a:solidFill>
                <a:latin typeface="Tahoma" charset="0"/>
              </a:rPr>
              <a:t>1</a:t>
            </a:r>
            <a:endParaRPr lang="en-US" sz="2800" b="1">
              <a:solidFill>
                <a:schemeClr val="hlink"/>
              </a:solidFill>
              <a:latin typeface="Tahoma" charset="0"/>
            </a:endParaRPr>
          </a:p>
        </p:txBody>
      </p:sp>
      <p:sp>
        <p:nvSpPr>
          <p:cNvPr id="794698" name="Freeform 74"/>
          <p:cNvSpPr>
            <a:spLocks/>
          </p:cNvSpPr>
          <p:nvPr/>
        </p:nvSpPr>
        <p:spPr bwMode="auto">
          <a:xfrm>
            <a:off x="4419600" y="3886200"/>
            <a:ext cx="2743200" cy="825500"/>
          </a:xfrm>
          <a:custGeom>
            <a:avLst/>
            <a:gdLst/>
            <a:ahLst/>
            <a:cxnLst>
              <a:cxn ang="0">
                <a:pos x="0" y="520"/>
              </a:cxn>
              <a:cxn ang="0">
                <a:pos x="336" y="40"/>
              </a:cxn>
              <a:cxn ang="0">
                <a:pos x="672" y="280"/>
              </a:cxn>
              <a:cxn ang="0">
                <a:pos x="1200" y="232"/>
              </a:cxn>
              <a:cxn ang="0">
                <a:pos x="1728" y="328"/>
              </a:cxn>
            </a:cxnLst>
            <a:rect l="0" t="0" r="r" b="b"/>
            <a:pathLst>
              <a:path w="1728" h="520">
                <a:moveTo>
                  <a:pt x="0" y="520"/>
                </a:moveTo>
                <a:cubicBezTo>
                  <a:pt x="112" y="300"/>
                  <a:pt x="224" y="80"/>
                  <a:pt x="336" y="40"/>
                </a:cubicBezTo>
                <a:cubicBezTo>
                  <a:pt x="448" y="0"/>
                  <a:pt x="528" y="248"/>
                  <a:pt x="672" y="280"/>
                </a:cubicBezTo>
                <a:cubicBezTo>
                  <a:pt x="816" y="312"/>
                  <a:pt x="1024" y="224"/>
                  <a:pt x="1200" y="232"/>
                </a:cubicBezTo>
                <a:cubicBezTo>
                  <a:pt x="1376" y="240"/>
                  <a:pt x="1552" y="284"/>
                  <a:pt x="1728" y="328"/>
                </a:cubicBezTo>
              </a:path>
            </a:pathLst>
          </a:custGeom>
          <a:noFill/>
          <a:ln w="38100">
            <a:solidFill>
              <a:srgbClr val="0000FF"/>
            </a:solidFill>
            <a:round/>
            <a:headEnd/>
            <a:tailEnd/>
          </a:ln>
          <a:effectLst/>
        </p:spPr>
        <p:txBody>
          <a:bodyPr>
            <a:prstTxWarp prst="textNoShape">
              <a:avLst/>
            </a:prstTxWarp>
          </a:bodyPr>
          <a:lstStyle/>
          <a:p>
            <a:endParaRPr lang="en-US"/>
          </a:p>
        </p:txBody>
      </p:sp>
      <p:sp>
        <p:nvSpPr>
          <p:cNvPr id="794700" name="Text Box 76"/>
          <p:cNvSpPr txBox="1">
            <a:spLocks noChangeArrowheads="1"/>
          </p:cNvSpPr>
          <p:nvPr/>
        </p:nvSpPr>
        <p:spPr bwMode="auto">
          <a:xfrm>
            <a:off x="5676900" y="4252913"/>
            <a:ext cx="571500" cy="519112"/>
          </a:xfrm>
          <a:prstGeom prst="rect">
            <a:avLst/>
          </a:prstGeom>
          <a:noFill/>
          <a:ln w="9525">
            <a:noFill/>
            <a:miter lim="800000"/>
            <a:headEnd/>
            <a:tailEnd/>
          </a:ln>
          <a:effectLst/>
        </p:spPr>
        <p:txBody>
          <a:bodyPr wrap="none">
            <a:prstTxWarp prst="textNoShape">
              <a:avLst/>
            </a:prstTxWarp>
            <a:spAutoFit/>
          </a:bodyPr>
          <a:lstStyle/>
          <a:p>
            <a:r>
              <a:rPr lang="en-US" sz="2800" b="1">
                <a:solidFill>
                  <a:srgbClr val="0000FF"/>
                </a:solidFill>
                <a:latin typeface="Tahoma" charset="0"/>
              </a:rPr>
              <a:t>P</a:t>
            </a:r>
            <a:r>
              <a:rPr lang="en-US" sz="2800" b="1" baseline="-25000">
                <a:solidFill>
                  <a:srgbClr val="0000FF"/>
                </a:solidFill>
                <a:latin typeface="Tahoma" charset="0"/>
              </a:rPr>
              <a:t>2</a:t>
            </a:r>
            <a:endParaRPr lang="en-US" sz="2800" b="1">
              <a:solidFill>
                <a:srgbClr val="0000FF"/>
              </a:solidFill>
              <a:latin typeface="Tahoma" charset="0"/>
            </a:endParaRPr>
          </a:p>
        </p:txBody>
      </p:sp>
      <p:sp>
        <p:nvSpPr>
          <p:cNvPr id="794701" name="Rectangle 77"/>
          <p:cNvSpPr>
            <a:spLocks noChangeArrowheads="1"/>
          </p:cNvSpPr>
          <p:nvPr/>
        </p:nvSpPr>
        <p:spPr bwMode="auto">
          <a:xfrm>
            <a:off x="685800" y="2057400"/>
            <a:ext cx="7772400" cy="609600"/>
          </a:xfrm>
          <a:prstGeom prst="rect">
            <a:avLst/>
          </a:prstGeom>
          <a:noFill/>
          <a:ln w="9525">
            <a:noFill/>
            <a:miter lim="800000"/>
            <a:headEnd/>
            <a:tailEnd/>
          </a:ln>
          <a:effectLst/>
        </p:spPr>
        <p:txBody>
          <a:bodyPr>
            <a:prstTxWarp prst="textNoShape">
              <a:avLst/>
            </a:prstTxWarp>
          </a:bodyPr>
          <a:lstStyle/>
          <a:p>
            <a:pPr marL="742950" lvl="1" indent="-285750" eaLnBrk="1" hangingPunct="1">
              <a:lnSpc>
                <a:spcPct val="90000"/>
              </a:lnSpc>
              <a:spcBef>
                <a:spcPct val="20000"/>
              </a:spcBef>
              <a:buClr>
                <a:schemeClr val="hlink"/>
              </a:buClr>
              <a:buSzPct val="55000"/>
              <a:buFont typeface="Wingdings" charset="2"/>
              <a:buChar char="n"/>
            </a:pPr>
            <a:r>
              <a:rPr lang="en-US">
                <a:latin typeface="Tahoma" charset="0"/>
                <a:ea typeface="ＭＳ Ｐゴシック" charset="-128"/>
              </a:rPr>
              <a:t>Solve for smaller subproblems P</a:t>
            </a:r>
            <a:r>
              <a:rPr lang="en-US" baseline="-25000">
                <a:latin typeface="Tahoma" charset="0"/>
                <a:ea typeface="ＭＳ Ｐゴシック" charset="-128"/>
              </a:rPr>
              <a:t>1</a:t>
            </a:r>
            <a:r>
              <a:rPr lang="en-US">
                <a:latin typeface="Tahoma" charset="0"/>
                <a:ea typeface="ＭＳ Ｐゴシック" charset="-128"/>
              </a:rPr>
              <a:t> and P</a:t>
            </a:r>
            <a:r>
              <a:rPr lang="en-US" baseline="-25000">
                <a:latin typeface="Tahoma" charset="0"/>
                <a:ea typeface="ＭＳ Ｐゴシック" charset="-128"/>
              </a:rPr>
              <a:t>2</a:t>
            </a:r>
            <a:endParaRPr lang="en-US">
              <a:latin typeface="Tahoma" charset="0"/>
              <a:ea typeface="ＭＳ Ｐゴシック" charset="-128"/>
            </a:endParaRPr>
          </a:p>
        </p:txBody>
      </p:sp>
      <p:sp>
        <p:nvSpPr>
          <p:cNvPr id="794703" name="Oval 79"/>
          <p:cNvSpPr>
            <a:spLocks noChangeArrowheads="1"/>
          </p:cNvSpPr>
          <p:nvPr/>
        </p:nvSpPr>
        <p:spPr bwMode="auto">
          <a:xfrm>
            <a:off x="4329113" y="4691063"/>
            <a:ext cx="152400" cy="152400"/>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794704" name="Oval 80"/>
          <p:cNvSpPr>
            <a:spLocks noChangeArrowheads="1"/>
          </p:cNvSpPr>
          <p:nvPr/>
        </p:nvSpPr>
        <p:spPr bwMode="auto">
          <a:xfrm>
            <a:off x="4114800" y="4572000"/>
            <a:ext cx="762000" cy="914400"/>
          </a:xfrm>
          <a:prstGeom prst="ellipse">
            <a:avLst/>
          </a:prstGeom>
          <a:noFill/>
          <a:ln w="25400">
            <a:solidFill>
              <a:srgbClr val="008000"/>
            </a:solidFill>
            <a:round/>
            <a:headEnd/>
            <a:tailEnd/>
          </a:ln>
          <a:effectLst/>
        </p:spPr>
        <p:txBody>
          <a:bodyPr wrap="none" anchor="ctr">
            <a:prstTxWarp prst="textNoShape">
              <a:avLst/>
            </a:prstTxWarp>
          </a:bodyPr>
          <a:lstStyle/>
          <a:p>
            <a:endParaRPr lang="en-US"/>
          </a:p>
        </p:txBody>
      </p:sp>
    </p:spTree>
    <p:custDataLst>
      <p:tags r:id="rId1"/>
    </p:custDataLst>
  </p:cSld>
  <p:clrMapOvr>
    <a:masterClrMapping/>
  </p:clrMapOvr>
  <p:transition advTm="309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46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46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47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47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46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470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46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46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4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91" grpId="0"/>
      <p:bldP spid="794692" grpId="0" build="p"/>
      <p:bldP spid="794696" grpId="0" animBg="1"/>
      <p:bldP spid="794697" grpId="0"/>
      <p:bldP spid="794698" grpId="0" animBg="1"/>
      <p:bldP spid="794700" grpId="0"/>
      <p:bldP spid="794701" grpId="0" build="p"/>
      <p:bldP spid="794703" grpId="0" animBg="1"/>
      <p:bldP spid="79470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Slide Number Placeholder 5"/>
          <p:cNvSpPr>
            <a:spLocks noGrp="1"/>
          </p:cNvSpPr>
          <p:nvPr>
            <p:ph type="sldNum" sz="quarter" idx="12"/>
          </p:nvPr>
        </p:nvSpPr>
        <p:spPr/>
        <p:txBody>
          <a:bodyPr/>
          <a:lstStyle/>
          <a:p>
            <a:fld id="{BCA187F0-D47F-884D-9830-5560BD57A062}" type="slidenum">
              <a:rPr lang="en-US"/>
              <a:pPr/>
              <a:t>12</a:t>
            </a:fld>
            <a:endParaRPr lang="en-US"/>
          </a:p>
        </p:txBody>
      </p:sp>
      <p:grpSp>
        <p:nvGrpSpPr>
          <p:cNvPr id="2" name="Group 81"/>
          <p:cNvGrpSpPr>
            <a:grpSpLocks/>
          </p:cNvGrpSpPr>
          <p:nvPr/>
        </p:nvGrpSpPr>
        <p:grpSpPr bwMode="auto">
          <a:xfrm>
            <a:off x="1600200" y="4213225"/>
            <a:ext cx="3270250" cy="1411288"/>
            <a:chOff x="1008" y="2400"/>
            <a:chExt cx="2060" cy="889"/>
          </a:xfrm>
        </p:grpSpPr>
        <p:sp>
          <p:nvSpPr>
            <p:cNvPr id="795709" name="Text Box 61"/>
            <p:cNvSpPr txBox="1">
              <a:spLocks noChangeArrowheads="1"/>
            </p:cNvSpPr>
            <p:nvPr/>
          </p:nvSpPr>
          <p:spPr bwMode="auto">
            <a:xfrm>
              <a:off x="2678" y="3001"/>
              <a:ext cx="390" cy="288"/>
            </a:xfrm>
            <a:prstGeom prst="rect">
              <a:avLst/>
            </a:prstGeom>
            <a:noFill/>
            <a:ln w="9525">
              <a:noFill/>
              <a:miter lim="800000"/>
              <a:headEnd/>
              <a:tailEnd/>
            </a:ln>
            <a:effectLst/>
          </p:spPr>
          <p:txBody>
            <a:bodyPr wrap="none">
              <a:prstTxWarp prst="textNoShape">
                <a:avLst/>
              </a:prstTxWarp>
              <a:spAutoFit/>
            </a:bodyPr>
            <a:lstStyle/>
            <a:p>
              <a:r>
                <a:rPr lang="en-US"/>
                <a:t>v</a:t>
              </a:r>
              <a:r>
                <a:rPr lang="en-US" baseline="-25000"/>
                <a:t>m2</a:t>
              </a:r>
              <a:endParaRPr lang="en-US"/>
            </a:p>
          </p:txBody>
        </p:sp>
        <p:sp>
          <p:nvSpPr>
            <p:cNvPr id="795720" name="Freeform 72"/>
            <p:cNvSpPr>
              <a:spLocks/>
            </p:cNvSpPr>
            <p:nvPr/>
          </p:nvSpPr>
          <p:spPr bwMode="auto">
            <a:xfrm>
              <a:off x="1008" y="2400"/>
              <a:ext cx="1776" cy="640"/>
            </a:xfrm>
            <a:custGeom>
              <a:avLst/>
              <a:gdLst/>
              <a:ahLst/>
              <a:cxnLst>
                <a:cxn ang="0">
                  <a:pos x="0" y="352"/>
                </a:cxn>
                <a:cxn ang="0">
                  <a:pos x="528" y="16"/>
                </a:cxn>
                <a:cxn ang="0">
                  <a:pos x="816" y="448"/>
                </a:cxn>
                <a:cxn ang="0">
                  <a:pos x="1440" y="256"/>
                </a:cxn>
                <a:cxn ang="0">
                  <a:pos x="1776" y="640"/>
                </a:cxn>
              </a:cxnLst>
              <a:rect l="0" t="0" r="r" b="b"/>
              <a:pathLst>
                <a:path w="1776" h="640">
                  <a:moveTo>
                    <a:pt x="0" y="352"/>
                  </a:moveTo>
                  <a:cubicBezTo>
                    <a:pt x="196" y="176"/>
                    <a:pt x="392" y="0"/>
                    <a:pt x="528" y="16"/>
                  </a:cubicBezTo>
                  <a:cubicBezTo>
                    <a:pt x="664" y="32"/>
                    <a:pt x="664" y="408"/>
                    <a:pt x="816" y="448"/>
                  </a:cubicBezTo>
                  <a:cubicBezTo>
                    <a:pt x="968" y="488"/>
                    <a:pt x="1280" y="224"/>
                    <a:pt x="1440" y="256"/>
                  </a:cubicBezTo>
                  <a:cubicBezTo>
                    <a:pt x="1600" y="288"/>
                    <a:pt x="1688" y="464"/>
                    <a:pt x="1776" y="640"/>
                  </a:cubicBezTo>
                </a:path>
              </a:pathLst>
            </a:custGeom>
            <a:noFill/>
            <a:ln w="25400" cap="flat">
              <a:solidFill>
                <a:schemeClr val="hlink"/>
              </a:solidFill>
              <a:prstDash val="dash"/>
              <a:round/>
              <a:headEnd/>
              <a:tailEnd/>
            </a:ln>
            <a:effectLst/>
          </p:spPr>
          <p:txBody>
            <a:bodyPr>
              <a:prstTxWarp prst="textNoShape">
                <a:avLst/>
              </a:prstTxWarp>
            </a:bodyPr>
            <a:lstStyle/>
            <a:p>
              <a:endParaRPr lang="en-US"/>
            </a:p>
          </p:txBody>
        </p:sp>
      </p:grpSp>
      <p:sp>
        <p:nvSpPr>
          <p:cNvPr id="795650" name="Rectangle 2"/>
          <p:cNvSpPr>
            <a:spLocks noGrp="1" noChangeArrowheads="1"/>
          </p:cNvSpPr>
          <p:nvPr>
            <p:ph type="title"/>
          </p:nvPr>
        </p:nvSpPr>
        <p:spPr>
          <a:xfrm>
            <a:off x="1150938" y="138113"/>
            <a:ext cx="7793037" cy="1004887"/>
          </a:xfrm>
        </p:spPr>
        <p:txBody>
          <a:bodyPr>
            <a:normAutofit fontScale="90000"/>
          </a:bodyPr>
          <a:lstStyle/>
          <a:p>
            <a:r>
              <a:rPr lang="en-US"/>
              <a:t>Recursive path planning algorithm </a:t>
            </a:r>
            <a:br>
              <a:rPr lang="en-US"/>
            </a:br>
            <a:r>
              <a:rPr lang="en-US"/>
              <a:t>					</a:t>
            </a:r>
            <a:r>
              <a:rPr lang="en-US" sz="2000" b="0" i="1"/>
              <a:t>[Chekuri et.al, FOCS’05]</a:t>
            </a:r>
          </a:p>
        </p:txBody>
      </p:sp>
      <p:grpSp>
        <p:nvGrpSpPr>
          <p:cNvPr id="3" name="Group 3"/>
          <p:cNvGrpSpPr>
            <a:grpSpLocks/>
          </p:cNvGrpSpPr>
          <p:nvPr/>
        </p:nvGrpSpPr>
        <p:grpSpPr bwMode="auto">
          <a:xfrm>
            <a:off x="1524000" y="4137025"/>
            <a:ext cx="6172200" cy="1143000"/>
            <a:chOff x="1287" y="2630"/>
            <a:chExt cx="3216" cy="598"/>
          </a:xfrm>
        </p:grpSpPr>
        <p:sp>
          <p:nvSpPr>
            <p:cNvPr id="795652" name="Oval 4"/>
            <p:cNvSpPr>
              <a:spLocks noChangeArrowheads="1"/>
            </p:cNvSpPr>
            <p:nvPr/>
          </p:nvSpPr>
          <p:spPr bwMode="auto">
            <a:xfrm>
              <a:off x="1287"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53" name="Oval 5"/>
            <p:cNvSpPr>
              <a:spLocks noChangeArrowheads="1"/>
            </p:cNvSpPr>
            <p:nvPr/>
          </p:nvSpPr>
          <p:spPr bwMode="auto">
            <a:xfrm>
              <a:off x="1431"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54" name="Oval 6"/>
            <p:cNvSpPr>
              <a:spLocks noChangeArrowheads="1"/>
            </p:cNvSpPr>
            <p:nvPr/>
          </p:nvSpPr>
          <p:spPr bwMode="auto">
            <a:xfrm>
              <a:off x="135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55" name="Oval 7"/>
            <p:cNvSpPr>
              <a:spLocks noChangeArrowheads="1"/>
            </p:cNvSpPr>
            <p:nvPr/>
          </p:nvSpPr>
          <p:spPr bwMode="auto">
            <a:xfrm>
              <a:off x="159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56" name="Oval 8"/>
            <p:cNvSpPr>
              <a:spLocks noChangeArrowheads="1"/>
            </p:cNvSpPr>
            <p:nvPr/>
          </p:nvSpPr>
          <p:spPr bwMode="auto">
            <a:xfrm>
              <a:off x="143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57" name="Oval 9"/>
            <p:cNvSpPr>
              <a:spLocks noChangeArrowheads="1"/>
            </p:cNvSpPr>
            <p:nvPr/>
          </p:nvSpPr>
          <p:spPr bwMode="auto">
            <a:xfrm>
              <a:off x="167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58" name="Oval 10"/>
            <p:cNvSpPr>
              <a:spLocks noChangeArrowheads="1"/>
            </p:cNvSpPr>
            <p:nvPr/>
          </p:nvSpPr>
          <p:spPr bwMode="auto">
            <a:xfrm>
              <a:off x="1383" y="31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59" name="Oval 11"/>
            <p:cNvSpPr>
              <a:spLocks noChangeArrowheads="1"/>
            </p:cNvSpPr>
            <p:nvPr/>
          </p:nvSpPr>
          <p:spPr bwMode="auto">
            <a:xfrm>
              <a:off x="171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0" name="Oval 12"/>
            <p:cNvSpPr>
              <a:spLocks noChangeArrowheads="1"/>
            </p:cNvSpPr>
            <p:nvPr/>
          </p:nvSpPr>
          <p:spPr bwMode="auto">
            <a:xfrm>
              <a:off x="195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1" name="Oval 13"/>
            <p:cNvSpPr>
              <a:spLocks noChangeArrowheads="1"/>
            </p:cNvSpPr>
            <p:nvPr/>
          </p:nvSpPr>
          <p:spPr bwMode="auto">
            <a:xfrm>
              <a:off x="1863" y="275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2" name="Oval 14"/>
            <p:cNvSpPr>
              <a:spLocks noChangeArrowheads="1"/>
            </p:cNvSpPr>
            <p:nvPr/>
          </p:nvSpPr>
          <p:spPr bwMode="auto">
            <a:xfrm>
              <a:off x="217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3" name="Oval 15"/>
            <p:cNvSpPr>
              <a:spLocks noChangeArrowheads="1"/>
            </p:cNvSpPr>
            <p:nvPr/>
          </p:nvSpPr>
          <p:spPr bwMode="auto">
            <a:xfrm>
              <a:off x="195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4" name="Oval 16"/>
            <p:cNvSpPr>
              <a:spLocks noChangeArrowheads="1"/>
            </p:cNvSpPr>
            <p:nvPr/>
          </p:nvSpPr>
          <p:spPr bwMode="auto">
            <a:xfrm>
              <a:off x="167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5" name="Oval 17"/>
            <p:cNvSpPr>
              <a:spLocks noChangeArrowheads="1"/>
            </p:cNvSpPr>
            <p:nvPr/>
          </p:nvSpPr>
          <p:spPr bwMode="auto">
            <a:xfrm>
              <a:off x="2151"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6" name="Oval 18"/>
            <p:cNvSpPr>
              <a:spLocks noChangeArrowheads="1"/>
            </p:cNvSpPr>
            <p:nvPr/>
          </p:nvSpPr>
          <p:spPr bwMode="auto">
            <a:xfrm>
              <a:off x="188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7" name="Oval 19"/>
            <p:cNvSpPr>
              <a:spLocks noChangeArrowheads="1"/>
            </p:cNvSpPr>
            <p:nvPr/>
          </p:nvSpPr>
          <p:spPr bwMode="auto">
            <a:xfrm>
              <a:off x="229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8" name="Oval 20"/>
            <p:cNvSpPr>
              <a:spLocks noChangeArrowheads="1"/>
            </p:cNvSpPr>
            <p:nvPr/>
          </p:nvSpPr>
          <p:spPr bwMode="auto">
            <a:xfrm>
              <a:off x="248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69" name="Oval 21"/>
            <p:cNvSpPr>
              <a:spLocks noChangeArrowheads="1"/>
            </p:cNvSpPr>
            <p:nvPr/>
          </p:nvSpPr>
          <p:spPr bwMode="auto">
            <a:xfrm>
              <a:off x="2151"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0" name="Oval 22"/>
            <p:cNvSpPr>
              <a:spLocks noChangeArrowheads="1"/>
            </p:cNvSpPr>
            <p:nvPr/>
          </p:nvSpPr>
          <p:spPr bwMode="auto">
            <a:xfrm>
              <a:off x="2535"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1" name="Oval 23"/>
            <p:cNvSpPr>
              <a:spLocks noChangeArrowheads="1"/>
            </p:cNvSpPr>
            <p:nvPr/>
          </p:nvSpPr>
          <p:spPr bwMode="auto">
            <a:xfrm>
              <a:off x="253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2" name="Oval 24"/>
            <p:cNvSpPr>
              <a:spLocks noChangeArrowheads="1"/>
            </p:cNvSpPr>
            <p:nvPr/>
          </p:nvSpPr>
          <p:spPr bwMode="auto">
            <a:xfrm>
              <a:off x="229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3" name="Oval 25"/>
            <p:cNvSpPr>
              <a:spLocks noChangeArrowheads="1"/>
            </p:cNvSpPr>
            <p:nvPr/>
          </p:nvSpPr>
          <p:spPr bwMode="auto">
            <a:xfrm>
              <a:off x="2749"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4" name="Oval 26"/>
            <p:cNvSpPr>
              <a:spLocks noChangeArrowheads="1"/>
            </p:cNvSpPr>
            <p:nvPr/>
          </p:nvSpPr>
          <p:spPr bwMode="auto">
            <a:xfrm>
              <a:off x="2439" y="31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5" name="Oval 27"/>
            <p:cNvSpPr>
              <a:spLocks noChangeArrowheads="1"/>
            </p:cNvSpPr>
            <p:nvPr/>
          </p:nvSpPr>
          <p:spPr bwMode="auto">
            <a:xfrm>
              <a:off x="303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6" name="Oval 28"/>
            <p:cNvSpPr>
              <a:spLocks noChangeArrowheads="1"/>
            </p:cNvSpPr>
            <p:nvPr/>
          </p:nvSpPr>
          <p:spPr bwMode="auto">
            <a:xfrm>
              <a:off x="3325"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7" name="Oval 29"/>
            <p:cNvSpPr>
              <a:spLocks noChangeArrowheads="1"/>
            </p:cNvSpPr>
            <p:nvPr/>
          </p:nvSpPr>
          <p:spPr bwMode="auto">
            <a:xfrm>
              <a:off x="3015"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8" name="Oval 30"/>
            <p:cNvSpPr>
              <a:spLocks noChangeArrowheads="1"/>
            </p:cNvSpPr>
            <p:nvPr/>
          </p:nvSpPr>
          <p:spPr bwMode="auto">
            <a:xfrm>
              <a:off x="3325"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79" name="Oval 31"/>
            <p:cNvSpPr>
              <a:spLocks noChangeArrowheads="1"/>
            </p:cNvSpPr>
            <p:nvPr/>
          </p:nvSpPr>
          <p:spPr bwMode="auto">
            <a:xfrm>
              <a:off x="3325"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0" name="Oval 32"/>
            <p:cNvSpPr>
              <a:spLocks noChangeArrowheads="1"/>
            </p:cNvSpPr>
            <p:nvPr/>
          </p:nvSpPr>
          <p:spPr bwMode="auto">
            <a:xfrm>
              <a:off x="3037"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1" name="Oval 33"/>
            <p:cNvSpPr>
              <a:spLocks noChangeArrowheads="1"/>
            </p:cNvSpPr>
            <p:nvPr/>
          </p:nvSpPr>
          <p:spPr bwMode="auto">
            <a:xfrm>
              <a:off x="342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2" name="Oval 34"/>
            <p:cNvSpPr>
              <a:spLocks noChangeArrowheads="1"/>
            </p:cNvSpPr>
            <p:nvPr/>
          </p:nvSpPr>
          <p:spPr bwMode="auto">
            <a:xfrm>
              <a:off x="2823"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3" name="Oval 35"/>
            <p:cNvSpPr>
              <a:spLocks noChangeArrowheads="1"/>
            </p:cNvSpPr>
            <p:nvPr/>
          </p:nvSpPr>
          <p:spPr bwMode="auto">
            <a:xfrm>
              <a:off x="344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4" name="Oval 36"/>
            <p:cNvSpPr>
              <a:spLocks noChangeArrowheads="1"/>
            </p:cNvSpPr>
            <p:nvPr/>
          </p:nvSpPr>
          <p:spPr bwMode="auto">
            <a:xfrm>
              <a:off x="392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5" name="Oval 37"/>
            <p:cNvSpPr>
              <a:spLocks noChangeArrowheads="1"/>
            </p:cNvSpPr>
            <p:nvPr/>
          </p:nvSpPr>
          <p:spPr bwMode="auto">
            <a:xfrm>
              <a:off x="373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6" name="Oval 38"/>
            <p:cNvSpPr>
              <a:spLocks noChangeArrowheads="1"/>
            </p:cNvSpPr>
            <p:nvPr/>
          </p:nvSpPr>
          <p:spPr bwMode="auto">
            <a:xfrm>
              <a:off x="399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7" name="Oval 39"/>
            <p:cNvSpPr>
              <a:spLocks noChangeArrowheads="1"/>
            </p:cNvSpPr>
            <p:nvPr/>
          </p:nvSpPr>
          <p:spPr bwMode="auto">
            <a:xfrm>
              <a:off x="3901"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8" name="Oval 40"/>
            <p:cNvSpPr>
              <a:spLocks noChangeArrowheads="1"/>
            </p:cNvSpPr>
            <p:nvPr/>
          </p:nvSpPr>
          <p:spPr bwMode="auto">
            <a:xfrm>
              <a:off x="363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89" name="Oval 41"/>
            <p:cNvSpPr>
              <a:spLocks noChangeArrowheads="1"/>
            </p:cNvSpPr>
            <p:nvPr/>
          </p:nvSpPr>
          <p:spPr bwMode="auto">
            <a:xfrm>
              <a:off x="3687"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90" name="Oval 42"/>
            <p:cNvSpPr>
              <a:spLocks noChangeArrowheads="1"/>
            </p:cNvSpPr>
            <p:nvPr/>
          </p:nvSpPr>
          <p:spPr bwMode="auto">
            <a:xfrm>
              <a:off x="4141"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91" name="Oval 43"/>
            <p:cNvSpPr>
              <a:spLocks noChangeArrowheads="1"/>
            </p:cNvSpPr>
            <p:nvPr/>
          </p:nvSpPr>
          <p:spPr bwMode="auto">
            <a:xfrm>
              <a:off x="442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92" name="Oval 44"/>
            <p:cNvSpPr>
              <a:spLocks noChangeArrowheads="1"/>
            </p:cNvSpPr>
            <p:nvPr/>
          </p:nvSpPr>
          <p:spPr bwMode="auto">
            <a:xfrm>
              <a:off x="426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93" name="Oval 45"/>
            <p:cNvSpPr>
              <a:spLocks noChangeArrowheads="1"/>
            </p:cNvSpPr>
            <p:nvPr/>
          </p:nvSpPr>
          <p:spPr bwMode="auto">
            <a:xfrm>
              <a:off x="2727" y="287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94" name="Oval 46"/>
            <p:cNvSpPr>
              <a:spLocks noChangeArrowheads="1"/>
            </p:cNvSpPr>
            <p:nvPr/>
          </p:nvSpPr>
          <p:spPr bwMode="auto">
            <a:xfrm>
              <a:off x="3133"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95" name="Oval 47"/>
            <p:cNvSpPr>
              <a:spLocks noChangeArrowheads="1"/>
            </p:cNvSpPr>
            <p:nvPr/>
          </p:nvSpPr>
          <p:spPr bwMode="auto">
            <a:xfrm>
              <a:off x="1287"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5696" name="Oval 48"/>
            <p:cNvSpPr>
              <a:spLocks noChangeArrowheads="1"/>
            </p:cNvSpPr>
            <p:nvPr/>
          </p:nvSpPr>
          <p:spPr bwMode="auto">
            <a:xfrm>
              <a:off x="4180"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grpSp>
      <p:sp>
        <p:nvSpPr>
          <p:cNvPr id="795698" name="Oval 50"/>
          <p:cNvSpPr>
            <a:spLocks noChangeArrowheads="1"/>
          </p:cNvSpPr>
          <p:nvPr/>
        </p:nvSpPr>
        <p:spPr bwMode="auto">
          <a:xfrm>
            <a:off x="1524000" y="4699000"/>
            <a:ext cx="152400" cy="152400"/>
          </a:xfrm>
          <a:prstGeom prst="ellipse">
            <a:avLst/>
          </a:prstGeom>
          <a:solidFill>
            <a:schemeClr val="tx2"/>
          </a:solidFill>
          <a:ln w="9525">
            <a:solidFill>
              <a:schemeClr val="tx2"/>
            </a:solidFill>
            <a:round/>
            <a:headEnd/>
            <a:tailEnd/>
          </a:ln>
          <a:effectLst/>
        </p:spPr>
        <p:txBody>
          <a:bodyPr wrap="none" anchor="ctr">
            <a:prstTxWarp prst="textNoShape">
              <a:avLst/>
            </a:prstTxWarp>
          </a:bodyPr>
          <a:lstStyle/>
          <a:p>
            <a:endParaRPr lang="en-US"/>
          </a:p>
        </p:txBody>
      </p:sp>
      <p:sp>
        <p:nvSpPr>
          <p:cNvPr id="795699" name="Oval 51"/>
          <p:cNvSpPr>
            <a:spLocks noChangeArrowheads="1"/>
          </p:cNvSpPr>
          <p:nvPr/>
        </p:nvSpPr>
        <p:spPr bwMode="auto">
          <a:xfrm>
            <a:off x="7072313" y="4699000"/>
            <a:ext cx="152400" cy="152400"/>
          </a:xfrm>
          <a:prstGeom prst="ellipse">
            <a:avLst/>
          </a:prstGeom>
          <a:solidFill>
            <a:schemeClr val="tx2"/>
          </a:solidFill>
          <a:ln w="9525">
            <a:solidFill>
              <a:schemeClr val="tx2"/>
            </a:solidFill>
            <a:round/>
            <a:headEnd/>
            <a:tailEnd/>
          </a:ln>
          <a:effectLst/>
        </p:spPr>
        <p:txBody>
          <a:bodyPr wrap="none" anchor="ctr">
            <a:prstTxWarp prst="textNoShape">
              <a:avLst/>
            </a:prstTxWarp>
          </a:bodyPr>
          <a:lstStyle/>
          <a:p>
            <a:endParaRPr lang="en-US"/>
          </a:p>
        </p:txBody>
      </p:sp>
      <p:sp>
        <p:nvSpPr>
          <p:cNvPr id="795706" name="Text Box 58"/>
          <p:cNvSpPr txBox="1">
            <a:spLocks noChangeArrowheads="1"/>
          </p:cNvSpPr>
          <p:nvPr/>
        </p:nvSpPr>
        <p:spPr bwMode="auto">
          <a:xfrm>
            <a:off x="180975" y="4572000"/>
            <a:ext cx="1266825" cy="457200"/>
          </a:xfrm>
          <a:prstGeom prst="rect">
            <a:avLst/>
          </a:prstGeom>
          <a:noFill/>
          <a:ln w="9525">
            <a:noFill/>
            <a:miter lim="800000"/>
            <a:headEnd/>
            <a:tailEnd/>
          </a:ln>
          <a:effectLst/>
        </p:spPr>
        <p:txBody>
          <a:bodyPr wrap="none">
            <a:prstTxWarp prst="textNoShape">
              <a:avLst/>
            </a:prstTxWarp>
            <a:spAutoFit/>
          </a:bodyPr>
          <a:lstStyle/>
          <a:p>
            <a:r>
              <a:rPr lang="en-US"/>
              <a:t>Start (s)</a:t>
            </a:r>
          </a:p>
        </p:txBody>
      </p:sp>
      <p:sp>
        <p:nvSpPr>
          <p:cNvPr id="795707" name="Text Box 59"/>
          <p:cNvSpPr txBox="1">
            <a:spLocks noChangeArrowheads="1"/>
          </p:cNvSpPr>
          <p:nvPr/>
        </p:nvSpPr>
        <p:spPr bwMode="auto">
          <a:xfrm>
            <a:off x="6994525" y="4786313"/>
            <a:ext cx="1370013" cy="457200"/>
          </a:xfrm>
          <a:prstGeom prst="rect">
            <a:avLst/>
          </a:prstGeom>
          <a:noFill/>
          <a:ln w="9525">
            <a:noFill/>
            <a:miter lim="800000"/>
            <a:headEnd/>
            <a:tailEnd/>
          </a:ln>
          <a:effectLst/>
        </p:spPr>
        <p:txBody>
          <a:bodyPr wrap="none">
            <a:prstTxWarp prst="textNoShape">
              <a:avLst/>
            </a:prstTxWarp>
            <a:spAutoFit/>
          </a:bodyPr>
          <a:lstStyle/>
          <a:p>
            <a:r>
              <a:rPr lang="en-US"/>
              <a:t>Finish (t)</a:t>
            </a:r>
          </a:p>
        </p:txBody>
      </p:sp>
      <p:sp>
        <p:nvSpPr>
          <p:cNvPr id="795714" name="Text Box 66"/>
          <p:cNvSpPr txBox="1">
            <a:spLocks noChangeArrowheads="1"/>
          </p:cNvSpPr>
          <p:nvPr/>
        </p:nvSpPr>
        <p:spPr bwMode="auto">
          <a:xfrm>
            <a:off x="2743200" y="4275138"/>
            <a:ext cx="571500" cy="519112"/>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hlink"/>
                </a:solidFill>
                <a:latin typeface="Tahoma" charset="0"/>
              </a:rPr>
              <a:t>P</a:t>
            </a:r>
            <a:r>
              <a:rPr lang="en-US" sz="2800" b="1" baseline="-25000">
                <a:solidFill>
                  <a:schemeClr val="hlink"/>
                </a:solidFill>
                <a:latin typeface="Tahoma" charset="0"/>
              </a:rPr>
              <a:t>1</a:t>
            </a:r>
            <a:endParaRPr lang="en-US" sz="2800" b="1">
              <a:solidFill>
                <a:schemeClr val="hlink"/>
              </a:solidFill>
              <a:latin typeface="Tahoma" charset="0"/>
            </a:endParaRPr>
          </a:p>
        </p:txBody>
      </p:sp>
      <p:grpSp>
        <p:nvGrpSpPr>
          <p:cNvPr id="4" name="Group 82"/>
          <p:cNvGrpSpPr>
            <a:grpSpLocks/>
          </p:cNvGrpSpPr>
          <p:nvPr/>
        </p:nvGrpSpPr>
        <p:grpSpPr bwMode="auto">
          <a:xfrm>
            <a:off x="1600200" y="4641850"/>
            <a:ext cx="2438400" cy="587375"/>
            <a:chOff x="1008" y="2670"/>
            <a:chExt cx="1536" cy="370"/>
          </a:xfrm>
        </p:grpSpPr>
        <p:sp>
          <p:nvSpPr>
            <p:cNvPr id="795724" name="Text Box 76"/>
            <p:cNvSpPr txBox="1">
              <a:spLocks noChangeArrowheads="1"/>
            </p:cNvSpPr>
            <p:nvPr/>
          </p:nvSpPr>
          <p:spPr bwMode="auto">
            <a:xfrm>
              <a:off x="2154" y="2670"/>
              <a:ext cx="390" cy="288"/>
            </a:xfrm>
            <a:prstGeom prst="rect">
              <a:avLst/>
            </a:prstGeom>
            <a:noFill/>
            <a:ln w="9525">
              <a:noFill/>
              <a:miter lim="800000"/>
              <a:headEnd/>
              <a:tailEnd/>
            </a:ln>
            <a:effectLst/>
          </p:spPr>
          <p:txBody>
            <a:bodyPr wrap="none">
              <a:prstTxWarp prst="textNoShape">
                <a:avLst/>
              </a:prstTxWarp>
              <a:spAutoFit/>
            </a:bodyPr>
            <a:lstStyle/>
            <a:p>
              <a:r>
                <a:rPr lang="en-US"/>
                <a:t>v</a:t>
              </a:r>
              <a:r>
                <a:rPr lang="en-US" baseline="-25000"/>
                <a:t>m1</a:t>
              </a:r>
              <a:endParaRPr lang="en-US"/>
            </a:p>
          </p:txBody>
        </p:sp>
        <p:sp>
          <p:nvSpPr>
            <p:cNvPr id="795722" name="Freeform 74"/>
            <p:cNvSpPr>
              <a:spLocks/>
            </p:cNvSpPr>
            <p:nvPr/>
          </p:nvSpPr>
          <p:spPr bwMode="auto">
            <a:xfrm>
              <a:off x="1008" y="2688"/>
              <a:ext cx="1536" cy="352"/>
            </a:xfrm>
            <a:custGeom>
              <a:avLst/>
              <a:gdLst/>
              <a:ahLst/>
              <a:cxnLst>
                <a:cxn ang="0">
                  <a:pos x="0" y="48"/>
                </a:cxn>
                <a:cxn ang="0">
                  <a:pos x="96" y="240"/>
                </a:cxn>
                <a:cxn ang="0">
                  <a:pos x="480" y="0"/>
                </a:cxn>
                <a:cxn ang="0">
                  <a:pos x="672" y="240"/>
                </a:cxn>
                <a:cxn ang="0">
                  <a:pos x="1008" y="336"/>
                </a:cxn>
                <a:cxn ang="0">
                  <a:pos x="1392" y="336"/>
                </a:cxn>
                <a:cxn ang="0">
                  <a:pos x="1536" y="240"/>
                </a:cxn>
              </a:cxnLst>
              <a:rect l="0" t="0" r="r" b="b"/>
              <a:pathLst>
                <a:path w="1536" h="352">
                  <a:moveTo>
                    <a:pt x="0" y="48"/>
                  </a:moveTo>
                  <a:cubicBezTo>
                    <a:pt x="8" y="148"/>
                    <a:pt x="16" y="248"/>
                    <a:pt x="96" y="240"/>
                  </a:cubicBezTo>
                  <a:cubicBezTo>
                    <a:pt x="176" y="232"/>
                    <a:pt x="384" y="0"/>
                    <a:pt x="480" y="0"/>
                  </a:cubicBezTo>
                  <a:cubicBezTo>
                    <a:pt x="576" y="0"/>
                    <a:pt x="584" y="184"/>
                    <a:pt x="672" y="240"/>
                  </a:cubicBezTo>
                  <a:cubicBezTo>
                    <a:pt x="760" y="296"/>
                    <a:pt x="888" y="320"/>
                    <a:pt x="1008" y="336"/>
                  </a:cubicBezTo>
                  <a:cubicBezTo>
                    <a:pt x="1128" y="352"/>
                    <a:pt x="1304" y="352"/>
                    <a:pt x="1392" y="336"/>
                  </a:cubicBezTo>
                  <a:cubicBezTo>
                    <a:pt x="1480" y="320"/>
                    <a:pt x="1508" y="280"/>
                    <a:pt x="1536" y="240"/>
                  </a:cubicBezTo>
                </a:path>
              </a:pathLst>
            </a:custGeom>
            <a:noFill/>
            <a:ln w="25400" cap="flat">
              <a:solidFill>
                <a:schemeClr val="hlink"/>
              </a:solidFill>
              <a:prstDash val="dash"/>
              <a:round/>
              <a:headEnd/>
              <a:tailEnd/>
            </a:ln>
            <a:effectLst/>
          </p:spPr>
          <p:txBody>
            <a:bodyPr>
              <a:prstTxWarp prst="textNoShape">
                <a:avLst/>
              </a:prstTxWarp>
            </a:bodyPr>
            <a:lstStyle/>
            <a:p>
              <a:endParaRPr lang="en-US"/>
            </a:p>
          </p:txBody>
        </p:sp>
      </p:grpSp>
      <p:grpSp>
        <p:nvGrpSpPr>
          <p:cNvPr id="5" name="Group 80"/>
          <p:cNvGrpSpPr>
            <a:grpSpLocks/>
          </p:cNvGrpSpPr>
          <p:nvPr/>
        </p:nvGrpSpPr>
        <p:grpSpPr bwMode="auto">
          <a:xfrm>
            <a:off x="1600200" y="4062413"/>
            <a:ext cx="3352800" cy="698500"/>
            <a:chOff x="1008" y="2296"/>
            <a:chExt cx="2112" cy="440"/>
          </a:xfrm>
        </p:grpSpPr>
        <p:sp>
          <p:nvSpPr>
            <p:cNvPr id="795726" name="Freeform 78"/>
            <p:cNvSpPr>
              <a:spLocks/>
            </p:cNvSpPr>
            <p:nvPr/>
          </p:nvSpPr>
          <p:spPr bwMode="auto">
            <a:xfrm>
              <a:off x="1008" y="2296"/>
              <a:ext cx="1728" cy="440"/>
            </a:xfrm>
            <a:custGeom>
              <a:avLst/>
              <a:gdLst/>
              <a:ahLst/>
              <a:cxnLst>
                <a:cxn ang="0">
                  <a:pos x="0" y="440"/>
                </a:cxn>
                <a:cxn ang="0">
                  <a:pos x="144" y="56"/>
                </a:cxn>
                <a:cxn ang="0">
                  <a:pos x="528" y="104"/>
                </a:cxn>
                <a:cxn ang="0">
                  <a:pos x="816" y="104"/>
                </a:cxn>
                <a:cxn ang="0">
                  <a:pos x="1056" y="200"/>
                </a:cxn>
                <a:cxn ang="0">
                  <a:pos x="1440" y="344"/>
                </a:cxn>
                <a:cxn ang="0">
                  <a:pos x="1728" y="392"/>
                </a:cxn>
              </a:cxnLst>
              <a:rect l="0" t="0" r="r" b="b"/>
              <a:pathLst>
                <a:path w="1728" h="440">
                  <a:moveTo>
                    <a:pt x="0" y="440"/>
                  </a:moveTo>
                  <a:cubicBezTo>
                    <a:pt x="28" y="276"/>
                    <a:pt x="56" y="112"/>
                    <a:pt x="144" y="56"/>
                  </a:cubicBezTo>
                  <a:cubicBezTo>
                    <a:pt x="232" y="0"/>
                    <a:pt x="416" y="96"/>
                    <a:pt x="528" y="104"/>
                  </a:cubicBezTo>
                  <a:cubicBezTo>
                    <a:pt x="640" y="112"/>
                    <a:pt x="728" y="88"/>
                    <a:pt x="816" y="104"/>
                  </a:cubicBezTo>
                  <a:cubicBezTo>
                    <a:pt x="904" y="120"/>
                    <a:pt x="952" y="160"/>
                    <a:pt x="1056" y="200"/>
                  </a:cubicBezTo>
                  <a:cubicBezTo>
                    <a:pt x="1160" y="240"/>
                    <a:pt x="1328" y="312"/>
                    <a:pt x="1440" y="344"/>
                  </a:cubicBezTo>
                  <a:cubicBezTo>
                    <a:pt x="1552" y="376"/>
                    <a:pt x="1640" y="384"/>
                    <a:pt x="1728" y="392"/>
                  </a:cubicBezTo>
                </a:path>
              </a:pathLst>
            </a:custGeom>
            <a:noFill/>
            <a:ln w="25400" cap="flat">
              <a:solidFill>
                <a:schemeClr val="hlink"/>
              </a:solidFill>
              <a:prstDash val="dash"/>
              <a:round/>
              <a:headEnd/>
              <a:tailEnd/>
            </a:ln>
            <a:effectLst/>
          </p:spPr>
          <p:txBody>
            <a:bodyPr>
              <a:prstTxWarp prst="textNoShape">
                <a:avLst/>
              </a:prstTxWarp>
            </a:bodyPr>
            <a:lstStyle/>
            <a:p>
              <a:endParaRPr lang="en-US"/>
            </a:p>
          </p:txBody>
        </p:sp>
        <p:sp>
          <p:nvSpPr>
            <p:cNvPr id="795727" name="Text Box 79"/>
            <p:cNvSpPr txBox="1">
              <a:spLocks noChangeArrowheads="1"/>
            </p:cNvSpPr>
            <p:nvPr/>
          </p:nvSpPr>
          <p:spPr bwMode="auto">
            <a:xfrm>
              <a:off x="2730" y="2439"/>
              <a:ext cx="390" cy="288"/>
            </a:xfrm>
            <a:prstGeom prst="rect">
              <a:avLst/>
            </a:prstGeom>
            <a:noFill/>
            <a:ln w="9525">
              <a:noFill/>
              <a:miter lim="800000"/>
              <a:headEnd/>
              <a:tailEnd/>
            </a:ln>
            <a:effectLst/>
          </p:spPr>
          <p:txBody>
            <a:bodyPr wrap="none">
              <a:prstTxWarp prst="textNoShape">
                <a:avLst/>
              </a:prstTxWarp>
              <a:spAutoFit/>
            </a:bodyPr>
            <a:lstStyle/>
            <a:p>
              <a:r>
                <a:rPr lang="en-US"/>
                <a:t>v</a:t>
              </a:r>
              <a:r>
                <a:rPr lang="en-US" baseline="-25000"/>
                <a:t>m3</a:t>
              </a:r>
              <a:endParaRPr lang="en-US"/>
            </a:p>
          </p:txBody>
        </p:sp>
      </p:grpSp>
      <p:sp>
        <p:nvSpPr>
          <p:cNvPr id="795733" name="Text Box 85"/>
          <p:cNvSpPr txBox="1">
            <a:spLocks noChangeArrowheads="1"/>
          </p:cNvSpPr>
          <p:nvPr/>
        </p:nvSpPr>
        <p:spPr bwMode="auto">
          <a:xfrm>
            <a:off x="1524000" y="4975225"/>
            <a:ext cx="2687638" cy="4699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r>
              <a:rPr lang="en-US" b="1"/>
              <a:t>Maximum reward</a:t>
            </a:r>
          </a:p>
        </p:txBody>
      </p:sp>
      <p:sp>
        <p:nvSpPr>
          <p:cNvPr id="795734" name="Rectangle 86"/>
          <p:cNvSpPr>
            <a:spLocks noGrp="1" noChangeArrowheads="1"/>
          </p:cNvSpPr>
          <p:nvPr>
            <p:ph type="body" idx="1"/>
          </p:nvPr>
        </p:nvSpPr>
        <p:spPr>
          <a:xfrm>
            <a:off x="685800" y="1295400"/>
            <a:ext cx="7772400" cy="609600"/>
          </a:xfrm>
          <a:noFill/>
          <a:ln/>
        </p:spPr>
        <p:txBody>
          <a:bodyPr>
            <a:normAutofit fontScale="62500" lnSpcReduction="20000"/>
          </a:bodyPr>
          <a:lstStyle/>
          <a:p>
            <a:pPr>
              <a:lnSpc>
                <a:spcPct val="90000"/>
              </a:lnSpc>
            </a:pPr>
            <a:r>
              <a:rPr lang="en-US"/>
              <a:t>Recursively search v</a:t>
            </a:r>
            <a:r>
              <a:rPr lang="en-US" baseline="-25000"/>
              <a:t>m</a:t>
            </a:r>
          </a:p>
          <a:p>
            <a:pPr lvl="1">
              <a:lnSpc>
                <a:spcPct val="90000"/>
              </a:lnSpc>
            </a:pPr>
            <a:r>
              <a:rPr lang="en-US"/>
              <a:t>C(P</a:t>
            </a:r>
            <a:r>
              <a:rPr lang="en-US" baseline="-25000"/>
              <a:t>1</a:t>
            </a:r>
            <a:r>
              <a:rPr lang="en-US"/>
              <a:t>) </a:t>
            </a:r>
            <a:r>
              <a:rPr lang="en-US">
                <a:latin typeface="cmsy10" pitchFamily="34" charset="0"/>
              </a:rPr>
              <a:t>· </a:t>
            </a:r>
            <a:r>
              <a:rPr lang="en-US"/>
              <a:t>B</a:t>
            </a:r>
            <a:r>
              <a:rPr lang="en-US" baseline="-25000"/>
              <a:t>1</a:t>
            </a:r>
            <a:endParaRPr lang="en-US">
              <a:latin typeface="cmsy10" pitchFamily="34" charset="0"/>
            </a:endParaRPr>
          </a:p>
        </p:txBody>
      </p:sp>
      <p:grpSp>
        <p:nvGrpSpPr>
          <p:cNvPr id="6" name="Group 90"/>
          <p:cNvGrpSpPr>
            <a:grpSpLocks/>
          </p:cNvGrpSpPr>
          <p:nvPr/>
        </p:nvGrpSpPr>
        <p:grpSpPr bwMode="auto">
          <a:xfrm>
            <a:off x="1287463" y="1531938"/>
            <a:ext cx="6446837" cy="5707062"/>
            <a:chOff x="811" y="711"/>
            <a:chExt cx="4061" cy="3595"/>
          </a:xfrm>
        </p:grpSpPr>
        <p:sp>
          <p:nvSpPr>
            <p:cNvPr id="795697" name="Freeform 49"/>
            <p:cNvSpPr>
              <a:spLocks/>
            </p:cNvSpPr>
            <p:nvPr/>
          </p:nvSpPr>
          <p:spPr bwMode="auto">
            <a:xfrm rot="2546451">
              <a:off x="811" y="711"/>
              <a:ext cx="4061" cy="3595"/>
            </a:xfrm>
            <a:custGeom>
              <a:avLst/>
              <a:gdLst/>
              <a:ahLst/>
              <a:cxnLst>
                <a:cxn ang="0">
                  <a:pos x="1198" y="1658"/>
                </a:cxn>
                <a:cxn ang="0">
                  <a:pos x="1000" y="1637"/>
                </a:cxn>
                <a:cxn ang="0">
                  <a:pos x="674" y="1814"/>
                </a:cxn>
                <a:cxn ang="0">
                  <a:pos x="390" y="2027"/>
                </a:cxn>
                <a:cxn ang="0">
                  <a:pos x="0" y="2374"/>
                </a:cxn>
                <a:cxn ang="0">
                  <a:pos x="305" y="2431"/>
                </a:cxn>
                <a:cxn ang="0">
                  <a:pos x="440" y="2565"/>
                </a:cxn>
                <a:cxn ang="0">
                  <a:pos x="674" y="2643"/>
                </a:cxn>
                <a:cxn ang="0">
                  <a:pos x="914" y="2388"/>
                </a:cxn>
                <a:cxn ang="0">
                  <a:pos x="1403" y="2105"/>
                </a:cxn>
                <a:cxn ang="0">
                  <a:pos x="1779" y="2005"/>
                </a:cxn>
                <a:cxn ang="0">
                  <a:pos x="2013" y="1637"/>
                </a:cxn>
                <a:cxn ang="0">
                  <a:pos x="2502" y="1098"/>
                </a:cxn>
                <a:cxn ang="0">
                  <a:pos x="2743" y="715"/>
                </a:cxn>
                <a:cxn ang="0">
                  <a:pos x="2778" y="482"/>
                </a:cxn>
                <a:cxn ang="0">
                  <a:pos x="2842" y="482"/>
                </a:cxn>
                <a:cxn ang="0">
                  <a:pos x="3147" y="290"/>
                </a:cxn>
                <a:cxn ang="0">
                  <a:pos x="2743" y="390"/>
                </a:cxn>
                <a:cxn ang="0">
                  <a:pos x="2672" y="255"/>
                </a:cxn>
                <a:cxn ang="0">
                  <a:pos x="2708" y="0"/>
                </a:cxn>
                <a:cxn ang="0">
                  <a:pos x="2353" y="411"/>
                </a:cxn>
                <a:cxn ang="0">
                  <a:pos x="2119" y="793"/>
                </a:cxn>
                <a:cxn ang="0">
                  <a:pos x="1538" y="1254"/>
                </a:cxn>
                <a:cxn ang="0">
                  <a:pos x="1559" y="1389"/>
                </a:cxn>
                <a:cxn ang="0">
                  <a:pos x="1368" y="1367"/>
                </a:cxn>
                <a:cxn ang="0">
                  <a:pos x="1198" y="1658"/>
                </a:cxn>
              </a:cxnLst>
              <a:rect l="0" t="0" r="r" b="b"/>
              <a:pathLst>
                <a:path w="3147" h="2643">
                  <a:moveTo>
                    <a:pt x="1198" y="1658"/>
                  </a:moveTo>
                  <a:lnTo>
                    <a:pt x="1000" y="1637"/>
                  </a:lnTo>
                  <a:lnTo>
                    <a:pt x="674" y="1814"/>
                  </a:lnTo>
                  <a:lnTo>
                    <a:pt x="390" y="2027"/>
                  </a:lnTo>
                  <a:lnTo>
                    <a:pt x="0" y="2374"/>
                  </a:lnTo>
                  <a:lnTo>
                    <a:pt x="305" y="2431"/>
                  </a:lnTo>
                  <a:lnTo>
                    <a:pt x="440" y="2565"/>
                  </a:lnTo>
                  <a:lnTo>
                    <a:pt x="674" y="2643"/>
                  </a:lnTo>
                  <a:lnTo>
                    <a:pt x="914" y="2388"/>
                  </a:lnTo>
                  <a:lnTo>
                    <a:pt x="1403" y="2105"/>
                  </a:lnTo>
                  <a:lnTo>
                    <a:pt x="1779" y="2005"/>
                  </a:lnTo>
                  <a:lnTo>
                    <a:pt x="2013" y="1637"/>
                  </a:lnTo>
                  <a:lnTo>
                    <a:pt x="2502" y="1098"/>
                  </a:lnTo>
                  <a:lnTo>
                    <a:pt x="2743" y="715"/>
                  </a:lnTo>
                  <a:lnTo>
                    <a:pt x="2778" y="482"/>
                  </a:lnTo>
                  <a:lnTo>
                    <a:pt x="2842" y="482"/>
                  </a:lnTo>
                  <a:lnTo>
                    <a:pt x="3147" y="290"/>
                  </a:lnTo>
                  <a:lnTo>
                    <a:pt x="2743" y="390"/>
                  </a:lnTo>
                  <a:lnTo>
                    <a:pt x="2672" y="255"/>
                  </a:lnTo>
                  <a:lnTo>
                    <a:pt x="2708" y="0"/>
                  </a:lnTo>
                  <a:lnTo>
                    <a:pt x="2353" y="411"/>
                  </a:lnTo>
                  <a:lnTo>
                    <a:pt x="2119" y="793"/>
                  </a:lnTo>
                  <a:lnTo>
                    <a:pt x="1538" y="1254"/>
                  </a:lnTo>
                  <a:lnTo>
                    <a:pt x="1559" y="1389"/>
                  </a:lnTo>
                  <a:lnTo>
                    <a:pt x="1368" y="1367"/>
                  </a:lnTo>
                  <a:lnTo>
                    <a:pt x="1198" y="1658"/>
                  </a:lnTo>
                </a:path>
              </a:pathLst>
            </a:custGeom>
            <a:noFill/>
            <a:ln w="0">
              <a:solidFill>
                <a:schemeClr val="tx1"/>
              </a:solidFill>
              <a:prstDash val="solid"/>
              <a:round/>
              <a:headEnd/>
              <a:tailEnd/>
            </a:ln>
          </p:spPr>
          <p:txBody>
            <a:bodyPr>
              <a:prstTxWarp prst="textNoShape">
                <a:avLst/>
              </a:prstTxWarp>
            </a:bodyPr>
            <a:lstStyle/>
            <a:p>
              <a:endParaRPr lang="en-US"/>
            </a:p>
          </p:txBody>
        </p:sp>
        <p:grpSp>
          <p:nvGrpSpPr>
            <p:cNvPr id="7" name="Group 89"/>
            <p:cNvGrpSpPr>
              <a:grpSpLocks/>
            </p:cNvGrpSpPr>
            <p:nvPr/>
          </p:nvGrpSpPr>
          <p:grpSpPr bwMode="auto">
            <a:xfrm>
              <a:off x="3350" y="3120"/>
              <a:ext cx="1388" cy="553"/>
              <a:chOff x="3350" y="3120"/>
              <a:chExt cx="1388" cy="553"/>
            </a:xfrm>
          </p:grpSpPr>
          <p:sp>
            <p:nvSpPr>
              <p:cNvPr id="795735" name="Line 87"/>
              <p:cNvSpPr>
                <a:spLocks noChangeShapeType="1"/>
              </p:cNvSpPr>
              <p:nvPr/>
            </p:nvSpPr>
            <p:spPr bwMode="auto">
              <a:xfrm flipH="1" flipV="1">
                <a:off x="3648" y="3120"/>
                <a:ext cx="96" cy="288"/>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795736" name="Text Box 88"/>
              <p:cNvSpPr txBox="1">
                <a:spLocks noChangeArrowheads="1"/>
              </p:cNvSpPr>
              <p:nvPr/>
            </p:nvSpPr>
            <p:spPr bwMode="auto">
              <a:xfrm>
                <a:off x="3350" y="3385"/>
                <a:ext cx="1388" cy="288"/>
              </a:xfrm>
              <a:prstGeom prst="rect">
                <a:avLst/>
              </a:prstGeom>
              <a:noFill/>
              <a:ln w="9525">
                <a:noFill/>
                <a:miter lim="800000"/>
                <a:headEnd/>
                <a:tailEnd/>
              </a:ln>
              <a:effectLst/>
            </p:spPr>
            <p:txBody>
              <a:bodyPr wrap="none">
                <a:prstTxWarp prst="textNoShape">
                  <a:avLst/>
                </a:prstTxWarp>
                <a:spAutoFit/>
              </a:bodyPr>
              <a:lstStyle/>
              <a:p>
                <a:r>
                  <a:rPr lang="en-US"/>
                  <a:t>Lake boundary</a:t>
                </a:r>
              </a:p>
            </p:txBody>
          </p:sp>
        </p:grpSp>
      </p:grpSp>
      <p:grpSp>
        <p:nvGrpSpPr>
          <p:cNvPr id="8" name="Group 84"/>
          <p:cNvGrpSpPr>
            <a:grpSpLocks/>
          </p:cNvGrpSpPr>
          <p:nvPr/>
        </p:nvGrpSpPr>
        <p:grpSpPr bwMode="auto">
          <a:xfrm>
            <a:off x="1600200" y="4129088"/>
            <a:ext cx="3200400" cy="1524000"/>
            <a:chOff x="1008" y="864"/>
            <a:chExt cx="2016" cy="960"/>
          </a:xfrm>
        </p:grpSpPr>
        <p:sp>
          <p:nvSpPr>
            <p:cNvPr id="795713" name="Freeform 65"/>
            <p:cNvSpPr>
              <a:spLocks/>
            </p:cNvSpPr>
            <p:nvPr/>
          </p:nvSpPr>
          <p:spPr bwMode="auto">
            <a:xfrm>
              <a:off x="1008" y="923"/>
              <a:ext cx="1776" cy="640"/>
            </a:xfrm>
            <a:custGeom>
              <a:avLst/>
              <a:gdLst/>
              <a:ahLst/>
              <a:cxnLst>
                <a:cxn ang="0">
                  <a:pos x="0" y="352"/>
                </a:cxn>
                <a:cxn ang="0">
                  <a:pos x="528" y="16"/>
                </a:cxn>
                <a:cxn ang="0">
                  <a:pos x="816" y="448"/>
                </a:cxn>
                <a:cxn ang="0">
                  <a:pos x="1440" y="256"/>
                </a:cxn>
                <a:cxn ang="0">
                  <a:pos x="1776" y="640"/>
                </a:cxn>
              </a:cxnLst>
              <a:rect l="0" t="0" r="r" b="b"/>
              <a:pathLst>
                <a:path w="1776" h="640">
                  <a:moveTo>
                    <a:pt x="0" y="352"/>
                  </a:moveTo>
                  <a:cubicBezTo>
                    <a:pt x="196" y="176"/>
                    <a:pt x="392" y="0"/>
                    <a:pt x="528" y="16"/>
                  </a:cubicBezTo>
                  <a:cubicBezTo>
                    <a:pt x="664" y="32"/>
                    <a:pt x="664" y="408"/>
                    <a:pt x="816" y="448"/>
                  </a:cubicBezTo>
                  <a:cubicBezTo>
                    <a:pt x="968" y="488"/>
                    <a:pt x="1280" y="224"/>
                    <a:pt x="1440" y="256"/>
                  </a:cubicBezTo>
                  <a:cubicBezTo>
                    <a:pt x="1600" y="288"/>
                    <a:pt x="1688" y="464"/>
                    <a:pt x="1776" y="640"/>
                  </a:cubicBezTo>
                </a:path>
              </a:pathLst>
            </a:custGeom>
            <a:noFill/>
            <a:ln w="38100">
              <a:solidFill>
                <a:schemeClr val="hlink"/>
              </a:solidFill>
              <a:round/>
              <a:headEnd/>
              <a:tailEnd/>
            </a:ln>
            <a:effectLst/>
          </p:spPr>
          <p:txBody>
            <a:bodyPr>
              <a:prstTxWarp prst="textNoShape">
                <a:avLst/>
              </a:prstTxWarp>
            </a:bodyPr>
            <a:lstStyle/>
            <a:p>
              <a:endParaRPr lang="en-US"/>
            </a:p>
          </p:txBody>
        </p:sp>
        <p:grpSp>
          <p:nvGrpSpPr>
            <p:cNvPr id="9" name="Group 77"/>
            <p:cNvGrpSpPr>
              <a:grpSpLocks/>
            </p:cNvGrpSpPr>
            <p:nvPr/>
          </p:nvGrpSpPr>
          <p:grpSpPr bwMode="auto">
            <a:xfrm>
              <a:off x="1479" y="864"/>
              <a:ext cx="1335" cy="699"/>
              <a:chOff x="1488" y="2352"/>
              <a:chExt cx="1335" cy="699"/>
            </a:xfrm>
          </p:grpSpPr>
          <p:sp>
            <p:nvSpPr>
              <p:cNvPr id="795701" name="Oval 53"/>
              <p:cNvSpPr>
                <a:spLocks noChangeArrowheads="1"/>
              </p:cNvSpPr>
              <p:nvPr/>
            </p:nvSpPr>
            <p:spPr bwMode="auto">
              <a:xfrm>
                <a:off x="1488" y="2352"/>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795702" name="Oval 54"/>
              <p:cNvSpPr>
                <a:spLocks noChangeArrowheads="1"/>
              </p:cNvSpPr>
              <p:nvPr/>
            </p:nvSpPr>
            <p:spPr bwMode="auto">
              <a:xfrm>
                <a:off x="1776" y="2736"/>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795703" name="Oval 55"/>
              <p:cNvSpPr>
                <a:spLocks noChangeArrowheads="1"/>
              </p:cNvSpPr>
              <p:nvPr/>
            </p:nvSpPr>
            <p:spPr bwMode="auto">
              <a:xfrm>
                <a:off x="2409" y="2601"/>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795708" name="Oval 60"/>
              <p:cNvSpPr>
                <a:spLocks noChangeArrowheads="1"/>
              </p:cNvSpPr>
              <p:nvPr/>
            </p:nvSpPr>
            <p:spPr bwMode="auto">
              <a:xfrm>
                <a:off x="2727" y="2955"/>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grpSp>
        <p:sp>
          <p:nvSpPr>
            <p:cNvPr id="795723" name="Text Box 75"/>
            <p:cNvSpPr txBox="1">
              <a:spLocks noChangeArrowheads="1"/>
            </p:cNvSpPr>
            <p:nvPr/>
          </p:nvSpPr>
          <p:spPr bwMode="auto">
            <a:xfrm>
              <a:off x="2648" y="1497"/>
              <a:ext cx="376" cy="327"/>
            </a:xfrm>
            <a:prstGeom prst="rect">
              <a:avLst/>
            </a:prstGeom>
            <a:noFill/>
            <a:ln w="9525">
              <a:noFill/>
              <a:miter lim="800000"/>
              <a:headEnd/>
              <a:tailEnd/>
            </a:ln>
            <a:effectLst/>
          </p:spPr>
          <p:txBody>
            <a:bodyPr wrap="none">
              <a:prstTxWarp prst="textNoShape">
                <a:avLst/>
              </a:prstTxWarp>
              <a:spAutoFit/>
            </a:bodyPr>
            <a:lstStyle/>
            <a:p>
              <a:r>
                <a:rPr lang="en-US" sz="2800" b="1"/>
                <a:t>v</a:t>
              </a:r>
              <a:r>
                <a:rPr lang="en-US" sz="2800" b="1" baseline="-25000"/>
                <a:t>m</a:t>
              </a:r>
              <a:endParaRPr lang="en-US" sz="2800" b="1"/>
            </a:p>
          </p:txBody>
        </p:sp>
      </p:grpSp>
    </p:spTree>
    <p:custDataLst>
      <p:tags r:id="rId1"/>
    </p:custDataLst>
  </p:cSld>
  <p:clrMapOvr>
    <a:masterClrMapping/>
  </p:clrMapOvr>
  <p:transition advTm="2429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9573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57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957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5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714" grpId="0"/>
      <p:bldP spid="795733" grpId="0" animBg="1"/>
      <p:bldP spid="795734"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Slide Number Placeholder 5"/>
          <p:cNvSpPr>
            <a:spLocks noGrp="1"/>
          </p:cNvSpPr>
          <p:nvPr>
            <p:ph type="sldNum" sz="quarter" idx="12"/>
          </p:nvPr>
        </p:nvSpPr>
        <p:spPr/>
        <p:txBody>
          <a:bodyPr/>
          <a:lstStyle/>
          <a:p>
            <a:fld id="{830CCEA2-0B70-7448-83A2-3F32B4D058C7}" type="slidenum">
              <a:rPr lang="en-US"/>
              <a:pPr/>
              <a:t>13</a:t>
            </a:fld>
            <a:endParaRPr lang="en-US"/>
          </a:p>
        </p:txBody>
      </p:sp>
      <p:sp>
        <p:nvSpPr>
          <p:cNvPr id="796677" name="Rectangle 5"/>
          <p:cNvSpPr>
            <a:spLocks noGrp="1" noChangeArrowheads="1"/>
          </p:cNvSpPr>
          <p:nvPr>
            <p:ph type="title"/>
          </p:nvPr>
        </p:nvSpPr>
        <p:spPr>
          <a:xfrm>
            <a:off x="1150938" y="138113"/>
            <a:ext cx="7793037" cy="1004887"/>
          </a:xfrm>
        </p:spPr>
        <p:txBody>
          <a:bodyPr>
            <a:normAutofit fontScale="90000"/>
          </a:bodyPr>
          <a:lstStyle/>
          <a:p>
            <a:r>
              <a:rPr lang="en-US"/>
              <a:t>Recursive path planning algorithm </a:t>
            </a:r>
            <a:br>
              <a:rPr lang="en-US"/>
            </a:br>
            <a:r>
              <a:rPr lang="en-US"/>
              <a:t>					</a:t>
            </a:r>
            <a:r>
              <a:rPr lang="en-US" sz="2000" b="0" i="1"/>
              <a:t>[Chekuri et.al, FOCS’05]</a:t>
            </a:r>
          </a:p>
        </p:txBody>
      </p:sp>
      <p:grpSp>
        <p:nvGrpSpPr>
          <p:cNvPr id="2" name="Group 6"/>
          <p:cNvGrpSpPr>
            <a:grpSpLocks/>
          </p:cNvGrpSpPr>
          <p:nvPr/>
        </p:nvGrpSpPr>
        <p:grpSpPr bwMode="auto">
          <a:xfrm>
            <a:off x="1524000" y="4114800"/>
            <a:ext cx="6172200" cy="1143000"/>
            <a:chOff x="1287" y="2630"/>
            <a:chExt cx="3216" cy="598"/>
          </a:xfrm>
        </p:grpSpPr>
        <p:sp>
          <p:nvSpPr>
            <p:cNvPr id="796679" name="Oval 7"/>
            <p:cNvSpPr>
              <a:spLocks noChangeArrowheads="1"/>
            </p:cNvSpPr>
            <p:nvPr/>
          </p:nvSpPr>
          <p:spPr bwMode="auto">
            <a:xfrm>
              <a:off x="1287"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0" name="Oval 8"/>
            <p:cNvSpPr>
              <a:spLocks noChangeArrowheads="1"/>
            </p:cNvSpPr>
            <p:nvPr/>
          </p:nvSpPr>
          <p:spPr bwMode="auto">
            <a:xfrm>
              <a:off x="1431"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1" name="Oval 9"/>
            <p:cNvSpPr>
              <a:spLocks noChangeArrowheads="1"/>
            </p:cNvSpPr>
            <p:nvPr/>
          </p:nvSpPr>
          <p:spPr bwMode="auto">
            <a:xfrm>
              <a:off x="135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2" name="Oval 10"/>
            <p:cNvSpPr>
              <a:spLocks noChangeArrowheads="1"/>
            </p:cNvSpPr>
            <p:nvPr/>
          </p:nvSpPr>
          <p:spPr bwMode="auto">
            <a:xfrm>
              <a:off x="159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3" name="Oval 11"/>
            <p:cNvSpPr>
              <a:spLocks noChangeArrowheads="1"/>
            </p:cNvSpPr>
            <p:nvPr/>
          </p:nvSpPr>
          <p:spPr bwMode="auto">
            <a:xfrm>
              <a:off x="143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4" name="Oval 12"/>
            <p:cNvSpPr>
              <a:spLocks noChangeArrowheads="1"/>
            </p:cNvSpPr>
            <p:nvPr/>
          </p:nvSpPr>
          <p:spPr bwMode="auto">
            <a:xfrm>
              <a:off x="167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5" name="Oval 13"/>
            <p:cNvSpPr>
              <a:spLocks noChangeArrowheads="1"/>
            </p:cNvSpPr>
            <p:nvPr/>
          </p:nvSpPr>
          <p:spPr bwMode="auto">
            <a:xfrm>
              <a:off x="1383" y="31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6" name="Oval 14"/>
            <p:cNvSpPr>
              <a:spLocks noChangeArrowheads="1"/>
            </p:cNvSpPr>
            <p:nvPr/>
          </p:nvSpPr>
          <p:spPr bwMode="auto">
            <a:xfrm>
              <a:off x="171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7" name="Oval 15"/>
            <p:cNvSpPr>
              <a:spLocks noChangeArrowheads="1"/>
            </p:cNvSpPr>
            <p:nvPr/>
          </p:nvSpPr>
          <p:spPr bwMode="auto">
            <a:xfrm>
              <a:off x="195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8" name="Oval 16"/>
            <p:cNvSpPr>
              <a:spLocks noChangeArrowheads="1"/>
            </p:cNvSpPr>
            <p:nvPr/>
          </p:nvSpPr>
          <p:spPr bwMode="auto">
            <a:xfrm>
              <a:off x="1863" y="275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89" name="Oval 17"/>
            <p:cNvSpPr>
              <a:spLocks noChangeArrowheads="1"/>
            </p:cNvSpPr>
            <p:nvPr/>
          </p:nvSpPr>
          <p:spPr bwMode="auto">
            <a:xfrm>
              <a:off x="217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0" name="Oval 18"/>
            <p:cNvSpPr>
              <a:spLocks noChangeArrowheads="1"/>
            </p:cNvSpPr>
            <p:nvPr/>
          </p:nvSpPr>
          <p:spPr bwMode="auto">
            <a:xfrm>
              <a:off x="195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1" name="Oval 19"/>
            <p:cNvSpPr>
              <a:spLocks noChangeArrowheads="1"/>
            </p:cNvSpPr>
            <p:nvPr/>
          </p:nvSpPr>
          <p:spPr bwMode="auto">
            <a:xfrm>
              <a:off x="167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2" name="Oval 20"/>
            <p:cNvSpPr>
              <a:spLocks noChangeArrowheads="1"/>
            </p:cNvSpPr>
            <p:nvPr/>
          </p:nvSpPr>
          <p:spPr bwMode="auto">
            <a:xfrm>
              <a:off x="2151"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3" name="Oval 21"/>
            <p:cNvSpPr>
              <a:spLocks noChangeArrowheads="1"/>
            </p:cNvSpPr>
            <p:nvPr/>
          </p:nvSpPr>
          <p:spPr bwMode="auto">
            <a:xfrm>
              <a:off x="188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4" name="Oval 22"/>
            <p:cNvSpPr>
              <a:spLocks noChangeArrowheads="1"/>
            </p:cNvSpPr>
            <p:nvPr/>
          </p:nvSpPr>
          <p:spPr bwMode="auto">
            <a:xfrm>
              <a:off x="229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5" name="Oval 23"/>
            <p:cNvSpPr>
              <a:spLocks noChangeArrowheads="1"/>
            </p:cNvSpPr>
            <p:nvPr/>
          </p:nvSpPr>
          <p:spPr bwMode="auto">
            <a:xfrm>
              <a:off x="248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6" name="Oval 24"/>
            <p:cNvSpPr>
              <a:spLocks noChangeArrowheads="1"/>
            </p:cNvSpPr>
            <p:nvPr/>
          </p:nvSpPr>
          <p:spPr bwMode="auto">
            <a:xfrm>
              <a:off x="2151"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7" name="Oval 25"/>
            <p:cNvSpPr>
              <a:spLocks noChangeArrowheads="1"/>
            </p:cNvSpPr>
            <p:nvPr/>
          </p:nvSpPr>
          <p:spPr bwMode="auto">
            <a:xfrm>
              <a:off x="2535"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8" name="Oval 26"/>
            <p:cNvSpPr>
              <a:spLocks noChangeArrowheads="1"/>
            </p:cNvSpPr>
            <p:nvPr/>
          </p:nvSpPr>
          <p:spPr bwMode="auto">
            <a:xfrm>
              <a:off x="253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699" name="Oval 27"/>
            <p:cNvSpPr>
              <a:spLocks noChangeArrowheads="1"/>
            </p:cNvSpPr>
            <p:nvPr/>
          </p:nvSpPr>
          <p:spPr bwMode="auto">
            <a:xfrm>
              <a:off x="229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0" name="Oval 28"/>
            <p:cNvSpPr>
              <a:spLocks noChangeArrowheads="1"/>
            </p:cNvSpPr>
            <p:nvPr/>
          </p:nvSpPr>
          <p:spPr bwMode="auto">
            <a:xfrm>
              <a:off x="2749"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1" name="Oval 29"/>
            <p:cNvSpPr>
              <a:spLocks noChangeArrowheads="1"/>
            </p:cNvSpPr>
            <p:nvPr/>
          </p:nvSpPr>
          <p:spPr bwMode="auto">
            <a:xfrm>
              <a:off x="2439" y="31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2" name="Oval 30"/>
            <p:cNvSpPr>
              <a:spLocks noChangeArrowheads="1"/>
            </p:cNvSpPr>
            <p:nvPr/>
          </p:nvSpPr>
          <p:spPr bwMode="auto">
            <a:xfrm>
              <a:off x="303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3" name="Oval 31"/>
            <p:cNvSpPr>
              <a:spLocks noChangeArrowheads="1"/>
            </p:cNvSpPr>
            <p:nvPr/>
          </p:nvSpPr>
          <p:spPr bwMode="auto">
            <a:xfrm>
              <a:off x="3325"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4" name="Oval 32"/>
            <p:cNvSpPr>
              <a:spLocks noChangeArrowheads="1"/>
            </p:cNvSpPr>
            <p:nvPr/>
          </p:nvSpPr>
          <p:spPr bwMode="auto">
            <a:xfrm>
              <a:off x="3015"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5" name="Oval 33"/>
            <p:cNvSpPr>
              <a:spLocks noChangeArrowheads="1"/>
            </p:cNvSpPr>
            <p:nvPr/>
          </p:nvSpPr>
          <p:spPr bwMode="auto">
            <a:xfrm>
              <a:off x="3325"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6" name="Oval 34"/>
            <p:cNvSpPr>
              <a:spLocks noChangeArrowheads="1"/>
            </p:cNvSpPr>
            <p:nvPr/>
          </p:nvSpPr>
          <p:spPr bwMode="auto">
            <a:xfrm>
              <a:off x="3325"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7" name="Oval 35"/>
            <p:cNvSpPr>
              <a:spLocks noChangeArrowheads="1"/>
            </p:cNvSpPr>
            <p:nvPr/>
          </p:nvSpPr>
          <p:spPr bwMode="auto">
            <a:xfrm>
              <a:off x="3037"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8" name="Oval 36"/>
            <p:cNvSpPr>
              <a:spLocks noChangeArrowheads="1"/>
            </p:cNvSpPr>
            <p:nvPr/>
          </p:nvSpPr>
          <p:spPr bwMode="auto">
            <a:xfrm>
              <a:off x="342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09" name="Oval 37"/>
            <p:cNvSpPr>
              <a:spLocks noChangeArrowheads="1"/>
            </p:cNvSpPr>
            <p:nvPr/>
          </p:nvSpPr>
          <p:spPr bwMode="auto">
            <a:xfrm>
              <a:off x="2823"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0" name="Oval 38"/>
            <p:cNvSpPr>
              <a:spLocks noChangeArrowheads="1"/>
            </p:cNvSpPr>
            <p:nvPr/>
          </p:nvSpPr>
          <p:spPr bwMode="auto">
            <a:xfrm>
              <a:off x="344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1" name="Oval 39"/>
            <p:cNvSpPr>
              <a:spLocks noChangeArrowheads="1"/>
            </p:cNvSpPr>
            <p:nvPr/>
          </p:nvSpPr>
          <p:spPr bwMode="auto">
            <a:xfrm>
              <a:off x="392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2" name="Oval 40"/>
            <p:cNvSpPr>
              <a:spLocks noChangeArrowheads="1"/>
            </p:cNvSpPr>
            <p:nvPr/>
          </p:nvSpPr>
          <p:spPr bwMode="auto">
            <a:xfrm>
              <a:off x="373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3" name="Oval 41"/>
            <p:cNvSpPr>
              <a:spLocks noChangeArrowheads="1"/>
            </p:cNvSpPr>
            <p:nvPr/>
          </p:nvSpPr>
          <p:spPr bwMode="auto">
            <a:xfrm>
              <a:off x="399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4" name="Oval 42"/>
            <p:cNvSpPr>
              <a:spLocks noChangeArrowheads="1"/>
            </p:cNvSpPr>
            <p:nvPr/>
          </p:nvSpPr>
          <p:spPr bwMode="auto">
            <a:xfrm>
              <a:off x="3901"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5" name="Oval 43"/>
            <p:cNvSpPr>
              <a:spLocks noChangeArrowheads="1"/>
            </p:cNvSpPr>
            <p:nvPr/>
          </p:nvSpPr>
          <p:spPr bwMode="auto">
            <a:xfrm>
              <a:off x="363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6" name="Oval 44"/>
            <p:cNvSpPr>
              <a:spLocks noChangeArrowheads="1"/>
            </p:cNvSpPr>
            <p:nvPr/>
          </p:nvSpPr>
          <p:spPr bwMode="auto">
            <a:xfrm>
              <a:off x="3687"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7" name="Oval 45"/>
            <p:cNvSpPr>
              <a:spLocks noChangeArrowheads="1"/>
            </p:cNvSpPr>
            <p:nvPr/>
          </p:nvSpPr>
          <p:spPr bwMode="auto">
            <a:xfrm>
              <a:off x="4141"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8" name="Oval 46"/>
            <p:cNvSpPr>
              <a:spLocks noChangeArrowheads="1"/>
            </p:cNvSpPr>
            <p:nvPr/>
          </p:nvSpPr>
          <p:spPr bwMode="auto">
            <a:xfrm>
              <a:off x="442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19" name="Oval 47"/>
            <p:cNvSpPr>
              <a:spLocks noChangeArrowheads="1"/>
            </p:cNvSpPr>
            <p:nvPr/>
          </p:nvSpPr>
          <p:spPr bwMode="auto">
            <a:xfrm>
              <a:off x="426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20" name="Oval 48"/>
            <p:cNvSpPr>
              <a:spLocks noChangeArrowheads="1"/>
            </p:cNvSpPr>
            <p:nvPr/>
          </p:nvSpPr>
          <p:spPr bwMode="auto">
            <a:xfrm>
              <a:off x="2727" y="287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21" name="Oval 49"/>
            <p:cNvSpPr>
              <a:spLocks noChangeArrowheads="1"/>
            </p:cNvSpPr>
            <p:nvPr/>
          </p:nvSpPr>
          <p:spPr bwMode="auto">
            <a:xfrm>
              <a:off x="3133"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22" name="Oval 50"/>
            <p:cNvSpPr>
              <a:spLocks noChangeArrowheads="1"/>
            </p:cNvSpPr>
            <p:nvPr/>
          </p:nvSpPr>
          <p:spPr bwMode="auto">
            <a:xfrm>
              <a:off x="1287"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96723" name="Oval 51"/>
            <p:cNvSpPr>
              <a:spLocks noChangeArrowheads="1"/>
            </p:cNvSpPr>
            <p:nvPr/>
          </p:nvSpPr>
          <p:spPr bwMode="auto">
            <a:xfrm>
              <a:off x="4180"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grpSp>
      <p:sp>
        <p:nvSpPr>
          <p:cNvPr id="796724" name="Oval 52"/>
          <p:cNvSpPr>
            <a:spLocks noChangeArrowheads="1"/>
          </p:cNvSpPr>
          <p:nvPr/>
        </p:nvSpPr>
        <p:spPr bwMode="auto">
          <a:xfrm>
            <a:off x="1524000" y="4676775"/>
            <a:ext cx="152400" cy="152400"/>
          </a:xfrm>
          <a:prstGeom prst="ellipse">
            <a:avLst/>
          </a:prstGeom>
          <a:solidFill>
            <a:schemeClr val="tx2"/>
          </a:solidFill>
          <a:ln w="9525">
            <a:solidFill>
              <a:schemeClr val="tx2"/>
            </a:solidFill>
            <a:round/>
            <a:headEnd/>
            <a:tailEnd/>
          </a:ln>
          <a:effectLst/>
        </p:spPr>
        <p:txBody>
          <a:bodyPr wrap="none" anchor="ctr">
            <a:prstTxWarp prst="textNoShape">
              <a:avLst/>
            </a:prstTxWarp>
          </a:bodyPr>
          <a:lstStyle/>
          <a:p>
            <a:endParaRPr lang="en-US"/>
          </a:p>
        </p:txBody>
      </p:sp>
      <p:sp>
        <p:nvSpPr>
          <p:cNvPr id="796725" name="Oval 53"/>
          <p:cNvSpPr>
            <a:spLocks noChangeArrowheads="1"/>
          </p:cNvSpPr>
          <p:nvPr/>
        </p:nvSpPr>
        <p:spPr bwMode="auto">
          <a:xfrm>
            <a:off x="7072313" y="4676775"/>
            <a:ext cx="152400" cy="152400"/>
          </a:xfrm>
          <a:prstGeom prst="ellipse">
            <a:avLst/>
          </a:prstGeom>
          <a:solidFill>
            <a:schemeClr val="tx2"/>
          </a:solidFill>
          <a:ln w="9525">
            <a:solidFill>
              <a:schemeClr val="tx2"/>
            </a:solidFill>
            <a:round/>
            <a:headEnd/>
            <a:tailEnd/>
          </a:ln>
          <a:effectLst/>
        </p:spPr>
        <p:txBody>
          <a:bodyPr wrap="none" anchor="ctr">
            <a:prstTxWarp prst="textNoShape">
              <a:avLst/>
            </a:prstTxWarp>
          </a:bodyPr>
          <a:lstStyle/>
          <a:p>
            <a:endParaRPr lang="en-US"/>
          </a:p>
        </p:txBody>
      </p:sp>
      <p:sp>
        <p:nvSpPr>
          <p:cNvPr id="796726" name="Text Box 54"/>
          <p:cNvSpPr txBox="1">
            <a:spLocks noChangeArrowheads="1"/>
          </p:cNvSpPr>
          <p:nvPr/>
        </p:nvSpPr>
        <p:spPr bwMode="auto">
          <a:xfrm>
            <a:off x="228600" y="4572000"/>
            <a:ext cx="1266825" cy="457200"/>
          </a:xfrm>
          <a:prstGeom prst="rect">
            <a:avLst/>
          </a:prstGeom>
          <a:noFill/>
          <a:ln w="9525">
            <a:noFill/>
            <a:miter lim="800000"/>
            <a:headEnd/>
            <a:tailEnd/>
          </a:ln>
          <a:effectLst/>
        </p:spPr>
        <p:txBody>
          <a:bodyPr wrap="none">
            <a:prstTxWarp prst="textNoShape">
              <a:avLst/>
            </a:prstTxWarp>
            <a:spAutoFit/>
          </a:bodyPr>
          <a:lstStyle/>
          <a:p>
            <a:r>
              <a:rPr lang="en-US"/>
              <a:t>Start (s)</a:t>
            </a:r>
          </a:p>
        </p:txBody>
      </p:sp>
      <p:sp>
        <p:nvSpPr>
          <p:cNvPr id="796727" name="Text Box 55"/>
          <p:cNvSpPr txBox="1">
            <a:spLocks noChangeArrowheads="1"/>
          </p:cNvSpPr>
          <p:nvPr/>
        </p:nvSpPr>
        <p:spPr bwMode="auto">
          <a:xfrm>
            <a:off x="6994525" y="4764088"/>
            <a:ext cx="1370013" cy="457200"/>
          </a:xfrm>
          <a:prstGeom prst="rect">
            <a:avLst/>
          </a:prstGeom>
          <a:noFill/>
          <a:ln w="9525">
            <a:noFill/>
            <a:miter lim="800000"/>
            <a:headEnd/>
            <a:tailEnd/>
          </a:ln>
          <a:effectLst/>
        </p:spPr>
        <p:txBody>
          <a:bodyPr wrap="none">
            <a:prstTxWarp prst="textNoShape">
              <a:avLst/>
            </a:prstTxWarp>
            <a:spAutoFit/>
          </a:bodyPr>
          <a:lstStyle/>
          <a:p>
            <a:r>
              <a:rPr lang="en-US"/>
              <a:t>Finish (t)</a:t>
            </a:r>
          </a:p>
        </p:txBody>
      </p:sp>
      <p:sp>
        <p:nvSpPr>
          <p:cNvPr id="796728" name="Text Box 56"/>
          <p:cNvSpPr txBox="1">
            <a:spLocks noChangeArrowheads="1"/>
          </p:cNvSpPr>
          <p:nvPr/>
        </p:nvSpPr>
        <p:spPr bwMode="auto">
          <a:xfrm>
            <a:off x="2743200" y="4252913"/>
            <a:ext cx="571500" cy="519112"/>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hlink"/>
                </a:solidFill>
                <a:latin typeface="Tahoma" charset="0"/>
              </a:rPr>
              <a:t>P</a:t>
            </a:r>
            <a:r>
              <a:rPr lang="en-US" sz="2800" b="1" baseline="-25000">
                <a:solidFill>
                  <a:schemeClr val="hlink"/>
                </a:solidFill>
                <a:latin typeface="Tahoma" charset="0"/>
              </a:rPr>
              <a:t>1</a:t>
            </a:r>
            <a:endParaRPr lang="en-US" sz="2800" b="1">
              <a:solidFill>
                <a:schemeClr val="hlink"/>
              </a:solidFill>
              <a:latin typeface="Tahoma" charset="0"/>
            </a:endParaRPr>
          </a:p>
        </p:txBody>
      </p:sp>
      <p:sp>
        <p:nvSpPr>
          <p:cNvPr id="796733" name="Freeform 61"/>
          <p:cNvSpPr>
            <a:spLocks/>
          </p:cNvSpPr>
          <p:nvPr/>
        </p:nvSpPr>
        <p:spPr bwMode="auto">
          <a:xfrm>
            <a:off x="1600200" y="4191000"/>
            <a:ext cx="2819400" cy="1016000"/>
          </a:xfrm>
          <a:custGeom>
            <a:avLst/>
            <a:gdLst/>
            <a:ahLst/>
            <a:cxnLst>
              <a:cxn ang="0">
                <a:pos x="0" y="352"/>
              </a:cxn>
              <a:cxn ang="0">
                <a:pos x="528" y="16"/>
              </a:cxn>
              <a:cxn ang="0">
                <a:pos x="816" y="448"/>
              </a:cxn>
              <a:cxn ang="0">
                <a:pos x="1440" y="256"/>
              </a:cxn>
              <a:cxn ang="0">
                <a:pos x="1776" y="640"/>
              </a:cxn>
            </a:cxnLst>
            <a:rect l="0" t="0" r="r" b="b"/>
            <a:pathLst>
              <a:path w="1776" h="640">
                <a:moveTo>
                  <a:pt x="0" y="352"/>
                </a:moveTo>
                <a:cubicBezTo>
                  <a:pt x="196" y="176"/>
                  <a:pt x="392" y="0"/>
                  <a:pt x="528" y="16"/>
                </a:cubicBezTo>
                <a:cubicBezTo>
                  <a:pt x="664" y="32"/>
                  <a:pt x="664" y="408"/>
                  <a:pt x="816" y="448"/>
                </a:cubicBezTo>
                <a:cubicBezTo>
                  <a:pt x="968" y="488"/>
                  <a:pt x="1280" y="224"/>
                  <a:pt x="1440" y="256"/>
                </a:cubicBezTo>
                <a:cubicBezTo>
                  <a:pt x="1600" y="288"/>
                  <a:pt x="1688" y="464"/>
                  <a:pt x="1776" y="640"/>
                </a:cubicBezTo>
              </a:path>
            </a:pathLst>
          </a:custGeom>
          <a:noFill/>
          <a:ln w="38100" cap="flat">
            <a:solidFill>
              <a:schemeClr val="hlink"/>
            </a:solidFill>
            <a:prstDash val="solid"/>
            <a:round/>
            <a:headEnd/>
            <a:tailEnd/>
          </a:ln>
          <a:effectLst/>
        </p:spPr>
        <p:txBody>
          <a:bodyPr>
            <a:prstTxWarp prst="textNoShape">
              <a:avLst/>
            </a:prstTxWarp>
          </a:bodyPr>
          <a:lstStyle/>
          <a:p>
            <a:endParaRPr lang="en-US"/>
          </a:p>
        </p:txBody>
      </p:sp>
      <p:grpSp>
        <p:nvGrpSpPr>
          <p:cNvPr id="3" name="Group 62"/>
          <p:cNvGrpSpPr>
            <a:grpSpLocks/>
          </p:cNvGrpSpPr>
          <p:nvPr/>
        </p:nvGrpSpPr>
        <p:grpSpPr bwMode="auto">
          <a:xfrm>
            <a:off x="2362200" y="4114800"/>
            <a:ext cx="2119313" cy="1109663"/>
            <a:chOff x="1488" y="2352"/>
            <a:chExt cx="1335" cy="699"/>
          </a:xfrm>
        </p:grpSpPr>
        <p:sp>
          <p:nvSpPr>
            <p:cNvPr id="796735" name="Oval 63"/>
            <p:cNvSpPr>
              <a:spLocks noChangeArrowheads="1"/>
            </p:cNvSpPr>
            <p:nvPr/>
          </p:nvSpPr>
          <p:spPr bwMode="auto">
            <a:xfrm>
              <a:off x="1488" y="2352"/>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796736" name="Oval 64"/>
            <p:cNvSpPr>
              <a:spLocks noChangeArrowheads="1"/>
            </p:cNvSpPr>
            <p:nvPr/>
          </p:nvSpPr>
          <p:spPr bwMode="auto">
            <a:xfrm>
              <a:off x="1776" y="2736"/>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796737" name="Oval 65"/>
            <p:cNvSpPr>
              <a:spLocks noChangeArrowheads="1"/>
            </p:cNvSpPr>
            <p:nvPr/>
          </p:nvSpPr>
          <p:spPr bwMode="auto">
            <a:xfrm>
              <a:off x="2409" y="2601"/>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796738" name="Oval 66"/>
            <p:cNvSpPr>
              <a:spLocks noChangeArrowheads="1"/>
            </p:cNvSpPr>
            <p:nvPr/>
          </p:nvSpPr>
          <p:spPr bwMode="auto">
            <a:xfrm>
              <a:off x="2727" y="2955"/>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grpSp>
      <p:sp>
        <p:nvSpPr>
          <p:cNvPr id="796739" name="Text Box 67"/>
          <p:cNvSpPr txBox="1">
            <a:spLocks noChangeArrowheads="1"/>
          </p:cNvSpPr>
          <p:nvPr/>
        </p:nvSpPr>
        <p:spPr bwMode="auto">
          <a:xfrm>
            <a:off x="4203700" y="5105400"/>
            <a:ext cx="596900" cy="519113"/>
          </a:xfrm>
          <a:prstGeom prst="rect">
            <a:avLst/>
          </a:prstGeom>
          <a:noFill/>
          <a:ln w="9525">
            <a:noFill/>
            <a:miter lim="800000"/>
            <a:headEnd/>
            <a:tailEnd/>
          </a:ln>
          <a:effectLst/>
        </p:spPr>
        <p:txBody>
          <a:bodyPr wrap="none">
            <a:prstTxWarp prst="textNoShape">
              <a:avLst/>
            </a:prstTxWarp>
            <a:spAutoFit/>
          </a:bodyPr>
          <a:lstStyle/>
          <a:p>
            <a:r>
              <a:rPr lang="en-US" sz="2800" b="1"/>
              <a:t>v</a:t>
            </a:r>
            <a:r>
              <a:rPr lang="en-US" sz="2800" b="1" baseline="-25000"/>
              <a:t>m</a:t>
            </a:r>
            <a:endParaRPr lang="en-US" sz="2800" b="1"/>
          </a:p>
        </p:txBody>
      </p:sp>
      <p:sp>
        <p:nvSpPr>
          <p:cNvPr id="796744" name="Rectangle 72"/>
          <p:cNvSpPr>
            <a:spLocks noGrp="1" noChangeArrowheads="1"/>
          </p:cNvSpPr>
          <p:nvPr>
            <p:ph type="body" idx="1"/>
          </p:nvPr>
        </p:nvSpPr>
        <p:spPr>
          <a:xfrm>
            <a:off x="685800" y="1295400"/>
            <a:ext cx="7772400" cy="609600"/>
          </a:xfrm>
          <a:noFill/>
          <a:ln/>
        </p:spPr>
        <p:txBody>
          <a:bodyPr>
            <a:normAutofit fontScale="40000" lnSpcReduction="20000"/>
          </a:bodyPr>
          <a:lstStyle/>
          <a:p>
            <a:pPr>
              <a:lnSpc>
                <a:spcPct val="90000"/>
              </a:lnSpc>
            </a:pPr>
            <a:r>
              <a:rPr lang="en-US"/>
              <a:t>Recursively search v</a:t>
            </a:r>
            <a:r>
              <a:rPr lang="en-US" baseline="-25000"/>
              <a:t>m</a:t>
            </a:r>
          </a:p>
          <a:p>
            <a:pPr lvl="1">
              <a:lnSpc>
                <a:spcPct val="90000"/>
              </a:lnSpc>
            </a:pPr>
            <a:r>
              <a:rPr lang="en-US"/>
              <a:t>C(P</a:t>
            </a:r>
            <a:r>
              <a:rPr lang="en-US" baseline="-25000"/>
              <a:t>1</a:t>
            </a:r>
            <a:r>
              <a:rPr lang="en-US"/>
              <a:t>) </a:t>
            </a:r>
            <a:r>
              <a:rPr lang="en-US">
                <a:latin typeface="cmsy10" pitchFamily="34" charset="0"/>
              </a:rPr>
              <a:t>· </a:t>
            </a:r>
            <a:r>
              <a:rPr lang="en-US"/>
              <a:t>B</a:t>
            </a:r>
            <a:r>
              <a:rPr lang="en-US" baseline="-25000"/>
              <a:t>1</a:t>
            </a:r>
          </a:p>
          <a:p>
            <a:pPr>
              <a:lnSpc>
                <a:spcPct val="90000"/>
              </a:lnSpc>
            </a:pPr>
            <a:r>
              <a:rPr lang="en-US"/>
              <a:t>Commit to the nodes visited in P</a:t>
            </a:r>
            <a:r>
              <a:rPr lang="en-US" baseline="-25000"/>
              <a:t>1</a:t>
            </a:r>
            <a:endParaRPr lang="en-US"/>
          </a:p>
        </p:txBody>
      </p:sp>
      <p:sp>
        <p:nvSpPr>
          <p:cNvPr id="796750" name="Rectangle 78"/>
          <p:cNvSpPr>
            <a:spLocks noChangeArrowheads="1"/>
          </p:cNvSpPr>
          <p:nvPr/>
        </p:nvSpPr>
        <p:spPr bwMode="auto">
          <a:xfrm>
            <a:off x="685800" y="2819400"/>
            <a:ext cx="7772400" cy="6096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Char char="n"/>
            </a:pPr>
            <a:r>
              <a:rPr lang="en-US" sz="3200">
                <a:latin typeface="Tahoma" charset="0"/>
              </a:rPr>
              <a:t>Recursively optimize P</a:t>
            </a:r>
            <a:r>
              <a:rPr lang="en-US" sz="3200" baseline="-25000">
                <a:latin typeface="Tahoma" charset="0"/>
              </a:rPr>
              <a:t>2</a:t>
            </a:r>
          </a:p>
          <a:p>
            <a:pPr marL="742950" lvl="1" indent="-285750" eaLnBrk="1" hangingPunct="1">
              <a:lnSpc>
                <a:spcPct val="90000"/>
              </a:lnSpc>
              <a:spcBef>
                <a:spcPct val="20000"/>
              </a:spcBef>
              <a:buClr>
                <a:schemeClr val="hlink"/>
              </a:buClr>
              <a:buSzPct val="55000"/>
              <a:buFont typeface="Wingdings" charset="2"/>
              <a:buChar char="n"/>
            </a:pPr>
            <a:r>
              <a:rPr lang="en-US" sz="2800">
                <a:latin typeface="Tahoma" charset="0"/>
                <a:ea typeface="ＭＳ Ｐゴシック" charset="-128"/>
              </a:rPr>
              <a:t>C(P</a:t>
            </a:r>
            <a:r>
              <a:rPr lang="en-US" sz="2800" baseline="-25000">
                <a:latin typeface="Tahoma" charset="0"/>
                <a:ea typeface="ＭＳ Ｐゴシック" charset="-128"/>
              </a:rPr>
              <a:t>2</a:t>
            </a:r>
            <a:r>
              <a:rPr lang="en-US" sz="2800">
                <a:latin typeface="Tahoma" charset="0"/>
                <a:ea typeface="ＭＳ Ｐゴシック" charset="-128"/>
              </a:rPr>
              <a:t>) </a:t>
            </a:r>
            <a:r>
              <a:rPr lang="en-US" sz="2800">
                <a:latin typeface="cmsy10" pitchFamily="34" charset="0"/>
                <a:ea typeface="ＭＳ Ｐゴシック" charset="-128"/>
              </a:rPr>
              <a:t>·</a:t>
            </a:r>
            <a:r>
              <a:rPr lang="en-US" sz="2800">
                <a:latin typeface="Tahoma" charset="0"/>
                <a:ea typeface="ＭＳ Ｐゴシック" charset="-128"/>
              </a:rPr>
              <a:t> B-B</a:t>
            </a:r>
            <a:r>
              <a:rPr lang="en-US" sz="2800" baseline="-25000">
                <a:latin typeface="Tahoma" charset="0"/>
                <a:ea typeface="ＭＳ Ｐゴシック" charset="-128"/>
              </a:rPr>
              <a:t>1</a:t>
            </a:r>
            <a:endParaRPr lang="en-US" sz="2800">
              <a:latin typeface="Tahoma" charset="0"/>
              <a:ea typeface="ＭＳ Ｐゴシック" charset="-128"/>
            </a:endParaRPr>
          </a:p>
        </p:txBody>
      </p:sp>
      <p:sp>
        <p:nvSpPr>
          <p:cNvPr id="796751" name="Freeform 79"/>
          <p:cNvSpPr>
            <a:spLocks/>
          </p:cNvSpPr>
          <p:nvPr/>
        </p:nvSpPr>
        <p:spPr bwMode="auto">
          <a:xfrm>
            <a:off x="4419600" y="4191000"/>
            <a:ext cx="2667000" cy="914400"/>
          </a:xfrm>
          <a:custGeom>
            <a:avLst/>
            <a:gdLst/>
            <a:ahLst/>
            <a:cxnLst>
              <a:cxn ang="0">
                <a:pos x="0" y="576"/>
              </a:cxn>
              <a:cxn ang="0">
                <a:pos x="288" y="336"/>
              </a:cxn>
              <a:cxn ang="0">
                <a:pos x="672" y="96"/>
              </a:cxn>
              <a:cxn ang="0">
                <a:pos x="1392" y="48"/>
              </a:cxn>
              <a:cxn ang="0">
                <a:pos x="1632" y="48"/>
              </a:cxn>
              <a:cxn ang="0">
                <a:pos x="1680" y="336"/>
              </a:cxn>
            </a:cxnLst>
            <a:rect l="0" t="0" r="r" b="b"/>
            <a:pathLst>
              <a:path w="1680" h="576">
                <a:moveTo>
                  <a:pt x="0" y="576"/>
                </a:moveTo>
                <a:cubicBezTo>
                  <a:pt x="88" y="496"/>
                  <a:pt x="176" y="416"/>
                  <a:pt x="288" y="336"/>
                </a:cubicBezTo>
                <a:cubicBezTo>
                  <a:pt x="400" y="256"/>
                  <a:pt x="488" y="144"/>
                  <a:pt x="672" y="96"/>
                </a:cubicBezTo>
                <a:cubicBezTo>
                  <a:pt x="856" y="48"/>
                  <a:pt x="1232" y="56"/>
                  <a:pt x="1392" y="48"/>
                </a:cubicBezTo>
                <a:cubicBezTo>
                  <a:pt x="1552" y="40"/>
                  <a:pt x="1584" y="0"/>
                  <a:pt x="1632" y="48"/>
                </a:cubicBezTo>
                <a:cubicBezTo>
                  <a:pt x="1680" y="96"/>
                  <a:pt x="1680" y="216"/>
                  <a:pt x="1680" y="336"/>
                </a:cubicBezTo>
              </a:path>
            </a:pathLst>
          </a:custGeom>
          <a:noFill/>
          <a:ln w="25400" cap="flat">
            <a:solidFill>
              <a:schemeClr val="tx2"/>
            </a:solidFill>
            <a:prstDash val="dash"/>
            <a:round/>
            <a:headEnd/>
            <a:tailEnd/>
          </a:ln>
          <a:effectLst/>
        </p:spPr>
        <p:txBody>
          <a:bodyPr>
            <a:prstTxWarp prst="textNoShape">
              <a:avLst/>
            </a:prstTxWarp>
          </a:bodyPr>
          <a:lstStyle/>
          <a:p>
            <a:endParaRPr lang="en-US"/>
          </a:p>
        </p:txBody>
      </p:sp>
      <p:sp>
        <p:nvSpPr>
          <p:cNvPr id="796753" name="Freeform 81"/>
          <p:cNvSpPr>
            <a:spLocks/>
          </p:cNvSpPr>
          <p:nvPr/>
        </p:nvSpPr>
        <p:spPr bwMode="auto">
          <a:xfrm>
            <a:off x="4419600" y="4762500"/>
            <a:ext cx="2743200" cy="444500"/>
          </a:xfrm>
          <a:custGeom>
            <a:avLst/>
            <a:gdLst/>
            <a:ahLst/>
            <a:cxnLst>
              <a:cxn ang="0">
                <a:pos x="0" y="264"/>
              </a:cxn>
              <a:cxn ang="0">
                <a:pos x="336" y="264"/>
              </a:cxn>
              <a:cxn ang="0">
                <a:pos x="816" y="168"/>
              </a:cxn>
              <a:cxn ang="0">
                <a:pos x="1152" y="168"/>
              </a:cxn>
              <a:cxn ang="0">
                <a:pos x="1392" y="24"/>
              </a:cxn>
              <a:cxn ang="0">
                <a:pos x="1728" y="24"/>
              </a:cxn>
            </a:cxnLst>
            <a:rect l="0" t="0" r="r" b="b"/>
            <a:pathLst>
              <a:path w="1728" h="280">
                <a:moveTo>
                  <a:pt x="0" y="264"/>
                </a:moveTo>
                <a:cubicBezTo>
                  <a:pt x="100" y="272"/>
                  <a:pt x="200" y="280"/>
                  <a:pt x="336" y="264"/>
                </a:cubicBezTo>
                <a:cubicBezTo>
                  <a:pt x="472" y="248"/>
                  <a:pt x="680" y="184"/>
                  <a:pt x="816" y="168"/>
                </a:cubicBezTo>
                <a:cubicBezTo>
                  <a:pt x="952" y="152"/>
                  <a:pt x="1056" y="192"/>
                  <a:pt x="1152" y="168"/>
                </a:cubicBezTo>
                <a:cubicBezTo>
                  <a:pt x="1248" y="144"/>
                  <a:pt x="1296" y="48"/>
                  <a:pt x="1392" y="24"/>
                </a:cubicBezTo>
                <a:cubicBezTo>
                  <a:pt x="1488" y="0"/>
                  <a:pt x="1608" y="12"/>
                  <a:pt x="1728" y="24"/>
                </a:cubicBezTo>
              </a:path>
            </a:pathLst>
          </a:custGeom>
          <a:noFill/>
          <a:ln w="25400" cap="flat">
            <a:solidFill>
              <a:schemeClr val="tx2"/>
            </a:solidFill>
            <a:prstDash val="dash"/>
            <a:round/>
            <a:headEnd/>
            <a:tailEnd/>
          </a:ln>
          <a:effectLst/>
        </p:spPr>
        <p:txBody>
          <a:bodyPr>
            <a:prstTxWarp prst="textNoShape">
              <a:avLst/>
            </a:prstTxWarp>
          </a:bodyPr>
          <a:lstStyle/>
          <a:p>
            <a:endParaRPr lang="en-US"/>
          </a:p>
        </p:txBody>
      </p:sp>
      <p:sp>
        <p:nvSpPr>
          <p:cNvPr id="796756" name="Freeform 84"/>
          <p:cNvSpPr>
            <a:spLocks/>
          </p:cNvSpPr>
          <p:nvPr/>
        </p:nvSpPr>
        <p:spPr bwMode="auto">
          <a:xfrm>
            <a:off x="4419600" y="4572000"/>
            <a:ext cx="2743200" cy="533400"/>
          </a:xfrm>
          <a:custGeom>
            <a:avLst/>
            <a:gdLst/>
            <a:ahLst/>
            <a:cxnLst>
              <a:cxn ang="0">
                <a:pos x="0" y="336"/>
              </a:cxn>
              <a:cxn ang="0">
                <a:pos x="720" y="96"/>
              </a:cxn>
              <a:cxn ang="0">
                <a:pos x="1104" y="144"/>
              </a:cxn>
              <a:cxn ang="0">
                <a:pos x="1488" y="0"/>
              </a:cxn>
              <a:cxn ang="0">
                <a:pos x="1728" y="144"/>
              </a:cxn>
            </a:cxnLst>
            <a:rect l="0" t="0" r="r" b="b"/>
            <a:pathLst>
              <a:path w="1728" h="336">
                <a:moveTo>
                  <a:pt x="0" y="336"/>
                </a:moveTo>
                <a:cubicBezTo>
                  <a:pt x="268" y="232"/>
                  <a:pt x="536" y="128"/>
                  <a:pt x="720" y="96"/>
                </a:cubicBezTo>
                <a:cubicBezTo>
                  <a:pt x="904" y="64"/>
                  <a:pt x="976" y="160"/>
                  <a:pt x="1104" y="144"/>
                </a:cubicBezTo>
                <a:cubicBezTo>
                  <a:pt x="1232" y="128"/>
                  <a:pt x="1384" y="0"/>
                  <a:pt x="1488" y="0"/>
                </a:cubicBezTo>
                <a:cubicBezTo>
                  <a:pt x="1592" y="0"/>
                  <a:pt x="1660" y="72"/>
                  <a:pt x="1728" y="144"/>
                </a:cubicBezTo>
              </a:path>
            </a:pathLst>
          </a:custGeom>
          <a:noFill/>
          <a:ln w="25400" cap="flat">
            <a:solidFill>
              <a:schemeClr val="tx2"/>
            </a:solidFill>
            <a:prstDash val="dash"/>
            <a:round/>
            <a:headEnd/>
            <a:tailEnd/>
          </a:ln>
          <a:effectLst/>
        </p:spPr>
        <p:txBody>
          <a:bodyPr>
            <a:prstTxWarp prst="textNoShape">
              <a:avLst/>
            </a:prstTxWarp>
          </a:bodyPr>
          <a:lstStyle/>
          <a:p>
            <a:endParaRPr lang="en-US"/>
          </a:p>
        </p:txBody>
      </p:sp>
      <p:sp>
        <p:nvSpPr>
          <p:cNvPr id="796757" name="Freeform 85"/>
          <p:cNvSpPr>
            <a:spLocks/>
          </p:cNvSpPr>
          <p:nvPr/>
        </p:nvSpPr>
        <p:spPr bwMode="auto">
          <a:xfrm>
            <a:off x="4419600" y="4572000"/>
            <a:ext cx="2743200" cy="533400"/>
          </a:xfrm>
          <a:custGeom>
            <a:avLst/>
            <a:gdLst/>
            <a:ahLst/>
            <a:cxnLst>
              <a:cxn ang="0">
                <a:pos x="0" y="336"/>
              </a:cxn>
              <a:cxn ang="0">
                <a:pos x="720" y="96"/>
              </a:cxn>
              <a:cxn ang="0">
                <a:pos x="1104" y="144"/>
              </a:cxn>
              <a:cxn ang="0">
                <a:pos x="1488" y="0"/>
              </a:cxn>
              <a:cxn ang="0">
                <a:pos x="1728" y="144"/>
              </a:cxn>
            </a:cxnLst>
            <a:rect l="0" t="0" r="r" b="b"/>
            <a:pathLst>
              <a:path w="1728" h="336">
                <a:moveTo>
                  <a:pt x="0" y="336"/>
                </a:moveTo>
                <a:cubicBezTo>
                  <a:pt x="268" y="232"/>
                  <a:pt x="536" y="128"/>
                  <a:pt x="720" y="96"/>
                </a:cubicBezTo>
                <a:cubicBezTo>
                  <a:pt x="904" y="64"/>
                  <a:pt x="976" y="160"/>
                  <a:pt x="1104" y="144"/>
                </a:cubicBezTo>
                <a:cubicBezTo>
                  <a:pt x="1232" y="128"/>
                  <a:pt x="1384" y="0"/>
                  <a:pt x="1488" y="0"/>
                </a:cubicBezTo>
                <a:cubicBezTo>
                  <a:pt x="1592" y="0"/>
                  <a:pt x="1660" y="72"/>
                  <a:pt x="1728" y="144"/>
                </a:cubicBezTo>
              </a:path>
            </a:pathLst>
          </a:custGeom>
          <a:noFill/>
          <a:ln w="38100" cap="flat">
            <a:solidFill>
              <a:schemeClr val="tx2"/>
            </a:solidFill>
            <a:prstDash val="solid"/>
            <a:round/>
            <a:headEnd/>
            <a:tailEnd/>
          </a:ln>
          <a:effectLst/>
        </p:spPr>
        <p:txBody>
          <a:bodyPr>
            <a:prstTxWarp prst="textNoShape">
              <a:avLst/>
            </a:prstTxWarp>
          </a:bodyPr>
          <a:lstStyle/>
          <a:p>
            <a:endParaRPr lang="en-US"/>
          </a:p>
        </p:txBody>
      </p:sp>
      <p:sp>
        <p:nvSpPr>
          <p:cNvPr id="796758" name="Text Box 86"/>
          <p:cNvSpPr txBox="1">
            <a:spLocks noChangeArrowheads="1"/>
          </p:cNvSpPr>
          <p:nvPr/>
        </p:nvSpPr>
        <p:spPr bwMode="auto">
          <a:xfrm>
            <a:off x="5686425" y="4724400"/>
            <a:ext cx="571500"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2"/>
                </a:solidFill>
                <a:latin typeface="Tahoma" charset="0"/>
              </a:rPr>
              <a:t>P</a:t>
            </a:r>
            <a:r>
              <a:rPr lang="en-US" sz="2800" b="1" baseline="-25000">
                <a:solidFill>
                  <a:schemeClr val="tx2"/>
                </a:solidFill>
                <a:latin typeface="Tahoma" charset="0"/>
              </a:rPr>
              <a:t>2</a:t>
            </a:r>
            <a:endParaRPr lang="en-US" sz="2800" b="1">
              <a:solidFill>
                <a:schemeClr val="tx2"/>
              </a:solidFill>
              <a:latin typeface="Tahoma" charset="0"/>
            </a:endParaRPr>
          </a:p>
        </p:txBody>
      </p:sp>
      <p:sp>
        <p:nvSpPr>
          <p:cNvPr id="796759" name="Text Box 87"/>
          <p:cNvSpPr txBox="1">
            <a:spLocks noChangeArrowheads="1"/>
          </p:cNvSpPr>
          <p:nvPr/>
        </p:nvSpPr>
        <p:spPr bwMode="auto">
          <a:xfrm>
            <a:off x="4495800" y="4038600"/>
            <a:ext cx="2687638" cy="469900"/>
          </a:xfrm>
          <a:prstGeom prst="rect">
            <a:avLst/>
          </a:prstGeom>
          <a:solidFill>
            <a:schemeClr val="bg1"/>
          </a:solidFill>
          <a:ln w="12700">
            <a:solidFill>
              <a:schemeClr val="tx1"/>
            </a:solidFill>
            <a:miter lim="800000"/>
            <a:headEnd/>
            <a:tailEnd/>
          </a:ln>
          <a:effectLst/>
        </p:spPr>
        <p:txBody>
          <a:bodyPr wrap="none">
            <a:prstTxWarp prst="textNoShape">
              <a:avLst/>
            </a:prstTxWarp>
            <a:spAutoFit/>
          </a:bodyPr>
          <a:lstStyle/>
          <a:p>
            <a:r>
              <a:rPr lang="en-US" b="1"/>
              <a:t>Maximum reward</a:t>
            </a:r>
          </a:p>
        </p:txBody>
      </p:sp>
      <p:sp>
        <p:nvSpPr>
          <p:cNvPr id="796760" name="Rectangle 88"/>
          <p:cNvSpPr>
            <a:spLocks noChangeArrowheads="1"/>
          </p:cNvSpPr>
          <p:nvPr/>
        </p:nvSpPr>
        <p:spPr bwMode="auto">
          <a:xfrm>
            <a:off x="152400" y="1371600"/>
            <a:ext cx="8610600" cy="990600"/>
          </a:xfrm>
          <a:prstGeom prst="rect">
            <a:avLst/>
          </a:prstGeom>
          <a:solidFill>
            <a:schemeClr val="bg1"/>
          </a:solidFill>
          <a:ln w="25400">
            <a:solidFill>
              <a:schemeClr val="tx1"/>
            </a:solidFill>
            <a:miter lim="800000"/>
            <a:headEnd/>
            <a:tailEnd/>
          </a:ln>
          <a:effectLst/>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3200">
                <a:solidFill>
                  <a:schemeClr val="hlink"/>
                </a:solidFill>
                <a:latin typeface="Tahoma" charset="0"/>
              </a:rPr>
              <a:t>	Committing to nodes in P</a:t>
            </a:r>
            <a:r>
              <a:rPr lang="en-US" sz="3200" baseline="-25000">
                <a:solidFill>
                  <a:schemeClr val="hlink"/>
                </a:solidFill>
                <a:latin typeface="Tahoma" charset="0"/>
              </a:rPr>
              <a:t>1</a:t>
            </a:r>
            <a:r>
              <a:rPr lang="en-US" sz="3200">
                <a:solidFill>
                  <a:schemeClr val="hlink"/>
                </a:solidFill>
                <a:latin typeface="Tahoma" charset="0"/>
              </a:rPr>
              <a:t> before optimizing P</a:t>
            </a:r>
            <a:r>
              <a:rPr lang="en-US" sz="3200" baseline="-25000">
                <a:solidFill>
                  <a:schemeClr val="hlink"/>
                </a:solidFill>
                <a:latin typeface="Tahoma" charset="0"/>
              </a:rPr>
              <a:t>2</a:t>
            </a:r>
            <a:r>
              <a:rPr lang="en-US" sz="3200">
                <a:solidFill>
                  <a:schemeClr val="hlink"/>
                </a:solidFill>
                <a:latin typeface="Tahoma" charset="0"/>
              </a:rPr>
              <a:t> makes the algorithm greedy!</a:t>
            </a:r>
          </a:p>
        </p:txBody>
      </p:sp>
      <p:grpSp>
        <p:nvGrpSpPr>
          <p:cNvPr id="4" name="Group 99"/>
          <p:cNvGrpSpPr>
            <a:grpSpLocks/>
          </p:cNvGrpSpPr>
          <p:nvPr/>
        </p:nvGrpSpPr>
        <p:grpSpPr bwMode="auto">
          <a:xfrm>
            <a:off x="5424488" y="4510088"/>
            <a:ext cx="1462087" cy="352425"/>
            <a:chOff x="3417" y="2841"/>
            <a:chExt cx="921" cy="222"/>
          </a:xfrm>
        </p:grpSpPr>
        <p:sp>
          <p:nvSpPr>
            <p:cNvPr id="796767" name="Oval 95"/>
            <p:cNvSpPr>
              <a:spLocks noChangeArrowheads="1"/>
            </p:cNvSpPr>
            <p:nvPr/>
          </p:nvSpPr>
          <p:spPr bwMode="auto">
            <a:xfrm>
              <a:off x="3417" y="2937"/>
              <a:ext cx="96" cy="96"/>
            </a:xfrm>
            <a:prstGeom prst="ellipse">
              <a:avLst/>
            </a:prstGeom>
            <a:solidFill>
              <a:schemeClr val="tx2"/>
            </a:solidFill>
            <a:ln w="25400">
              <a:solidFill>
                <a:schemeClr val="tx1"/>
              </a:solidFill>
              <a:round/>
              <a:headEnd/>
              <a:tailEnd/>
            </a:ln>
            <a:effectLst/>
          </p:spPr>
          <p:txBody>
            <a:bodyPr wrap="none" anchor="ctr">
              <a:prstTxWarp prst="textNoShape">
                <a:avLst/>
              </a:prstTxWarp>
            </a:bodyPr>
            <a:lstStyle/>
            <a:p>
              <a:endParaRPr lang="en-US"/>
            </a:p>
          </p:txBody>
        </p:sp>
        <p:sp>
          <p:nvSpPr>
            <p:cNvPr id="796769" name="Oval 97"/>
            <p:cNvSpPr>
              <a:spLocks noChangeArrowheads="1"/>
            </p:cNvSpPr>
            <p:nvPr/>
          </p:nvSpPr>
          <p:spPr bwMode="auto">
            <a:xfrm>
              <a:off x="3792" y="2967"/>
              <a:ext cx="96" cy="96"/>
            </a:xfrm>
            <a:prstGeom prst="ellipse">
              <a:avLst/>
            </a:prstGeom>
            <a:solidFill>
              <a:schemeClr val="tx2"/>
            </a:solidFill>
            <a:ln w="25400">
              <a:solidFill>
                <a:schemeClr val="tx1"/>
              </a:solidFill>
              <a:round/>
              <a:headEnd/>
              <a:tailEnd/>
            </a:ln>
            <a:effectLst/>
          </p:spPr>
          <p:txBody>
            <a:bodyPr wrap="none" anchor="ctr">
              <a:prstTxWarp prst="textNoShape">
                <a:avLst/>
              </a:prstTxWarp>
            </a:bodyPr>
            <a:lstStyle/>
            <a:p>
              <a:endParaRPr lang="en-US"/>
            </a:p>
          </p:txBody>
        </p:sp>
        <p:sp>
          <p:nvSpPr>
            <p:cNvPr id="796770" name="Oval 98"/>
            <p:cNvSpPr>
              <a:spLocks noChangeArrowheads="1"/>
            </p:cNvSpPr>
            <p:nvPr/>
          </p:nvSpPr>
          <p:spPr bwMode="auto">
            <a:xfrm>
              <a:off x="4242" y="2841"/>
              <a:ext cx="96" cy="96"/>
            </a:xfrm>
            <a:prstGeom prst="ellipse">
              <a:avLst/>
            </a:prstGeom>
            <a:solidFill>
              <a:schemeClr val="tx2"/>
            </a:solidFill>
            <a:ln w="25400">
              <a:solidFill>
                <a:schemeClr val="tx1"/>
              </a:solidFill>
              <a:round/>
              <a:headEnd/>
              <a:tailEnd/>
            </a:ln>
            <a:effectLst/>
          </p:spPr>
          <p:txBody>
            <a:bodyPr wrap="none" anchor="ctr">
              <a:prstTxWarp prst="textNoShape">
                <a:avLst/>
              </a:prstTxWarp>
            </a:bodyPr>
            <a:lstStyle/>
            <a:p>
              <a:endParaRPr lang="en-US"/>
            </a:p>
          </p:txBody>
        </p:sp>
      </p:grpSp>
    </p:spTree>
    <p:custDataLst>
      <p:tags r:id="rId1"/>
    </p:custDataLst>
  </p:cSld>
  <p:clrMapOvr>
    <a:masterClrMapping/>
  </p:clrMapOvr>
  <p:transition advTm="444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67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67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67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67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67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67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675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9675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9675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9675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96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750" grpId="0"/>
      <p:bldP spid="796751" grpId="0" animBg="1"/>
      <p:bldP spid="796751" grpId="1" animBg="1"/>
      <p:bldP spid="796753" grpId="0" animBg="1"/>
      <p:bldP spid="796753" grpId="1" animBg="1"/>
      <p:bldP spid="796756" grpId="0" animBg="1"/>
      <p:bldP spid="796756" grpId="1" animBg="1"/>
      <p:bldP spid="796757" grpId="0" animBg="1"/>
      <p:bldP spid="796758" grpId="0"/>
      <p:bldP spid="796759" grpId="0" animBg="1"/>
      <p:bldP spid="796760"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 name="Slide Number Placeholder 5"/>
          <p:cNvSpPr>
            <a:spLocks noGrp="1"/>
          </p:cNvSpPr>
          <p:nvPr>
            <p:ph type="sldNum" sz="quarter" idx="12"/>
          </p:nvPr>
        </p:nvSpPr>
        <p:spPr/>
        <p:txBody>
          <a:bodyPr/>
          <a:lstStyle/>
          <a:p>
            <a:fld id="{478F8788-40D1-0A49-A098-8286D7F4B195}" type="slidenum">
              <a:rPr lang="en-US"/>
              <a:pPr/>
              <a:t>14</a:t>
            </a:fld>
            <a:endParaRPr lang="en-US"/>
          </a:p>
        </p:txBody>
      </p:sp>
      <p:sp>
        <p:nvSpPr>
          <p:cNvPr id="745475" name="Rectangle 3"/>
          <p:cNvSpPr>
            <a:spLocks noChangeArrowheads="1"/>
          </p:cNvSpPr>
          <p:nvPr/>
        </p:nvSpPr>
        <p:spPr bwMode="auto">
          <a:xfrm>
            <a:off x="304800" y="2438400"/>
            <a:ext cx="4495800" cy="17526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endParaRPr lang="en-US" sz="2800" b="1" i="1" u="sng">
              <a:solidFill>
                <a:srgbClr val="008000"/>
              </a:solidFill>
              <a:latin typeface="Times" charset="0"/>
            </a:endParaRPr>
          </a:p>
          <a:p>
            <a:pPr marL="342900" indent="-342900" eaLnBrk="1" hangingPunct="1">
              <a:spcBef>
                <a:spcPct val="20000"/>
              </a:spcBef>
              <a:buClr>
                <a:schemeClr val="folHlink"/>
              </a:buClr>
              <a:buSzPct val="60000"/>
              <a:buFont typeface="Wingdings" charset="2"/>
              <a:buChar char="n"/>
            </a:pPr>
            <a:r>
              <a:rPr lang="en-US" sz="3200">
                <a:solidFill>
                  <a:srgbClr val="FF0000"/>
                </a:solidFill>
              </a:rPr>
              <a:t>Quasi-polynomial running time</a:t>
            </a:r>
            <a:r>
              <a:rPr lang="en-US" sz="3200">
                <a:solidFill>
                  <a:srgbClr val="FF0000"/>
                </a:solidFill>
                <a:latin typeface="Times" charset="0"/>
              </a:rPr>
              <a:t> </a:t>
            </a:r>
            <a:r>
              <a:rPr lang="en-US" sz="3200" b="1">
                <a:solidFill>
                  <a:srgbClr val="FF0000"/>
                </a:solidFill>
                <a:latin typeface="cmsy10" pitchFamily="34" charset="0"/>
              </a:rPr>
              <a:t>O</a:t>
            </a:r>
            <a:r>
              <a:rPr lang="pl-PL" sz="3200">
                <a:solidFill>
                  <a:srgbClr val="FF0000"/>
                </a:solidFill>
              </a:rPr>
              <a:t>(</a:t>
            </a:r>
            <a:r>
              <a:rPr lang="en-US" sz="3200">
                <a:solidFill>
                  <a:srgbClr val="FF0000"/>
                </a:solidFill>
              </a:rPr>
              <a:t>B*</a:t>
            </a:r>
            <a:r>
              <a:rPr lang="pl-PL" sz="3200">
                <a:solidFill>
                  <a:srgbClr val="FF0000"/>
                </a:solidFill>
              </a:rPr>
              <a:t>M)</a:t>
            </a:r>
            <a:r>
              <a:rPr lang="en-US" sz="3200" baseline="30000">
                <a:solidFill>
                  <a:srgbClr val="FF0000"/>
                </a:solidFill>
              </a:rPr>
              <a:t>log(B*M)</a:t>
            </a:r>
          </a:p>
          <a:p>
            <a:pPr marL="742950" lvl="1" indent="-285750" eaLnBrk="1" hangingPunct="1">
              <a:spcBef>
                <a:spcPct val="20000"/>
              </a:spcBef>
              <a:buClr>
                <a:schemeClr val="hlink"/>
              </a:buClr>
              <a:buSzPct val="55000"/>
              <a:buFont typeface="Wingdings" charset="2"/>
              <a:buChar char="n"/>
            </a:pPr>
            <a:r>
              <a:rPr lang="en-US" sz="2800">
                <a:solidFill>
                  <a:srgbClr val="FF0000"/>
                </a:solidFill>
                <a:ea typeface="ＭＳ Ｐゴシック" charset="-128"/>
              </a:rPr>
              <a:t>B: Budget </a:t>
            </a:r>
          </a:p>
        </p:txBody>
      </p:sp>
      <p:sp>
        <p:nvSpPr>
          <p:cNvPr id="745478" name="Text Box 6"/>
          <p:cNvSpPr txBox="1">
            <a:spLocks noChangeArrowheads="1"/>
          </p:cNvSpPr>
          <p:nvPr/>
        </p:nvSpPr>
        <p:spPr bwMode="auto">
          <a:xfrm>
            <a:off x="304800" y="1401763"/>
            <a:ext cx="2955925" cy="579437"/>
          </a:xfrm>
          <a:prstGeom prst="rect">
            <a:avLst/>
          </a:prstGeom>
          <a:noFill/>
          <a:ln w="9525">
            <a:noFill/>
            <a:miter lim="800000"/>
            <a:headEnd/>
            <a:tailEnd/>
          </a:ln>
          <a:effectLst/>
        </p:spPr>
        <p:txBody>
          <a:bodyPr wrap="none">
            <a:prstTxWarp prst="textNoShape">
              <a:avLst/>
            </a:prstTxWarp>
            <a:spAutoFit/>
          </a:bodyPr>
          <a:lstStyle/>
          <a:p>
            <a:pPr marL="457200" indent="-457200">
              <a:buClr>
                <a:schemeClr val="folHlink"/>
              </a:buClr>
              <a:buSzPct val="120000"/>
              <a:buFont typeface="Wingdings" charset="2"/>
              <a:buChar char="§"/>
            </a:pPr>
            <a:r>
              <a:rPr lang="en-US" sz="3200">
                <a:solidFill>
                  <a:srgbClr val="008000"/>
                </a:solidFill>
              </a:rPr>
              <a:t>Reward</a:t>
            </a:r>
            <a:r>
              <a:rPr lang="en-US" sz="3200" baseline="-25000">
                <a:solidFill>
                  <a:srgbClr val="008000"/>
                </a:solidFill>
              </a:rPr>
              <a:t>Chekuri</a:t>
            </a:r>
            <a:endParaRPr lang="en-US" sz="3200">
              <a:solidFill>
                <a:srgbClr val="008000"/>
              </a:solidFill>
            </a:endParaRPr>
          </a:p>
        </p:txBody>
      </p:sp>
      <p:sp>
        <p:nvSpPr>
          <p:cNvPr id="745479" name="Text Box 7"/>
          <p:cNvSpPr txBox="1">
            <a:spLocks noChangeArrowheads="1"/>
          </p:cNvSpPr>
          <p:nvPr/>
        </p:nvSpPr>
        <p:spPr bwMode="auto">
          <a:xfrm>
            <a:off x="3197225" y="1423988"/>
            <a:ext cx="460375" cy="519112"/>
          </a:xfrm>
          <a:prstGeom prst="rect">
            <a:avLst/>
          </a:prstGeom>
          <a:noFill/>
          <a:ln w="9525">
            <a:noFill/>
            <a:miter lim="800000"/>
            <a:headEnd/>
            <a:tailEnd/>
          </a:ln>
          <a:effectLst/>
        </p:spPr>
        <p:txBody>
          <a:bodyPr wrap="none">
            <a:prstTxWarp prst="textNoShape">
              <a:avLst/>
            </a:prstTxWarp>
            <a:spAutoFit/>
          </a:bodyPr>
          <a:lstStyle/>
          <a:p>
            <a:r>
              <a:rPr lang="en-US" sz="2800" b="1">
                <a:solidFill>
                  <a:srgbClr val="008000"/>
                </a:solidFill>
                <a:latin typeface="cmsy10" pitchFamily="34" charset="0"/>
              </a:rPr>
              <a:t>¸</a:t>
            </a:r>
          </a:p>
        </p:txBody>
      </p:sp>
      <p:grpSp>
        <p:nvGrpSpPr>
          <p:cNvPr id="2" name="Group 8"/>
          <p:cNvGrpSpPr>
            <a:grpSpLocks/>
          </p:cNvGrpSpPr>
          <p:nvPr/>
        </p:nvGrpSpPr>
        <p:grpSpPr bwMode="auto">
          <a:xfrm>
            <a:off x="3748088" y="1139825"/>
            <a:ext cx="2500312" cy="1123950"/>
            <a:chOff x="2294" y="826"/>
            <a:chExt cx="1575" cy="708"/>
          </a:xfrm>
        </p:grpSpPr>
        <p:sp>
          <p:nvSpPr>
            <p:cNvPr id="745481" name="Text Box 9"/>
            <p:cNvSpPr txBox="1">
              <a:spLocks noChangeArrowheads="1"/>
            </p:cNvSpPr>
            <p:nvPr/>
          </p:nvSpPr>
          <p:spPr bwMode="auto">
            <a:xfrm>
              <a:off x="2294" y="826"/>
              <a:ext cx="1575" cy="365"/>
            </a:xfrm>
            <a:prstGeom prst="rect">
              <a:avLst/>
            </a:prstGeom>
            <a:noFill/>
            <a:ln w="9525">
              <a:noFill/>
              <a:miter lim="800000"/>
              <a:headEnd/>
              <a:tailEnd/>
            </a:ln>
            <a:effectLst/>
          </p:spPr>
          <p:txBody>
            <a:bodyPr wrap="none">
              <a:prstTxWarp prst="textNoShape">
                <a:avLst/>
              </a:prstTxWarp>
              <a:spAutoFit/>
            </a:bodyPr>
            <a:lstStyle/>
            <a:p>
              <a:r>
                <a:rPr lang="en-US" sz="3200">
                  <a:solidFill>
                    <a:srgbClr val="008000"/>
                  </a:solidFill>
                </a:rPr>
                <a:t>Reward</a:t>
              </a:r>
              <a:r>
                <a:rPr lang="en-US" sz="3200" baseline="-25000">
                  <a:solidFill>
                    <a:srgbClr val="008000"/>
                  </a:solidFill>
                </a:rPr>
                <a:t>Optimal</a:t>
              </a:r>
              <a:endParaRPr lang="en-US" sz="3200">
                <a:solidFill>
                  <a:srgbClr val="008000"/>
                </a:solidFill>
              </a:endParaRPr>
            </a:p>
          </p:txBody>
        </p:sp>
        <p:sp>
          <p:nvSpPr>
            <p:cNvPr id="745482" name="Line 10"/>
            <p:cNvSpPr>
              <a:spLocks noChangeShapeType="1"/>
            </p:cNvSpPr>
            <p:nvPr/>
          </p:nvSpPr>
          <p:spPr bwMode="auto">
            <a:xfrm>
              <a:off x="2352" y="1200"/>
              <a:ext cx="1392" cy="0"/>
            </a:xfrm>
            <a:prstGeom prst="line">
              <a:avLst/>
            </a:prstGeom>
            <a:noFill/>
            <a:ln w="9525">
              <a:solidFill>
                <a:srgbClr val="339966"/>
              </a:solidFill>
              <a:round/>
              <a:headEnd/>
              <a:tailEnd/>
            </a:ln>
            <a:effectLst/>
          </p:spPr>
          <p:txBody>
            <a:bodyPr>
              <a:prstTxWarp prst="textNoShape">
                <a:avLst/>
              </a:prstTxWarp>
            </a:bodyPr>
            <a:lstStyle/>
            <a:p>
              <a:endParaRPr lang="en-US"/>
            </a:p>
          </p:txBody>
        </p:sp>
        <p:sp>
          <p:nvSpPr>
            <p:cNvPr id="745483" name="Text Box 11"/>
            <p:cNvSpPr txBox="1">
              <a:spLocks noChangeArrowheads="1"/>
            </p:cNvSpPr>
            <p:nvPr/>
          </p:nvSpPr>
          <p:spPr bwMode="auto">
            <a:xfrm>
              <a:off x="2615" y="1169"/>
              <a:ext cx="840" cy="365"/>
            </a:xfrm>
            <a:prstGeom prst="rect">
              <a:avLst/>
            </a:prstGeom>
            <a:noFill/>
            <a:ln w="9525">
              <a:noFill/>
              <a:miter lim="800000"/>
              <a:headEnd/>
              <a:tailEnd/>
            </a:ln>
            <a:effectLst/>
          </p:spPr>
          <p:txBody>
            <a:bodyPr wrap="none">
              <a:prstTxWarp prst="textNoShape">
                <a:avLst/>
              </a:prstTxWarp>
              <a:spAutoFit/>
            </a:bodyPr>
            <a:lstStyle/>
            <a:p>
              <a:r>
                <a:rPr lang="en-US" sz="3200">
                  <a:solidFill>
                    <a:srgbClr val="008000"/>
                  </a:solidFill>
                </a:rPr>
                <a:t>log(M)</a:t>
              </a:r>
            </a:p>
          </p:txBody>
        </p:sp>
      </p:grpSp>
      <p:sp>
        <p:nvSpPr>
          <p:cNvPr id="745484" name="Text Box 12"/>
          <p:cNvSpPr txBox="1">
            <a:spLocks noChangeArrowheads="1"/>
          </p:cNvSpPr>
          <p:nvPr/>
        </p:nvSpPr>
        <p:spPr bwMode="auto">
          <a:xfrm>
            <a:off x="782638" y="2189163"/>
            <a:ext cx="6456362" cy="903287"/>
          </a:xfrm>
          <a:prstGeom prst="rect">
            <a:avLst/>
          </a:prstGeom>
          <a:noFill/>
          <a:ln w="9525">
            <a:noFill/>
            <a:miter lim="800000"/>
            <a:headEnd/>
            <a:tailEnd/>
          </a:ln>
          <a:effectLst/>
        </p:spPr>
        <p:txBody>
          <a:bodyPr wrap="none">
            <a:prstTxWarp prst="textNoShape">
              <a:avLst/>
            </a:prstTxWarp>
            <a:spAutoFit/>
          </a:bodyPr>
          <a:lstStyle/>
          <a:p>
            <a:pPr eaLnBrk="1" hangingPunct="1">
              <a:lnSpc>
                <a:spcPct val="90000"/>
              </a:lnSpc>
              <a:spcBef>
                <a:spcPct val="20000"/>
              </a:spcBef>
              <a:buClr>
                <a:schemeClr val="hlink"/>
              </a:buClr>
              <a:buSzPct val="50000"/>
              <a:buFont typeface="Wingdings" charset="2"/>
              <a:buChar char="n"/>
            </a:pPr>
            <a:r>
              <a:rPr lang="en-US" sz="2800">
                <a:solidFill>
                  <a:srgbClr val="008000"/>
                </a:solidFill>
              </a:rPr>
              <a:t> M: Total number of nodes in the graph</a:t>
            </a:r>
          </a:p>
          <a:p>
            <a:endParaRPr lang="en-US" sz="2800"/>
          </a:p>
        </p:txBody>
      </p:sp>
      <p:grpSp>
        <p:nvGrpSpPr>
          <p:cNvPr id="3" name="Group 20"/>
          <p:cNvGrpSpPr>
            <a:grpSpLocks/>
          </p:cNvGrpSpPr>
          <p:nvPr/>
        </p:nvGrpSpPr>
        <p:grpSpPr bwMode="auto">
          <a:xfrm>
            <a:off x="3870325" y="2659063"/>
            <a:ext cx="4841875" cy="3573462"/>
            <a:chOff x="2438" y="2011"/>
            <a:chExt cx="3050" cy="2251"/>
          </a:xfrm>
        </p:grpSpPr>
        <p:grpSp>
          <p:nvGrpSpPr>
            <p:cNvPr id="4" name="Group 21"/>
            <p:cNvGrpSpPr>
              <a:grpSpLocks/>
            </p:cNvGrpSpPr>
            <p:nvPr/>
          </p:nvGrpSpPr>
          <p:grpSpPr bwMode="auto">
            <a:xfrm>
              <a:off x="2868" y="3888"/>
              <a:ext cx="2620" cy="374"/>
              <a:chOff x="2868" y="3888"/>
              <a:chExt cx="2620" cy="374"/>
            </a:xfrm>
          </p:grpSpPr>
          <p:sp>
            <p:nvSpPr>
              <p:cNvPr id="745494" name="Line 22"/>
              <p:cNvSpPr>
                <a:spLocks noChangeShapeType="1"/>
              </p:cNvSpPr>
              <p:nvPr/>
            </p:nvSpPr>
            <p:spPr bwMode="auto">
              <a:xfrm>
                <a:off x="2913" y="3912"/>
                <a:ext cx="246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745495" name="Line 23"/>
              <p:cNvSpPr>
                <a:spLocks noChangeShapeType="1"/>
              </p:cNvSpPr>
              <p:nvPr/>
            </p:nvSpPr>
            <p:spPr bwMode="auto">
              <a:xfrm flipV="1">
                <a:off x="2913" y="388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745496" name="Rectangle 24"/>
              <p:cNvSpPr>
                <a:spLocks noChangeArrowheads="1"/>
              </p:cNvSpPr>
              <p:nvPr/>
            </p:nvSpPr>
            <p:spPr bwMode="auto">
              <a:xfrm>
                <a:off x="2868" y="3923"/>
                <a:ext cx="12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60</a:t>
                </a:r>
                <a:endParaRPr lang="en-US" sz="2800">
                  <a:latin typeface="Times" charset="0"/>
                </a:endParaRPr>
              </a:p>
            </p:txBody>
          </p:sp>
          <p:sp>
            <p:nvSpPr>
              <p:cNvPr id="745497" name="Line 25"/>
              <p:cNvSpPr>
                <a:spLocks noChangeShapeType="1"/>
              </p:cNvSpPr>
              <p:nvPr/>
            </p:nvSpPr>
            <p:spPr bwMode="auto">
              <a:xfrm flipV="1">
                <a:off x="3405" y="388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745498" name="Rectangle 26"/>
              <p:cNvSpPr>
                <a:spLocks noChangeArrowheads="1"/>
              </p:cNvSpPr>
              <p:nvPr/>
            </p:nvSpPr>
            <p:spPr bwMode="auto">
              <a:xfrm>
                <a:off x="3360" y="3923"/>
                <a:ext cx="12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80</a:t>
                </a:r>
                <a:endParaRPr lang="en-US" sz="2800">
                  <a:latin typeface="Times" charset="0"/>
                </a:endParaRPr>
              </a:p>
            </p:txBody>
          </p:sp>
          <p:sp>
            <p:nvSpPr>
              <p:cNvPr id="745499" name="Line 27"/>
              <p:cNvSpPr>
                <a:spLocks noChangeShapeType="1"/>
              </p:cNvSpPr>
              <p:nvPr/>
            </p:nvSpPr>
            <p:spPr bwMode="auto">
              <a:xfrm flipV="1">
                <a:off x="3898" y="3888"/>
                <a:ext cx="0"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745500" name="Rectangle 28"/>
              <p:cNvSpPr>
                <a:spLocks noChangeArrowheads="1"/>
              </p:cNvSpPr>
              <p:nvPr/>
            </p:nvSpPr>
            <p:spPr bwMode="auto">
              <a:xfrm>
                <a:off x="3831" y="3923"/>
                <a:ext cx="18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100</a:t>
                </a:r>
                <a:endParaRPr lang="en-US" sz="2800">
                  <a:latin typeface="Times" charset="0"/>
                </a:endParaRPr>
              </a:p>
            </p:txBody>
          </p:sp>
          <p:sp>
            <p:nvSpPr>
              <p:cNvPr id="745501" name="Line 29"/>
              <p:cNvSpPr>
                <a:spLocks noChangeShapeType="1"/>
              </p:cNvSpPr>
              <p:nvPr/>
            </p:nvSpPr>
            <p:spPr bwMode="auto">
              <a:xfrm flipV="1">
                <a:off x="4390" y="388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745502" name="Rectangle 30"/>
              <p:cNvSpPr>
                <a:spLocks noChangeArrowheads="1"/>
              </p:cNvSpPr>
              <p:nvPr/>
            </p:nvSpPr>
            <p:spPr bwMode="auto">
              <a:xfrm>
                <a:off x="4323" y="3923"/>
                <a:ext cx="18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120</a:t>
                </a:r>
                <a:endParaRPr lang="en-US" sz="2800">
                  <a:latin typeface="Times" charset="0"/>
                </a:endParaRPr>
              </a:p>
            </p:txBody>
          </p:sp>
          <p:sp>
            <p:nvSpPr>
              <p:cNvPr id="745503" name="Line 31"/>
              <p:cNvSpPr>
                <a:spLocks noChangeShapeType="1"/>
              </p:cNvSpPr>
              <p:nvPr/>
            </p:nvSpPr>
            <p:spPr bwMode="auto">
              <a:xfrm flipV="1">
                <a:off x="4882" y="388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745504" name="Rectangle 32"/>
              <p:cNvSpPr>
                <a:spLocks noChangeArrowheads="1"/>
              </p:cNvSpPr>
              <p:nvPr/>
            </p:nvSpPr>
            <p:spPr bwMode="auto">
              <a:xfrm>
                <a:off x="4816" y="3923"/>
                <a:ext cx="18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140</a:t>
                </a:r>
                <a:endParaRPr lang="en-US" sz="2800">
                  <a:latin typeface="Times" charset="0"/>
                </a:endParaRPr>
              </a:p>
            </p:txBody>
          </p:sp>
          <p:sp>
            <p:nvSpPr>
              <p:cNvPr id="745505" name="Line 33"/>
              <p:cNvSpPr>
                <a:spLocks noChangeShapeType="1"/>
              </p:cNvSpPr>
              <p:nvPr/>
            </p:nvSpPr>
            <p:spPr bwMode="auto">
              <a:xfrm flipV="1">
                <a:off x="5374" y="388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745506" name="Rectangle 34"/>
              <p:cNvSpPr>
                <a:spLocks noChangeArrowheads="1"/>
              </p:cNvSpPr>
              <p:nvPr/>
            </p:nvSpPr>
            <p:spPr bwMode="auto">
              <a:xfrm>
                <a:off x="5308" y="3923"/>
                <a:ext cx="18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160</a:t>
                </a:r>
                <a:endParaRPr lang="en-US" sz="2800">
                  <a:latin typeface="Times" charset="0"/>
                </a:endParaRPr>
              </a:p>
            </p:txBody>
          </p:sp>
          <p:sp>
            <p:nvSpPr>
              <p:cNvPr id="745507" name="Line 35"/>
              <p:cNvSpPr>
                <a:spLocks noChangeShapeType="1"/>
              </p:cNvSpPr>
              <p:nvPr/>
            </p:nvSpPr>
            <p:spPr bwMode="auto">
              <a:xfrm>
                <a:off x="2913" y="3912"/>
                <a:ext cx="2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745508" name="Rectangle 36"/>
              <p:cNvSpPr>
                <a:spLocks noChangeArrowheads="1"/>
              </p:cNvSpPr>
              <p:nvPr/>
            </p:nvSpPr>
            <p:spPr bwMode="auto">
              <a:xfrm>
                <a:off x="3312" y="4070"/>
                <a:ext cx="1987" cy="192"/>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rPr>
                  <a:t>Cost of output path (meters)</a:t>
                </a:r>
                <a:endParaRPr lang="en-US" sz="2000"/>
              </a:p>
            </p:txBody>
          </p:sp>
        </p:grpSp>
        <p:grpSp>
          <p:nvGrpSpPr>
            <p:cNvPr id="5" name="Group 37"/>
            <p:cNvGrpSpPr>
              <a:grpSpLocks/>
            </p:cNvGrpSpPr>
            <p:nvPr/>
          </p:nvGrpSpPr>
          <p:grpSpPr bwMode="auto">
            <a:xfrm>
              <a:off x="2438" y="2011"/>
              <a:ext cx="497" cy="1980"/>
              <a:chOff x="2438" y="2011"/>
              <a:chExt cx="497" cy="1980"/>
            </a:xfrm>
          </p:grpSpPr>
          <p:sp>
            <p:nvSpPr>
              <p:cNvPr id="745510" name="Line 38"/>
              <p:cNvSpPr>
                <a:spLocks noChangeShapeType="1"/>
              </p:cNvSpPr>
              <p:nvPr/>
            </p:nvSpPr>
            <p:spPr bwMode="auto">
              <a:xfrm flipV="1">
                <a:off x="2914" y="2104"/>
                <a:ext cx="1" cy="1808"/>
              </a:xfrm>
              <a:prstGeom prst="line">
                <a:avLst/>
              </a:prstGeom>
              <a:noFill/>
              <a:ln w="0">
                <a:solidFill>
                  <a:srgbClr val="000000"/>
                </a:solidFill>
                <a:round/>
                <a:headEnd/>
                <a:tailEnd/>
              </a:ln>
            </p:spPr>
            <p:txBody>
              <a:bodyPr>
                <a:prstTxWarp prst="textNoShape">
                  <a:avLst/>
                </a:prstTxWarp>
              </a:bodyPr>
              <a:lstStyle/>
              <a:p>
                <a:endParaRPr lang="en-US"/>
              </a:p>
            </p:txBody>
          </p:sp>
          <p:sp>
            <p:nvSpPr>
              <p:cNvPr id="745511" name="Rectangle 39"/>
              <p:cNvSpPr>
                <a:spLocks noChangeArrowheads="1"/>
              </p:cNvSpPr>
              <p:nvPr/>
            </p:nvSpPr>
            <p:spPr bwMode="auto">
              <a:xfrm>
                <a:off x="2852" y="3866"/>
                <a:ext cx="52" cy="125"/>
              </a:xfrm>
              <a:prstGeom prst="rect">
                <a:avLst/>
              </a:prstGeom>
              <a:noFill/>
              <a:ln w="9525">
                <a:noFill/>
                <a:miter lim="800000"/>
                <a:headEnd/>
                <a:tailEnd/>
              </a:ln>
            </p:spPr>
            <p:txBody>
              <a:bodyPr wrap="none" lIns="0" tIns="0" rIns="0" bIns="0">
                <a:prstTxWarp prst="textNoShape">
                  <a:avLst/>
                </a:prstTxWarp>
                <a:spAutoFit/>
              </a:bodyPr>
              <a:lstStyle/>
              <a:p>
                <a:r>
                  <a:rPr lang="en-US" sz="1300">
                    <a:solidFill>
                      <a:srgbClr val="000000"/>
                    </a:solidFill>
                    <a:latin typeface="Times" charset="0"/>
                  </a:rPr>
                  <a:t>0</a:t>
                </a:r>
                <a:endParaRPr lang="en-US">
                  <a:latin typeface="Times" charset="0"/>
                </a:endParaRPr>
              </a:p>
            </p:txBody>
          </p:sp>
          <p:sp>
            <p:nvSpPr>
              <p:cNvPr id="745512" name="Line 40"/>
              <p:cNvSpPr>
                <a:spLocks noChangeShapeType="1"/>
              </p:cNvSpPr>
              <p:nvPr/>
            </p:nvSpPr>
            <p:spPr bwMode="auto">
              <a:xfrm>
                <a:off x="2914" y="3731"/>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13" name="Rectangle 41"/>
              <p:cNvSpPr>
                <a:spLocks noChangeArrowheads="1"/>
              </p:cNvSpPr>
              <p:nvPr/>
            </p:nvSpPr>
            <p:spPr bwMode="auto">
              <a:xfrm>
                <a:off x="2710" y="3685"/>
                <a:ext cx="18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500</a:t>
                </a:r>
                <a:endParaRPr lang="en-US" sz="2800">
                  <a:latin typeface="Times" charset="0"/>
                </a:endParaRPr>
              </a:p>
            </p:txBody>
          </p:sp>
          <p:sp>
            <p:nvSpPr>
              <p:cNvPr id="745514" name="Line 42"/>
              <p:cNvSpPr>
                <a:spLocks noChangeShapeType="1"/>
              </p:cNvSpPr>
              <p:nvPr/>
            </p:nvSpPr>
            <p:spPr bwMode="auto">
              <a:xfrm>
                <a:off x="2914" y="3551"/>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15" name="Rectangle 43"/>
              <p:cNvSpPr>
                <a:spLocks noChangeArrowheads="1"/>
              </p:cNvSpPr>
              <p:nvPr/>
            </p:nvSpPr>
            <p:spPr bwMode="auto">
              <a:xfrm>
                <a:off x="2665" y="3505"/>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1000</a:t>
                </a:r>
                <a:endParaRPr lang="en-US" sz="2800">
                  <a:latin typeface="Times" charset="0"/>
                </a:endParaRPr>
              </a:p>
            </p:txBody>
          </p:sp>
          <p:sp>
            <p:nvSpPr>
              <p:cNvPr id="745516" name="Line 44"/>
              <p:cNvSpPr>
                <a:spLocks noChangeShapeType="1"/>
              </p:cNvSpPr>
              <p:nvPr/>
            </p:nvSpPr>
            <p:spPr bwMode="auto">
              <a:xfrm>
                <a:off x="2914" y="3370"/>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17" name="Rectangle 45"/>
              <p:cNvSpPr>
                <a:spLocks noChangeArrowheads="1"/>
              </p:cNvSpPr>
              <p:nvPr/>
            </p:nvSpPr>
            <p:spPr bwMode="auto">
              <a:xfrm>
                <a:off x="2665" y="3325"/>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1500</a:t>
                </a:r>
                <a:endParaRPr lang="en-US" sz="2800">
                  <a:latin typeface="Times" charset="0"/>
                </a:endParaRPr>
              </a:p>
            </p:txBody>
          </p:sp>
          <p:sp>
            <p:nvSpPr>
              <p:cNvPr id="745518" name="Line 46"/>
              <p:cNvSpPr>
                <a:spLocks noChangeShapeType="1"/>
              </p:cNvSpPr>
              <p:nvPr/>
            </p:nvSpPr>
            <p:spPr bwMode="auto">
              <a:xfrm>
                <a:off x="2914" y="3190"/>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19" name="Rectangle 47"/>
              <p:cNvSpPr>
                <a:spLocks noChangeArrowheads="1"/>
              </p:cNvSpPr>
              <p:nvPr/>
            </p:nvSpPr>
            <p:spPr bwMode="auto">
              <a:xfrm>
                <a:off x="2665" y="3144"/>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2000</a:t>
                </a:r>
                <a:endParaRPr lang="en-US" sz="2800">
                  <a:latin typeface="Times" charset="0"/>
                </a:endParaRPr>
              </a:p>
            </p:txBody>
          </p:sp>
          <p:sp>
            <p:nvSpPr>
              <p:cNvPr id="745520" name="Line 48"/>
              <p:cNvSpPr>
                <a:spLocks noChangeShapeType="1"/>
              </p:cNvSpPr>
              <p:nvPr/>
            </p:nvSpPr>
            <p:spPr bwMode="auto">
              <a:xfrm>
                <a:off x="2914" y="3009"/>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21" name="Rectangle 49"/>
              <p:cNvSpPr>
                <a:spLocks noChangeArrowheads="1"/>
              </p:cNvSpPr>
              <p:nvPr/>
            </p:nvSpPr>
            <p:spPr bwMode="auto">
              <a:xfrm>
                <a:off x="2665" y="2964"/>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2500</a:t>
                </a:r>
                <a:endParaRPr lang="en-US" sz="2800">
                  <a:latin typeface="Times" charset="0"/>
                </a:endParaRPr>
              </a:p>
            </p:txBody>
          </p:sp>
          <p:sp>
            <p:nvSpPr>
              <p:cNvPr id="745522" name="Line 50"/>
              <p:cNvSpPr>
                <a:spLocks noChangeShapeType="1"/>
              </p:cNvSpPr>
              <p:nvPr/>
            </p:nvSpPr>
            <p:spPr bwMode="auto">
              <a:xfrm>
                <a:off x="2914" y="2829"/>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23" name="Rectangle 51"/>
              <p:cNvSpPr>
                <a:spLocks noChangeArrowheads="1"/>
              </p:cNvSpPr>
              <p:nvPr/>
            </p:nvSpPr>
            <p:spPr bwMode="auto">
              <a:xfrm>
                <a:off x="2665" y="2783"/>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3000</a:t>
                </a:r>
                <a:endParaRPr lang="en-US" sz="2800">
                  <a:latin typeface="Times" charset="0"/>
                </a:endParaRPr>
              </a:p>
            </p:txBody>
          </p:sp>
          <p:sp>
            <p:nvSpPr>
              <p:cNvPr id="745524" name="Line 52"/>
              <p:cNvSpPr>
                <a:spLocks noChangeShapeType="1"/>
              </p:cNvSpPr>
              <p:nvPr/>
            </p:nvSpPr>
            <p:spPr bwMode="auto">
              <a:xfrm>
                <a:off x="2914" y="2649"/>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25" name="Rectangle 53"/>
              <p:cNvSpPr>
                <a:spLocks noChangeArrowheads="1"/>
              </p:cNvSpPr>
              <p:nvPr/>
            </p:nvSpPr>
            <p:spPr bwMode="auto">
              <a:xfrm>
                <a:off x="2665" y="2603"/>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3500</a:t>
                </a:r>
                <a:endParaRPr lang="en-US" sz="2800">
                  <a:latin typeface="Times" charset="0"/>
                </a:endParaRPr>
              </a:p>
            </p:txBody>
          </p:sp>
          <p:sp>
            <p:nvSpPr>
              <p:cNvPr id="745526" name="Line 54"/>
              <p:cNvSpPr>
                <a:spLocks noChangeShapeType="1"/>
              </p:cNvSpPr>
              <p:nvPr/>
            </p:nvSpPr>
            <p:spPr bwMode="auto">
              <a:xfrm>
                <a:off x="2914" y="2465"/>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27" name="Rectangle 55"/>
              <p:cNvSpPr>
                <a:spLocks noChangeArrowheads="1"/>
              </p:cNvSpPr>
              <p:nvPr/>
            </p:nvSpPr>
            <p:spPr bwMode="auto">
              <a:xfrm>
                <a:off x="2665" y="2419"/>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4000</a:t>
                </a:r>
                <a:endParaRPr lang="en-US" sz="2800">
                  <a:latin typeface="Times" charset="0"/>
                </a:endParaRPr>
              </a:p>
            </p:txBody>
          </p:sp>
          <p:sp>
            <p:nvSpPr>
              <p:cNvPr id="745528" name="Line 56"/>
              <p:cNvSpPr>
                <a:spLocks noChangeShapeType="1"/>
              </p:cNvSpPr>
              <p:nvPr/>
            </p:nvSpPr>
            <p:spPr bwMode="auto">
              <a:xfrm>
                <a:off x="2914" y="2284"/>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29" name="Rectangle 57"/>
              <p:cNvSpPr>
                <a:spLocks noChangeArrowheads="1"/>
              </p:cNvSpPr>
              <p:nvPr/>
            </p:nvSpPr>
            <p:spPr bwMode="auto">
              <a:xfrm>
                <a:off x="2665" y="2238"/>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4500</a:t>
                </a:r>
                <a:endParaRPr lang="en-US" sz="2800">
                  <a:latin typeface="Times" charset="0"/>
                </a:endParaRPr>
              </a:p>
            </p:txBody>
          </p:sp>
          <p:sp>
            <p:nvSpPr>
              <p:cNvPr id="745530" name="Line 58"/>
              <p:cNvSpPr>
                <a:spLocks noChangeShapeType="1"/>
              </p:cNvSpPr>
              <p:nvPr/>
            </p:nvSpPr>
            <p:spPr bwMode="auto">
              <a:xfrm>
                <a:off x="2914" y="2104"/>
                <a:ext cx="2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745531" name="Rectangle 59"/>
              <p:cNvSpPr>
                <a:spLocks noChangeArrowheads="1"/>
              </p:cNvSpPr>
              <p:nvPr/>
            </p:nvSpPr>
            <p:spPr bwMode="auto">
              <a:xfrm>
                <a:off x="2665" y="2058"/>
                <a:ext cx="24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Times" charset="0"/>
                  </a:rPr>
                  <a:t>5000</a:t>
                </a:r>
                <a:endParaRPr lang="en-US" sz="2800">
                  <a:latin typeface="Times" charset="0"/>
                </a:endParaRPr>
              </a:p>
            </p:txBody>
          </p:sp>
          <p:sp>
            <p:nvSpPr>
              <p:cNvPr id="745532" name="Rectangle 60"/>
              <p:cNvSpPr>
                <a:spLocks noChangeArrowheads="1"/>
              </p:cNvSpPr>
              <p:nvPr/>
            </p:nvSpPr>
            <p:spPr bwMode="auto">
              <a:xfrm rot="16200000">
                <a:off x="1596" y="2853"/>
                <a:ext cx="1876" cy="192"/>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rPr>
                  <a:t>Execution Time (Seconds)</a:t>
                </a:r>
                <a:endParaRPr lang="en-US" sz="2000"/>
              </a:p>
            </p:txBody>
          </p:sp>
        </p:grpSp>
      </p:grpSp>
      <p:grpSp>
        <p:nvGrpSpPr>
          <p:cNvPr id="6" name="Group 67"/>
          <p:cNvGrpSpPr>
            <a:grpSpLocks/>
          </p:cNvGrpSpPr>
          <p:nvPr/>
        </p:nvGrpSpPr>
        <p:grpSpPr bwMode="auto">
          <a:xfrm>
            <a:off x="5610225" y="0"/>
            <a:ext cx="2390775" cy="5638800"/>
            <a:chOff x="3534" y="0"/>
            <a:chExt cx="1485" cy="3888"/>
          </a:xfrm>
        </p:grpSpPr>
        <p:grpSp>
          <p:nvGrpSpPr>
            <p:cNvPr id="7" name="Group 61"/>
            <p:cNvGrpSpPr>
              <a:grpSpLocks/>
            </p:cNvGrpSpPr>
            <p:nvPr/>
          </p:nvGrpSpPr>
          <p:grpSpPr bwMode="auto">
            <a:xfrm>
              <a:off x="3550" y="0"/>
              <a:ext cx="1469" cy="3879"/>
              <a:chOff x="3550" y="0"/>
              <a:chExt cx="1469" cy="3879"/>
            </a:xfrm>
          </p:grpSpPr>
          <p:sp>
            <p:nvSpPr>
              <p:cNvPr id="745534" name="Freeform 62"/>
              <p:cNvSpPr>
                <a:spLocks/>
              </p:cNvSpPr>
              <p:nvPr/>
            </p:nvSpPr>
            <p:spPr bwMode="auto">
              <a:xfrm>
                <a:off x="3550" y="2091"/>
                <a:ext cx="1469" cy="1788"/>
              </a:xfrm>
              <a:custGeom>
                <a:avLst/>
                <a:gdLst/>
                <a:ahLst/>
                <a:cxnLst>
                  <a:cxn ang="0">
                    <a:pos x="0" y="2126"/>
                  </a:cxn>
                  <a:cxn ang="0">
                    <a:pos x="242" y="2108"/>
                  </a:cxn>
                  <a:cxn ang="0">
                    <a:pos x="415" y="2067"/>
                  </a:cxn>
                  <a:cxn ang="0">
                    <a:pos x="734" y="1985"/>
                  </a:cxn>
                  <a:cxn ang="0">
                    <a:pos x="985" y="1848"/>
                  </a:cxn>
                  <a:cxn ang="0">
                    <a:pos x="1264" y="1629"/>
                  </a:cxn>
                  <a:cxn ang="0">
                    <a:pos x="1588" y="1296"/>
                  </a:cxn>
                  <a:cxn ang="0">
                    <a:pos x="1620" y="0"/>
                  </a:cxn>
                </a:cxnLst>
                <a:rect l="0" t="0" r="r" b="b"/>
                <a:pathLst>
                  <a:path w="1620" h="2126">
                    <a:moveTo>
                      <a:pt x="0" y="2126"/>
                    </a:moveTo>
                    <a:lnTo>
                      <a:pt x="242" y="2108"/>
                    </a:lnTo>
                    <a:lnTo>
                      <a:pt x="415" y="2067"/>
                    </a:lnTo>
                    <a:lnTo>
                      <a:pt x="734" y="1985"/>
                    </a:lnTo>
                    <a:lnTo>
                      <a:pt x="985" y="1848"/>
                    </a:lnTo>
                    <a:lnTo>
                      <a:pt x="1264" y="1629"/>
                    </a:lnTo>
                    <a:lnTo>
                      <a:pt x="1588" y="1296"/>
                    </a:lnTo>
                    <a:lnTo>
                      <a:pt x="1620" y="0"/>
                    </a:lnTo>
                  </a:path>
                </a:pathLst>
              </a:custGeom>
              <a:noFill/>
              <a:ln w="25400">
                <a:solidFill>
                  <a:srgbClr val="800000"/>
                </a:solidFill>
                <a:prstDash val="solid"/>
                <a:round/>
                <a:headEnd/>
                <a:tailEnd/>
              </a:ln>
            </p:spPr>
            <p:txBody>
              <a:bodyPr>
                <a:prstTxWarp prst="textNoShape">
                  <a:avLst/>
                </a:prstTxWarp>
              </a:bodyPr>
              <a:lstStyle/>
              <a:p>
                <a:endParaRPr lang="en-US"/>
              </a:p>
            </p:txBody>
          </p:sp>
          <p:sp>
            <p:nvSpPr>
              <p:cNvPr id="745535" name="Line 63"/>
              <p:cNvSpPr>
                <a:spLocks noChangeShapeType="1"/>
              </p:cNvSpPr>
              <p:nvPr/>
            </p:nvSpPr>
            <p:spPr bwMode="auto">
              <a:xfrm flipV="1">
                <a:off x="5019" y="0"/>
                <a:ext cx="0" cy="2112"/>
              </a:xfrm>
              <a:prstGeom prst="line">
                <a:avLst/>
              </a:prstGeom>
              <a:noFill/>
              <a:ln w="25400">
                <a:solidFill>
                  <a:srgbClr val="800000"/>
                </a:solidFill>
                <a:round/>
                <a:headEnd/>
                <a:tailEnd/>
              </a:ln>
              <a:effectLst/>
            </p:spPr>
            <p:txBody>
              <a:bodyPr>
                <a:prstTxWarp prst="textNoShape">
                  <a:avLst/>
                </a:prstTxWarp>
              </a:bodyPr>
              <a:lstStyle/>
              <a:p>
                <a:endParaRPr lang="en-US"/>
              </a:p>
            </p:txBody>
          </p:sp>
        </p:grpSp>
        <p:sp>
          <p:nvSpPr>
            <p:cNvPr id="745485" name="Freeform 13"/>
            <p:cNvSpPr>
              <a:spLocks/>
            </p:cNvSpPr>
            <p:nvPr/>
          </p:nvSpPr>
          <p:spPr bwMode="auto">
            <a:xfrm>
              <a:off x="3534" y="3861"/>
              <a:ext cx="29" cy="27"/>
            </a:xfrm>
            <a:custGeom>
              <a:avLst/>
              <a:gdLst/>
              <a:ahLst/>
              <a:cxnLst>
                <a:cxn ang="0">
                  <a:pos x="0" y="9"/>
                </a:cxn>
                <a:cxn ang="0">
                  <a:pos x="13" y="9"/>
                </a:cxn>
                <a:cxn ang="0">
                  <a:pos x="18" y="0"/>
                </a:cxn>
                <a:cxn ang="0">
                  <a:pos x="18" y="9"/>
                </a:cxn>
                <a:cxn ang="0">
                  <a:pos x="32" y="9"/>
                </a:cxn>
                <a:cxn ang="0">
                  <a:pos x="22" y="18"/>
                </a:cxn>
                <a:cxn ang="0">
                  <a:pos x="27" y="32"/>
                </a:cxn>
                <a:cxn ang="0">
                  <a:pos x="18" y="23"/>
                </a:cxn>
                <a:cxn ang="0">
                  <a:pos x="4" y="32"/>
                </a:cxn>
                <a:cxn ang="0">
                  <a:pos x="9" y="18"/>
                </a:cxn>
                <a:cxn ang="0">
                  <a:pos x="0" y="9"/>
                </a:cxn>
              </a:cxnLst>
              <a:rect l="0" t="0" r="r" b="b"/>
              <a:pathLst>
                <a:path w="32" h="32">
                  <a:moveTo>
                    <a:pt x="0" y="9"/>
                  </a:moveTo>
                  <a:lnTo>
                    <a:pt x="13" y="9"/>
                  </a:lnTo>
                  <a:lnTo>
                    <a:pt x="18" y="0"/>
                  </a:lnTo>
                  <a:lnTo>
                    <a:pt x="18" y="9"/>
                  </a:lnTo>
                  <a:lnTo>
                    <a:pt x="32" y="9"/>
                  </a:lnTo>
                  <a:lnTo>
                    <a:pt x="22" y="18"/>
                  </a:lnTo>
                  <a:lnTo>
                    <a:pt x="27" y="32"/>
                  </a:lnTo>
                  <a:lnTo>
                    <a:pt x="18" y="23"/>
                  </a:lnTo>
                  <a:lnTo>
                    <a:pt x="4" y="32"/>
                  </a:lnTo>
                  <a:lnTo>
                    <a:pt x="9" y="18"/>
                  </a:lnTo>
                  <a:lnTo>
                    <a:pt x="0" y="9"/>
                  </a:lnTo>
                  <a:close/>
                </a:path>
              </a:pathLst>
            </a:custGeom>
            <a:noFill/>
            <a:ln w="14351">
              <a:solidFill>
                <a:srgbClr val="800000"/>
              </a:solidFill>
              <a:prstDash val="solid"/>
              <a:round/>
              <a:headEnd/>
              <a:tailEnd/>
            </a:ln>
          </p:spPr>
          <p:txBody>
            <a:bodyPr>
              <a:prstTxWarp prst="textNoShape">
                <a:avLst/>
              </a:prstTxWarp>
            </a:bodyPr>
            <a:lstStyle/>
            <a:p>
              <a:endParaRPr lang="en-US"/>
            </a:p>
          </p:txBody>
        </p:sp>
        <p:sp>
          <p:nvSpPr>
            <p:cNvPr id="745486" name="Freeform 14"/>
            <p:cNvSpPr>
              <a:spLocks/>
            </p:cNvSpPr>
            <p:nvPr/>
          </p:nvSpPr>
          <p:spPr bwMode="auto">
            <a:xfrm>
              <a:off x="3752" y="3846"/>
              <a:ext cx="30" cy="27"/>
            </a:xfrm>
            <a:custGeom>
              <a:avLst/>
              <a:gdLst/>
              <a:ahLst/>
              <a:cxnLst>
                <a:cxn ang="0">
                  <a:pos x="0" y="9"/>
                </a:cxn>
                <a:cxn ang="0">
                  <a:pos x="14" y="9"/>
                </a:cxn>
                <a:cxn ang="0">
                  <a:pos x="19" y="0"/>
                </a:cxn>
                <a:cxn ang="0">
                  <a:pos x="19" y="9"/>
                </a:cxn>
                <a:cxn ang="0">
                  <a:pos x="32" y="9"/>
                </a:cxn>
                <a:cxn ang="0">
                  <a:pos x="23" y="18"/>
                </a:cxn>
                <a:cxn ang="0">
                  <a:pos x="28" y="32"/>
                </a:cxn>
                <a:cxn ang="0">
                  <a:pos x="19" y="23"/>
                </a:cxn>
                <a:cxn ang="0">
                  <a:pos x="5" y="32"/>
                </a:cxn>
                <a:cxn ang="0">
                  <a:pos x="10" y="18"/>
                </a:cxn>
                <a:cxn ang="0">
                  <a:pos x="0" y="9"/>
                </a:cxn>
              </a:cxnLst>
              <a:rect l="0" t="0" r="r" b="b"/>
              <a:pathLst>
                <a:path w="32" h="32">
                  <a:moveTo>
                    <a:pt x="0" y="9"/>
                  </a:moveTo>
                  <a:lnTo>
                    <a:pt x="14" y="9"/>
                  </a:lnTo>
                  <a:lnTo>
                    <a:pt x="19" y="0"/>
                  </a:lnTo>
                  <a:lnTo>
                    <a:pt x="19" y="9"/>
                  </a:lnTo>
                  <a:lnTo>
                    <a:pt x="32" y="9"/>
                  </a:lnTo>
                  <a:lnTo>
                    <a:pt x="23" y="18"/>
                  </a:lnTo>
                  <a:lnTo>
                    <a:pt x="28" y="32"/>
                  </a:lnTo>
                  <a:lnTo>
                    <a:pt x="19" y="23"/>
                  </a:lnTo>
                  <a:lnTo>
                    <a:pt x="5" y="32"/>
                  </a:lnTo>
                  <a:lnTo>
                    <a:pt x="10" y="18"/>
                  </a:lnTo>
                  <a:lnTo>
                    <a:pt x="0" y="9"/>
                  </a:lnTo>
                  <a:close/>
                </a:path>
              </a:pathLst>
            </a:custGeom>
            <a:noFill/>
            <a:ln w="14351">
              <a:solidFill>
                <a:srgbClr val="800000"/>
              </a:solidFill>
              <a:prstDash val="solid"/>
              <a:round/>
              <a:headEnd/>
              <a:tailEnd/>
            </a:ln>
          </p:spPr>
          <p:txBody>
            <a:bodyPr>
              <a:prstTxWarp prst="textNoShape">
                <a:avLst/>
              </a:prstTxWarp>
            </a:bodyPr>
            <a:lstStyle/>
            <a:p>
              <a:endParaRPr lang="en-US"/>
            </a:p>
          </p:txBody>
        </p:sp>
        <p:sp>
          <p:nvSpPr>
            <p:cNvPr id="745487" name="Freeform 15"/>
            <p:cNvSpPr>
              <a:spLocks/>
            </p:cNvSpPr>
            <p:nvPr/>
          </p:nvSpPr>
          <p:spPr bwMode="auto">
            <a:xfrm>
              <a:off x="3910" y="3811"/>
              <a:ext cx="29" cy="27"/>
            </a:xfrm>
            <a:custGeom>
              <a:avLst/>
              <a:gdLst/>
              <a:ahLst/>
              <a:cxnLst>
                <a:cxn ang="0">
                  <a:pos x="0" y="9"/>
                </a:cxn>
                <a:cxn ang="0">
                  <a:pos x="14" y="9"/>
                </a:cxn>
                <a:cxn ang="0">
                  <a:pos x="18" y="0"/>
                </a:cxn>
                <a:cxn ang="0">
                  <a:pos x="18" y="9"/>
                </a:cxn>
                <a:cxn ang="0">
                  <a:pos x="32" y="9"/>
                </a:cxn>
                <a:cxn ang="0">
                  <a:pos x="23" y="18"/>
                </a:cxn>
                <a:cxn ang="0">
                  <a:pos x="27" y="32"/>
                </a:cxn>
                <a:cxn ang="0">
                  <a:pos x="18" y="23"/>
                </a:cxn>
                <a:cxn ang="0">
                  <a:pos x="4" y="32"/>
                </a:cxn>
                <a:cxn ang="0">
                  <a:pos x="9" y="18"/>
                </a:cxn>
                <a:cxn ang="0">
                  <a:pos x="0" y="9"/>
                </a:cxn>
              </a:cxnLst>
              <a:rect l="0" t="0" r="r" b="b"/>
              <a:pathLst>
                <a:path w="32" h="32">
                  <a:moveTo>
                    <a:pt x="0" y="9"/>
                  </a:moveTo>
                  <a:lnTo>
                    <a:pt x="14" y="9"/>
                  </a:lnTo>
                  <a:lnTo>
                    <a:pt x="18" y="0"/>
                  </a:lnTo>
                  <a:lnTo>
                    <a:pt x="18" y="9"/>
                  </a:lnTo>
                  <a:lnTo>
                    <a:pt x="32" y="9"/>
                  </a:lnTo>
                  <a:lnTo>
                    <a:pt x="23" y="18"/>
                  </a:lnTo>
                  <a:lnTo>
                    <a:pt x="27" y="32"/>
                  </a:lnTo>
                  <a:lnTo>
                    <a:pt x="18" y="23"/>
                  </a:lnTo>
                  <a:lnTo>
                    <a:pt x="4" y="32"/>
                  </a:lnTo>
                  <a:lnTo>
                    <a:pt x="9" y="18"/>
                  </a:lnTo>
                  <a:lnTo>
                    <a:pt x="0" y="9"/>
                  </a:lnTo>
                  <a:close/>
                </a:path>
              </a:pathLst>
            </a:custGeom>
            <a:noFill/>
            <a:ln w="14351">
              <a:solidFill>
                <a:srgbClr val="800000"/>
              </a:solidFill>
              <a:prstDash val="solid"/>
              <a:round/>
              <a:headEnd/>
              <a:tailEnd/>
            </a:ln>
          </p:spPr>
          <p:txBody>
            <a:bodyPr>
              <a:prstTxWarp prst="textNoShape">
                <a:avLst/>
              </a:prstTxWarp>
            </a:bodyPr>
            <a:lstStyle/>
            <a:p>
              <a:endParaRPr lang="en-US"/>
            </a:p>
          </p:txBody>
        </p:sp>
        <p:sp>
          <p:nvSpPr>
            <p:cNvPr id="745488" name="Freeform 16"/>
            <p:cNvSpPr>
              <a:spLocks/>
            </p:cNvSpPr>
            <p:nvPr/>
          </p:nvSpPr>
          <p:spPr bwMode="auto">
            <a:xfrm>
              <a:off x="4199" y="3742"/>
              <a:ext cx="29" cy="27"/>
            </a:xfrm>
            <a:custGeom>
              <a:avLst/>
              <a:gdLst/>
              <a:ahLst/>
              <a:cxnLst>
                <a:cxn ang="0">
                  <a:pos x="0" y="9"/>
                </a:cxn>
                <a:cxn ang="0">
                  <a:pos x="14" y="9"/>
                </a:cxn>
                <a:cxn ang="0">
                  <a:pos x="18" y="0"/>
                </a:cxn>
                <a:cxn ang="0">
                  <a:pos x="18" y="9"/>
                </a:cxn>
                <a:cxn ang="0">
                  <a:pos x="32" y="9"/>
                </a:cxn>
                <a:cxn ang="0">
                  <a:pos x="23" y="18"/>
                </a:cxn>
                <a:cxn ang="0">
                  <a:pos x="28" y="32"/>
                </a:cxn>
                <a:cxn ang="0">
                  <a:pos x="18" y="22"/>
                </a:cxn>
                <a:cxn ang="0">
                  <a:pos x="5" y="32"/>
                </a:cxn>
                <a:cxn ang="0">
                  <a:pos x="9" y="18"/>
                </a:cxn>
                <a:cxn ang="0">
                  <a:pos x="0" y="9"/>
                </a:cxn>
              </a:cxnLst>
              <a:rect l="0" t="0" r="r" b="b"/>
              <a:pathLst>
                <a:path w="32" h="32">
                  <a:moveTo>
                    <a:pt x="0" y="9"/>
                  </a:moveTo>
                  <a:lnTo>
                    <a:pt x="14" y="9"/>
                  </a:lnTo>
                  <a:lnTo>
                    <a:pt x="18" y="0"/>
                  </a:lnTo>
                  <a:lnTo>
                    <a:pt x="18" y="9"/>
                  </a:lnTo>
                  <a:lnTo>
                    <a:pt x="32" y="9"/>
                  </a:lnTo>
                  <a:lnTo>
                    <a:pt x="23" y="18"/>
                  </a:lnTo>
                  <a:lnTo>
                    <a:pt x="28" y="32"/>
                  </a:lnTo>
                  <a:lnTo>
                    <a:pt x="18" y="22"/>
                  </a:lnTo>
                  <a:lnTo>
                    <a:pt x="5" y="32"/>
                  </a:lnTo>
                  <a:lnTo>
                    <a:pt x="9" y="18"/>
                  </a:lnTo>
                  <a:lnTo>
                    <a:pt x="0" y="9"/>
                  </a:lnTo>
                  <a:close/>
                </a:path>
              </a:pathLst>
            </a:custGeom>
            <a:noFill/>
            <a:ln w="14351">
              <a:solidFill>
                <a:srgbClr val="800000"/>
              </a:solidFill>
              <a:prstDash val="solid"/>
              <a:round/>
              <a:headEnd/>
              <a:tailEnd/>
            </a:ln>
          </p:spPr>
          <p:txBody>
            <a:bodyPr>
              <a:prstTxWarp prst="textNoShape">
                <a:avLst/>
              </a:prstTxWarp>
            </a:bodyPr>
            <a:lstStyle/>
            <a:p>
              <a:endParaRPr lang="en-US"/>
            </a:p>
          </p:txBody>
        </p:sp>
        <p:sp>
          <p:nvSpPr>
            <p:cNvPr id="745489" name="Freeform 17"/>
            <p:cNvSpPr>
              <a:spLocks/>
            </p:cNvSpPr>
            <p:nvPr/>
          </p:nvSpPr>
          <p:spPr bwMode="auto">
            <a:xfrm>
              <a:off x="4427" y="3627"/>
              <a:ext cx="29" cy="27"/>
            </a:xfrm>
            <a:custGeom>
              <a:avLst/>
              <a:gdLst/>
              <a:ahLst/>
              <a:cxnLst>
                <a:cxn ang="0">
                  <a:pos x="0" y="9"/>
                </a:cxn>
                <a:cxn ang="0">
                  <a:pos x="14" y="9"/>
                </a:cxn>
                <a:cxn ang="0">
                  <a:pos x="18" y="0"/>
                </a:cxn>
                <a:cxn ang="0">
                  <a:pos x="18" y="9"/>
                </a:cxn>
                <a:cxn ang="0">
                  <a:pos x="32" y="9"/>
                </a:cxn>
                <a:cxn ang="0">
                  <a:pos x="23" y="18"/>
                </a:cxn>
                <a:cxn ang="0">
                  <a:pos x="28" y="32"/>
                </a:cxn>
                <a:cxn ang="0">
                  <a:pos x="18" y="23"/>
                </a:cxn>
                <a:cxn ang="0">
                  <a:pos x="5" y="32"/>
                </a:cxn>
                <a:cxn ang="0">
                  <a:pos x="9" y="18"/>
                </a:cxn>
                <a:cxn ang="0">
                  <a:pos x="0" y="9"/>
                </a:cxn>
              </a:cxnLst>
              <a:rect l="0" t="0" r="r" b="b"/>
              <a:pathLst>
                <a:path w="32" h="32">
                  <a:moveTo>
                    <a:pt x="0" y="9"/>
                  </a:moveTo>
                  <a:lnTo>
                    <a:pt x="14" y="9"/>
                  </a:lnTo>
                  <a:lnTo>
                    <a:pt x="18" y="0"/>
                  </a:lnTo>
                  <a:lnTo>
                    <a:pt x="18" y="9"/>
                  </a:lnTo>
                  <a:lnTo>
                    <a:pt x="32" y="9"/>
                  </a:lnTo>
                  <a:lnTo>
                    <a:pt x="23" y="18"/>
                  </a:lnTo>
                  <a:lnTo>
                    <a:pt x="28" y="32"/>
                  </a:lnTo>
                  <a:lnTo>
                    <a:pt x="18" y="23"/>
                  </a:lnTo>
                  <a:lnTo>
                    <a:pt x="5" y="32"/>
                  </a:lnTo>
                  <a:lnTo>
                    <a:pt x="9" y="18"/>
                  </a:lnTo>
                  <a:lnTo>
                    <a:pt x="0" y="9"/>
                  </a:lnTo>
                  <a:close/>
                </a:path>
              </a:pathLst>
            </a:custGeom>
            <a:noFill/>
            <a:ln w="14351">
              <a:solidFill>
                <a:srgbClr val="800000"/>
              </a:solidFill>
              <a:prstDash val="solid"/>
              <a:round/>
              <a:headEnd/>
              <a:tailEnd/>
            </a:ln>
          </p:spPr>
          <p:txBody>
            <a:bodyPr>
              <a:prstTxWarp prst="textNoShape">
                <a:avLst/>
              </a:prstTxWarp>
            </a:bodyPr>
            <a:lstStyle/>
            <a:p>
              <a:endParaRPr lang="en-US"/>
            </a:p>
          </p:txBody>
        </p:sp>
        <p:sp>
          <p:nvSpPr>
            <p:cNvPr id="745490" name="Freeform 18"/>
            <p:cNvSpPr>
              <a:spLocks/>
            </p:cNvSpPr>
            <p:nvPr/>
          </p:nvSpPr>
          <p:spPr bwMode="auto">
            <a:xfrm>
              <a:off x="4679" y="3443"/>
              <a:ext cx="29" cy="27"/>
            </a:xfrm>
            <a:custGeom>
              <a:avLst/>
              <a:gdLst/>
              <a:ahLst/>
              <a:cxnLst>
                <a:cxn ang="0">
                  <a:pos x="0" y="9"/>
                </a:cxn>
                <a:cxn ang="0">
                  <a:pos x="14" y="9"/>
                </a:cxn>
                <a:cxn ang="0">
                  <a:pos x="19" y="0"/>
                </a:cxn>
                <a:cxn ang="0">
                  <a:pos x="19" y="9"/>
                </a:cxn>
                <a:cxn ang="0">
                  <a:pos x="32" y="9"/>
                </a:cxn>
                <a:cxn ang="0">
                  <a:pos x="23" y="18"/>
                </a:cxn>
                <a:cxn ang="0">
                  <a:pos x="28" y="32"/>
                </a:cxn>
                <a:cxn ang="0">
                  <a:pos x="19" y="23"/>
                </a:cxn>
                <a:cxn ang="0">
                  <a:pos x="5" y="32"/>
                </a:cxn>
                <a:cxn ang="0">
                  <a:pos x="10" y="18"/>
                </a:cxn>
                <a:cxn ang="0">
                  <a:pos x="0" y="9"/>
                </a:cxn>
              </a:cxnLst>
              <a:rect l="0" t="0" r="r" b="b"/>
              <a:pathLst>
                <a:path w="32" h="32">
                  <a:moveTo>
                    <a:pt x="0" y="9"/>
                  </a:moveTo>
                  <a:lnTo>
                    <a:pt x="14" y="9"/>
                  </a:lnTo>
                  <a:lnTo>
                    <a:pt x="19" y="0"/>
                  </a:lnTo>
                  <a:lnTo>
                    <a:pt x="19" y="9"/>
                  </a:lnTo>
                  <a:lnTo>
                    <a:pt x="32" y="9"/>
                  </a:lnTo>
                  <a:lnTo>
                    <a:pt x="23" y="18"/>
                  </a:lnTo>
                  <a:lnTo>
                    <a:pt x="28" y="32"/>
                  </a:lnTo>
                  <a:lnTo>
                    <a:pt x="19" y="23"/>
                  </a:lnTo>
                  <a:lnTo>
                    <a:pt x="5" y="32"/>
                  </a:lnTo>
                  <a:lnTo>
                    <a:pt x="10" y="18"/>
                  </a:lnTo>
                  <a:lnTo>
                    <a:pt x="0" y="9"/>
                  </a:lnTo>
                  <a:close/>
                </a:path>
              </a:pathLst>
            </a:custGeom>
            <a:noFill/>
            <a:ln w="14351">
              <a:solidFill>
                <a:srgbClr val="800000"/>
              </a:solidFill>
              <a:prstDash val="solid"/>
              <a:round/>
              <a:headEnd/>
              <a:tailEnd/>
            </a:ln>
          </p:spPr>
          <p:txBody>
            <a:bodyPr>
              <a:prstTxWarp prst="textNoShape">
                <a:avLst/>
              </a:prstTxWarp>
            </a:bodyPr>
            <a:lstStyle/>
            <a:p>
              <a:endParaRPr lang="en-US"/>
            </a:p>
          </p:txBody>
        </p:sp>
        <p:sp>
          <p:nvSpPr>
            <p:cNvPr id="745491" name="Freeform 19"/>
            <p:cNvSpPr>
              <a:spLocks/>
            </p:cNvSpPr>
            <p:nvPr/>
          </p:nvSpPr>
          <p:spPr bwMode="auto">
            <a:xfrm>
              <a:off x="4973" y="3163"/>
              <a:ext cx="29" cy="27"/>
            </a:xfrm>
            <a:custGeom>
              <a:avLst/>
              <a:gdLst/>
              <a:ahLst/>
              <a:cxnLst>
                <a:cxn ang="0">
                  <a:pos x="0" y="9"/>
                </a:cxn>
                <a:cxn ang="0">
                  <a:pos x="14" y="9"/>
                </a:cxn>
                <a:cxn ang="0">
                  <a:pos x="19" y="0"/>
                </a:cxn>
                <a:cxn ang="0">
                  <a:pos x="19" y="9"/>
                </a:cxn>
                <a:cxn ang="0">
                  <a:pos x="32" y="9"/>
                </a:cxn>
                <a:cxn ang="0">
                  <a:pos x="23" y="18"/>
                </a:cxn>
                <a:cxn ang="0">
                  <a:pos x="28" y="32"/>
                </a:cxn>
                <a:cxn ang="0">
                  <a:pos x="19" y="23"/>
                </a:cxn>
                <a:cxn ang="0">
                  <a:pos x="5" y="32"/>
                </a:cxn>
                <a:cxn ang="0">
                  <a:pos x="10" y="18"/>
                </a:cxn>
                <a:cxn ang="0">
                  <a:pos x="0" y="9"/>
                </a:cxn>
              </a:cxnLst>
              <a:rect l="0" t="0" r="r" b="b"/>
              <a:pathLst>
                <a:path w="32" h="32">
                  <a:moveTo>
                    <a:pt x="0" y="9"/>
                  </a:moveTo>
                  <a:lnTo>
                    <a:pt x="14" y="9"/>
                  </a:lnTo>
                  <a:lnTo>
                    <a:pt x="19" y="0"/>
                  </a:lnTo>
                  <a:lnTo>
                    <a:pt x="19" y="9"/>
                  </a:lnTo>
                  <a:lnTo>
                    <a:pt x="32" y="9"/>
                  </a:lnTo>
                  <a:lnTo>
                    <a:pt x="23" y="18"/>
                  </a:lnTo>
                  <a:lnTo>
                    <a:pt x="28" y="32"/>
                  </a:lnTo>
                  <a:lnTo>
                    <a:pt x="19" y="23"/>
                  </a:lnTo>
                  <a:lnTo>
                    <a:pt x="5" y="32"/>
                  </a:lnTo>
                  <a:lnTo>
                    <a:pt x="10" y="18"/>
                  </a:lnTo>
                  <a:lnTo>
                    <a:pt x="0" y="9"/>
                  </a:lnTo>
                  <a:close/>
                </a:path>
              </a:pathLst>
            </a:custGeom>
            <a:noFill/>
            <a:ln w="14351">
              <a:solidFill>
                <a:srgbClr val="800000"/>
              </a:solidFill>
              <a:prstDash val="solid"/>
              <a:round/>
              <a:headEnd/>
              <a:tailEnd/>
            </a:ln>
          </p:spPr>
          <p:txBody>
            <a:bodyPr>
              <a:prstTxWarp prst="textNoShape">
                <a:avLst/>
              </a:prstTxWarp>
            </a:bodyPr>
            <a:lstStyle/>
            <a:p>
              <a:endParaRPr lang="en-US"/>
            </a:p>
          </p:txBody>
        </p:sp>
      </p:grpSp>
      <p:sp>
        <p:nvSpPr>
          <p:cNvPr id="745536" name="AutoShape 64"/>
          <p:cNvSpPr>
            <a:spLocks noChangeArrowheads="1"/>
          </p:cNvSpPr>
          <p:nvPr/>
        </p:nvSpPr>
        <p:spPr bwMode="auto">
          <a:xfrm>
            <a:off x="6096000" y="2971800"/>
            <a:ext cx="1524000" cy="1676400"/>
          </a:xfrm>
          <a:prstGeom prst="irregularSeal2">
            <a:avLst/>
          </a:prstGeom>
          <a:noFill/>
          <a:ln w="9525">
            <a:solidFill>
              <a:schemeClr val="tx1"/>
            </a:solidFill>
            <a:miter lim="800000"/>
            <a:headEnd/>
            <a:tailEnd/>
          </a:ln>
          <a:effectLst/>
        </p:spPr>
        <p:txBody>
          <a:bodyPr wrap="none" anchor="ctr">
            <a:prstTxWarp prst="textNoShape">
              <a:avLst/>
            </a:prstTxWarp>
          </a:bodyPr>
          <a:lstStyle/>
          <a:p>
            <a:pPr algn="ctr"/>
            <a:r>
              <a:rPr lang="en-US"/>
              <a:t>OOPS</a:t>
            </a:r>
            <a:r>
              <a:rPr lang="en-US">
                <a:latin typeface="Times" charset="0"/>
              </a:rPr>
              <a:t>!</a:t>
            </a:r>
          </a:p>
        </p:txBody>
      </p:sp>
      <p:sp>
        <p:nvSpPr>
          <p:cNvPr id="745541" name="Text Box 69"/>
          <p:cNvSpPr txBox="1">
            <a:spLocks noChangeArrowheads="1"/>
          </p:cNvSpPr>
          <p:nvPr/>
        </p:nvSpPr>
        <p:spPr bwMode="auto">
          <a:xfrm>
            <a:off x="0" y="5502275"/>
            <a:ext cx="4300538" cy="822325"/>
          </a:xfrm>
          <a:prstGeom prst="rect">
            <a:avLst/>
          </a:prstGeom>
          <a:noFill/>
          <a:ln w="9525">
            <a:noFill/>
            <a:miter lim="800000"/>
            <a:headEnd/>
            <a:tailEnd/>
          </a:ln>
          <a:effectLst/>
        </p:spPr>
        <p:txBody>
          <a:bodyPr wrap="none">
            <a:prstTxWarp prst="textNoShape">
              <a:avLst/>
            </a:prstTxWarp>
            <a:spAutoFit/>
          </a:bodyPr>
          <a:lstStyle/>
          <a:p>
            <a:pPr algn="ctr"/>
            <a:r>
              <a:rPr lang="en-US">
                <a:latin typeface="Tahoma" charset="0"/>
              </a:rPr>
              <a:t>Small problem with 23 sensing</a:t>
            </a:r>
          </a:p>
          <a:p>
            <a:pPr algn="ctr"/>
            <a:r>
              <a:rPr lang="en-US">
                <a:latin typeface="Tahoma" charset="0"/>
              </a:rPr>
              <a:t>locations</a:t>
            </a:r>
          </a:p>
        </p:txBody>
      </p:sp>
      <p:sp>
        <p:nvSpPr>
          <p:cNvPr id="745543" name="Rectangle 71"/>
          <p:cNvSpPr>
            <a:spLocks noGrp="1" noChangeArrowheads="1"/>
          </p:cNvSpPr>
          <p:nvPr>
            <p:ph type="title"/>
          </p:nvPr>
        </p:nvSpPr>
        <p:spPr>
          <a:xfrm>
            <a:off x="1114425" y="0"/>
            <a:ext cx="8305800" cy="1143000"/>
          </a:xfrm>
          <a:noFill/>
          <a:ln/>
        </p:spPr>
        <p:txBody>
          <a:bodyPr anchor="ctr">
            <a:normAutofit fontScale="90000"/>
          </a:bodyPr>
          <a:lstStyle/>
          <a:p>
            <a:r>
              <a:rPr lang="en-US"/>
              <a:t>Recursive path planning</a:t>
            </a:r>
            <a:r>
              <a:rPr lang="en-US" sz="3200"/>
              <a:t> algorithm</a:t>
            </a:r>
            <a:br>
              <a:rPr lang="en-US" sz="3200"/>
            </a:br>
            <a:r>
              <a:rPr lang="en-US"/>
              <a:t>					</a:t>
            </a:r>
            <a:r>
              <a:rPr lang="en-US" sz="2000" b="0" i="1"/>
              <a:t>[Chekuri et.al, FOCS’05]</a:t>
            </a:r>
          </a:p>
        </p:txBody>
      </p:sp>
    </p:spTree>
    <p:custDataLst>
      <p:tags r:id="rId1"/>
    </p:custDataLst>
  </p:cSld>
  <p:clrMapOvr>
    <a:masterClrMapping/>
  </p:clrMapOvr>
  <p:transition advTm="607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5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55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500"/>
                            </p:stCondLst>
                            <p:childTnLst>
                              <p:par>
                                <p:cTn id="19" presetID="1" presetClass="entr" presetSubtype="0" fill="hold" grpId="0" nodeType="afterEffect">
                                  <p:stCondLst>
                                    <p:cond delay="1000"/>
                                  </p:stCondLst>
                                  <p:childTnLst>
                                    <p:set>
                                      <p:cBhvr>
                                        <p:cTn id="20" dur="1" fill="hold">
                                          <p:stCondLst>
                                            <p:cond delay="0"/>
                                          </p:stCondLst>
                                        </p:cTn>
                                        <p:tgtEl>
                                          <p:spTgt spid="745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5" grpId="0"/>
      <p:bldP spid="745536" grpId="0" animBg="1"/>
      <p:bldP spid="745541"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 name="Slide Number Placeholder 5"/>
          <p:cNvSpPr>
            <a:spLocks noGrp="1"/>
          </p:cNvSpPr>
          <p:nvPr>
            <p:ph type="sldNum" sz="quarter" idx="12"/>
          </p:nvPr>
        </p:nvSpPr>
        <p:spPr/>
        <p:txBody>
          <a:bodyPr/>
          <a:lstStyle/>
          <a:p>
            <a:fld id="{7EC44EA5-F6E2-EC4F-BE54-59D2779516AB}" type="slidenum">
              <a:rPr lang="en-US"/>
              <a:pPr/>
              <a:t>15</a:t>
            </a:fld>
            <a:endParaRPr lang="en-US"/>
          </a:p>
        </p:txBody>
      </p:sp>
      <p:grpSp>
        <p:nvGrpSpPr>
          <p:cNvPr id="2" name="Group 162"/>
          <p:cNvGrpSpPr>
            <a:grpSpLocks/>
          </p:cNvGrpSpPr>
          <p:nvPr/>
        </p:nvGrpSpPr>
        <p:grpSpPr bwMode="auto">
          <a:xfrm>
            <a:off x="4171950" y="2646363"/>
            <a:ext cx="4819650" cy="3541712"/>
            <a:chOff x="1247" y="637"/>
            <a:chExt cx="3036" cy="2231"/>
          </a:xfrm>
        </p:grpSpPr>
        <p:sp>
          <p:nvSpPr>
            <p:cNvPr id="646152" name="Rectangle 8"/>
            <p:cNvSpPr>
              <a:spLocks noChangeArrowheads="1"/>
            </p:cNvSpPr>
            <p:nvPr/>
          </p:nvSpPr>
          <p:spPr bwMode="auto">
            <a:xfrm>
              <a:off x="1632" y="751"/>
              <a:ext cx="2556" cy="1791"/>
            </a:xfrm>
            <a:prstGeom prst="rect">
              <a:avLst/>
            </a:prstGeom>
            <a:solidFill>
              <a:schemeClr val="bg1"/>
            </a:solidFill>
            <a:ln w="9525">
              <a:noFill/>
              <a:miter lim="800000"/>
              <a:headEnd/>
              <a:tailEnd/>
            </a:ln>
          </p:spPr>
          <p:txBody>
            <a:bodyPr>
              <a:prstTxWarp prst="textNoShape">
                <a:avLst/>
              </a:prstTxWarp>
            </a:bodyPr>
            <a:lstStyle/>
            <a:p>
              <a:endParaRPr lang="en-US"/>
            </a:p>
          </p:txBody>
        </p:sp>
        <p:sp>
          <p:nvSpPr>
            <p:cNvPr id="646153" name="Rectangle 9"/>
            <p:cNvSpPr>
              <a:spLocks noChangeArrowheads="1"/>
            </p:cNvSpPr>
            <p:nvPr/>
          </p:nvSpPr>
          <p:spPr bwMode="auto">
            <a:xfrm>
              <a:off x="1632" y="751"/>
              <a:ext cx="2556" cy="1791"/>
            </a:xfrm>
            <a:prstGeom prst="rect">
              <a:avLst/>
            </a:prstGeom>
            <a:solidFill>
              <a:schemeClr val="bg1"/>
            </a:solidFill>
            <a:ln w="0">
              <a:solidFill>
                <a:srgbClr val="FFFFFF"/>
              </a:solidFill>
              <a:miter lim="800000"/>
              <a:headEnd/>
              <a:tailEnd/>
            </a:ln>
          </p:spPr>
          <p:txBody>
            <a:bodyPr>
              <a:prstTxWarp prst="textNoShape">
                <a:avLst/>
              </a:prstTxWarp>
            </a:bodyPr>
            <a:lstStyle/>
            <a:p>
              <a:endParaRPr lang="en-US"/>
            </a:p>
          </p:txBody>
        </p:sp>
        <p:sp>
          <p:nvSpPr>
            <p:cNvPr id="646154" name="Line 10"/>
            <p:cNvSpPr>
              <a:spLocks noChangeShapeType="1"/>
            </p:cNvSpPr>
            <p:nvPr/>
          </p:nvSpPr>
          <p:spPr bwMode="auto">
            <a:xfrm>
              <a:off x="1632" y="2542"/>
              <a:ext cx="2556"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55" name="Line 11"/>
            <p:cNvSpPr>
              <a:spLocks noChangeShapeType="1"/>
            </p:cNvSpPr>
            <p:nvPr/>
          </p:nvSpPr>
          <p:spPr bwMode="auto">
            <a:xfrm flipV="1">
              <a:off x="1632" y="751"/>
              <a:ext cx="1" cy="179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56" name="Line 12"/>
            <p:cNvSpPr>
              <a:spLocks noChangeShapeType="1"/>
            </p:cNvSpPr>
            <p:nvPr/>
          </p:nvSpPr>
          <p:spPr bwMode="auto">
            <a:xfrm flipV="1">
              <a:off x="1632" y="251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646157" name="Rectangle 13"/>
            <p:cNvSpPr>
              <a:spLocks noChangeArrowheads="1"/>
            </p:cNvSpPr>
            <p:nvPr/>
          </p:nvSpPr>
          <p:spPr bwMode="auto">
            <a:xfrm>
              <a:off x="1561" y="2554"/>
              <a:ext cx="134"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60</a:t>
              </a:r>
              <a:endParaRPr lang="en-US">
                <a:latin typeface="Times" charset="0"/>
              </a:endParaRPr>
            </a:p>
          </p:txBody>
        </p:sp>
        <p:sp>
          <p:nvSpPr>
            <p:cNvPr id="646158" name="Line 14"/>
            <p:cNvSpPr>
              <a:spLocks noChangeShapeType="1"/>
            </p:cNvSpPr>
            <p:nvPr/>
          </p:nvSpPr>
          <p:spPr bwMode="auto">
            <a:xfrm flipV="1">
              <a:off x="2142" y="251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646159" name="Rectangle 15"/>
            <p:cNvSpPr>
              <a:spLocks noChangeArrowheads="1"/>
            </p:cNvSpPr>
            <p:nvPr/>
          </p:nvSpPr>
          <p:spPr bwMode="auto">
            <a:xfrm>
              <a:off x="2071" y="2554"/>
              <a:ext cx="134"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80</a:t>
              </a:r>
              <a:endParaRPr lang="en-US">
                <a:latin typeface="Times" charset="0"/>
              </a:endParaRPr>
            </a:p>
          </p:txBody>
        </p:sp>
        <p:sp>
          <p:nvSpPr>
            <p:cNvPr id="646160" name="Line 16"/>
            <p:cNvSpPr>
              <a:spLocks noChangeShapeType="1"/>
            </p:cNvSpPr>
            <p:nvPr/>
          </p:nvSpPr>
          <p:spPr bwMode="auto">
            <a:xfrm flipV="1">
              <a:off x="2653" y="251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646161" name="Rectangle 17"/>
            <p:cNvSpPr>
              <a:spLocks noChangeArrowheads="1"/>
            </p:cNvSpPr>
            <p:nvPr/>
          </p:nvSpPr>
          <p:spPr bwMode="auto">
            <a:xfrm>
              <a:off x="2546" y="2554"/>
              <a:ext cx="201"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100</a:t>
              </a:r>
              <a:endParaRPr lang="en-US">
                <a:latin typeface="Times" charset="0"/>
              </a:endParaRPr>
            </a:p>
          </p:txBody>
        </p:sp>
        <p:sp>
          <p:nvSpPr>
            <p:cNvPr id="646162" name="Line 18"/>
            <p:cNvSpPr>
              <a:spLocks noChangeShapeType="1"/>
            </p:cNvSpPr>
            <p:nvPr/>
          </p:nvSpPr>
          <p:spPr bwMode="auto">
            <a:xfrm flipV="1">
              <a:off x="3163" y="251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646163" name="Rectangle 19"/>
            <p:cNvSpPr>
              <a:spLocks noChangeArrowheads="1"/>
            </p:cNvSpPr>
            <p:nvPr/>
          </p:nvSpPr>
          <p:spPr bwMode="auto">
            <a:xfrm>
              <a:off x="3057" y="2554"/>
              <a:ext cx="201"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120</a:t>
              </a:r>
              <a:endParaRPr lang="en-US">
                <a:latin typeface="Times" charset="0"/>
              </a:endParaRPr>
            </a:p>
          </p:txBody>
        </p:sp>
        <p:sp>
          <p:nvSpPr>
            <p:cNvPr id="646164" name="Line 20"/>
            <p:cNvSpPr>
              <a:spLocks noChangeShapeType="1"/>
            </p:cNvSpPr>
            <p:nvPr/>
          </p:nvSpPr>
          <p:spPr bwMode="auto">
            <a:xfrm flipV="1">
              <a:off x="3673" y="251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646165" name="Rectangle 21"/>
            <p:cNvSpPr>
              <a:spLocks noChangeArrowheads="1"/>
            </p:cNvSpPr>
            <p:nvPr/>
          </p:nvSpPr>
          <p:spPr bwMode="auto">
            <a:xfrm>
              <a:off x="3567" y="2554"/>
              <a:ext cx="201"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140</a:t>
              </a:r>
              <a:endParaRPr lang="en-US">
                <a:latin typeface="Times" charset="0"/>
              </a:endParaRPr>
            </a:p>
          </p:txBody>
        </p:sp>
        <p:sp>
          <p:nvSpPr>
            <p:cNvPr id="646166" name="Line 22"/>
            <p:cNvSpPr>
              <a:spLocks noChangeShapeType="1"/>
            </p:cNvSpPr>
            <p:nvPr/>
          </p:nvSpPr>
          <p:spPr bwMode="auto">
            <a:xfrm flipV="1">
              <a:off x="4188" y="2518"/>
              <a:ext cx="1" cy="24"/>
            </a:xfrm>
            <a:prstGeom prst="line">
              <a:avLst/>
            </a:prstGeom>
            <a:noFill/>
            <a:ln w="0">
              <a:solidFill>
                <a:srgbClr val="000000"/>
              </a:solidFill>
              <a:round/>
              <a:headEnd/>
              <a:tailEnd/>
            </a:ln>
          </p:spPr>
          <p:txBody>
            <a:bodyPr>
              <a:prstTxWarp prst="textNoShape">
                <a:avLst/>
              </a:prstTxWarp>
            </a:bodyPr>
            <a:lstStyle/>
            <a:p>
              <a:endParaRPr lang="en-US"/>
            </a:p>
          </p:txBody>
        </p:sp>
        <p:sp>
          <p:nvSpPr>
            <p:cNvPr id="646167" name="Rectangle 23"/>
            <p:cNvSpPr>
              <a:spLocks noChangeArrowheads="1"/>
            </p:cNvSpPr>
            <p:nvPr/>
          </p:nvSpPr>
          <p:spPr bwMode="auto">
            <a:xfrm>
              <a:off x="4082" y="2554"/>
              <a:ext cx="201"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160</a:t>
              </a:r>
              <a:endParaRPr lang="en-US">
                <a:latin typeface="Times" charset="0"/>
              </a:endParaRPr>
            </a:p>
          </p:txBody>
        </p:sp>
        <p:sp>
          <p:nvSpPr>
            <p:cNvPr id="646168" name="Line 24"/>
            <p:cNvSpPr>
              <a:spLocks noChangeShapeType="1"/>
            </p:cNvSpPr>
            <p:nvPr/>
          </p:nvSpPr>
          <p:spPr bwMode="auto">
            <a:xfrm>
              <a:off x="1632" y="2542"/>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69" name="Line 25"/>
            <p:cNvSpPr>
              <a:spLocks noChangeShapeType="1"/>
            </p:cNvSpPr>
            <p:nvPr/>
          </p:nvSpPr>
          <p:spPr bwMode="auto">
            <a:xfrm>
              <a:off x="1632" y="2542"/>
              <a:ext cx="2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70" name="Rectangle 26"/>
            <p:cNvSpPr>
              <a:spLocks noChangeArrowheads="1"/>
            </p:cNvSpPr>
            <p:nvPr/>
          </p:nvSpPr>
          <p:spPr bwMode="auto">
            <a:xfrm>
              <a:off x="1424" y="2473"/>
              <a:ext cx="134"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10</a:t>
              </a:r>
              <a:endParaRPr lang="en-US">
                <a:latin typeface="Times" charset="0"/>
              </a:endParaRPr>
            </a:p>
          </p:txBody>
        </p:sp>
        <p:sp>
          <p:nvSpPr>
            <p:cNvPr id="646171" name="Rectangle 27"/>
            <p:cNvSpPr>
              <a:spLocks noChangeArrowheads="1"/>
            </p:cNvSpPr>
            <p:nvPr/>
          </p:nvSpPr>
          <p:spPr bwMode="auto">
            <a:xfrm>
              <a:off x="1566" y="2429"/>
              <a:ext cx="44" cy="96"/>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000">
                  <a:solidFill>
                    <a:srgbClr val="000000"/>
                  </a:solidFill>
                  <a:latin typeface="Helvetica" charset="0"/>
                </a:rPr>
                <a:t>0</a:t>
              </a:r>
              <a:endParaRPr lang="en-US">
                <a:latin typeface="Times" charset="0"/>
              </a:endParaRPr>
            </a:p>
          </p:txBody>
        </p:sp>
        <p:sp>
          <p:nvSpPr>
            <p:cNvPr id="646172" name="Line 28"/>
            <p:cNvSpPr>
              <a:spLocks noChangeShapeType="1"/>
            </p:cNvSpPr>
            <p:nvPr/>
          </p:nvSpPr>
          <p:spPr bwMode="auto">
            <a:xfrm>
              <a:off x="1632" y="243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73" name="Line 29"/>
            <p:cNvSpPr>
              <a:spLocks noChangeShapeType="1"/>
            </p:cNvSpPr>
            <p:nvPr/>
          </p:nvSpPr>
          <p:spPr bwMode="auto">
            <a:xfrm>
              <a:off x="1632" y="2368"/>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74" name="Line 30"/>
            <p:cNvSpPr>
              <a:spLocks noChangeShapeType="1"/>
            </p:cNvSpPr>
            <p:nvPr/>
          </p:nvSpPr>
          <p:spPr bwMode="auto">
            <a:xfrm>
              <a:off x="1632" y="23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75" name="Line 31"/>
            <p:cNvSpPr>
              <a:spLocks noChangeShapeType="1"/>
            </p:cNvSpPr>
            <p:nvPr/>
          </p:nvSpPr>
          <p:spPr bwMode="auto">
            <a:xfrm>
              <a:off x="1632" y="2290"/>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76" name="Line 32"/>
            <p:cNvSpPr>
              <a:spLocks noChangeShapeType="1"/>
            </p:cNvSpPr>
            <p:nvPr/>
          </p:nvSpPr>
          <p:spPr bwMode="auto">
            <a:xfrm>
              <a:off x="1632" y="2262"/>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77" name="Line 33"/>
            <p:cNvSpPr>
              <a:spLocks noChangeShapeType="1"/>
            </p:cNvSpPr>
            <p:nvPr/>
          </p:nvSpPr>
          <p:spPr bwMode="auto">
            <a:xfrm>
              <a:off x="1632" y="2238"/>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78" name="Line 34"/>
            <p:cNvSpPr>
              <a:spLocks noChangeShapeType="1"/>
            </p:cNvSpPr>
            <p:nvPr/>
          </p:nvSpPr>
          <p:spPr bwMode="auto">
            <a:xfrm>
              <a:off x="1632" y="2217"/>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79" name="Line 35"/>
            <p:cNvSpPr>
              <a:spLocks noChangeShapeType="1"/>
            </p:cNvSpPr>
            <p:nvPr/>
          </p:nvSpPr>
          <p:spPr bwMode="auto">
            <a:xfrm>
              <a:off x="1632" y="2197"/>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80" name="Line 36"/>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81" name="Line 37"/>
            <p:cNvSpPr>
              <a:spLocks noChangeShapeType="1"/>
            </p:cNvSpPr>
            <p:nvPr/>
          </p:nvSpPr>
          <p:spPr bwMode="auto">
            <a:xfrm>
              <a:off x="1632" y="751"/>
              <a:ext cx="2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82" name="Rectangle 38"/>
            <p:cNvSpPr>
              <a:spLocks noChangeArrowheads="1"/>
            </p:cNvSpPr>
            <p:nvPr/>
          </p:nvSpPr>
          <p:spPr bwMode="auto">
            <a:xfrm>
              <a:off x="1424" y="682"/>
              <a:ext cx="134"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10</a:t>
              </a:r>
              <a:endParaRPr lang="en-US">
                <a:latin typeface="Times" charset="0"/>
              </a:endParaRPr>
            </a:p>
          </p:txBody>
        </p:sp>
        <p:sp>
          <p:nvSpPr>
            <p:cNvPr id="646183" name="Rectangle 39"/>
            <p:cNvSpPr>
              <a:spLocks noChangeArrowheads="1"/>
            </p:cNvSpPr>
            <p:nvPr/>
          </p:nvSpPr>
          <p:spPr bwMode="auto">
            <a:xfrm>
              <a:off x="1566" y="637"/>
              <a:ext cx="44" cy="96"/>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000">
                  <a:solidFill>
                    <a:srgbClr val="000000"/>
                  </a:solidFill>
                  <a:latin typeface="Helvetica" charset="0"/>
                </a:rPr>
                <a:t>5</a:t>
              </a:r>
              <a:endParaRPr lang="en-US">
                <a:latin typeface="Times" charset="0"/>
              </a:endParaRPr>
            </a:p>
          </p:txBody>
        </p:sp>
        <p:sp>
          <p:nvSpPr>
            <p:cNvPr id="646184" name="Line 40"/>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85" name="Line 41"/>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86" name="Line 42"/>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87" name="Line 43"/>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88" name="Line 44"/>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89" name="Line 45"/>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90" name="Line 46"/>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91" name="Line 47"/>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92" name="Line 48"/>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93" name="Line 49"/>
            <p:cNvSpPr>
              <a:spLocks noChangeShapeType="1"/>
            </p:cNvSpPr>
            <p:nvPr/>
          </p:nvSpPr>
          <p:spPr bwMode="auto">
            <a:xfrm>
              <a:off x="1632" y="1823"/>
              <a:ext cx="2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94" name="Rectangle 50"/>
            <p:cNvSpPr>
              <a:spLocks noChangeArrowheads="1"/>
            </p:cNvSpPr>
            <p:nvPr/>
          </p:nvSpPr>
          <p:spPr bwMode="auto">
            <a:xfrm>
              <a:off x="1424" y="1754"/>
              <a:ext cx="134"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10</a:t>
              </a:r>
              <a:endParaRPr lang="en-US">
                <a:latin typeface="Times" charset="0"/>
              </a:endParaRPr>
            </a:p>
          </p:txBody>
        </p:sp>
        <p:sp>
          <p:nvSpPr>
            <p:cNvPr id="646195" name="Rectangle 51"/>
            <p:cNvSpPr>
              <a:spLocks noChangeArrowheads="1"/>
            </p:cNvSpPr>
            <p:nvPr/>
          </p:nvSpPr>
          <p:spPr bwMode="auto">
            <a:xfrm>
              <a:off x="1566" y="1709"/>
              <a:ext cx="44" cy="96"/>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000">
                  <a:solidFill>
                    <a:srgbClr val="000000"/>
                  </a:solidFill>
                  <a:latin typeface="Helvetica" charset="0"/>
                </a:rPr>
                <a:t>2</a:t>
              </a:r>
              <a:endParaRPr lang="en-US">
                <a:latin typeface="Times" charset="0"/>
              </a:endParaRPr>
            </a:p>
          </p:txBody>
        </p:sp>
        <p:sp>
          <p:nvSpPr>
            <p:cNvPr id="646196" name="Line 52"/>
            <p:cNvSpPr>
              <a:spLocks noChangeShapeType="1"/>
            </p:cNvSpPr>
            <p:nvPr/>
          </p:nvSpPr>
          <p:spPr bwMode="auto">
            <a:xfrm>
              <a:off x="1632" y="1718"/>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97" name="Line 53"/>
            <p:cNvSpPr>
              <a:spLocks noChangeShapeType="1"/>
            </p:cNvSpPr>
            <p:nvPr/>
          </p:nvSpPr>
          <p:spPr bwMode="auto">
            <a:xfrm>
              <a:off x="1632" y="165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98" name="Line 54"/>
            <p:cNvSpPr>
              <a:spLocks noChangeShapeType="1"/>
            </p:cNvSpPr>
            <p:nvPr/>
          </p:nvSpPr>
          <p:spPr bwMode="auto">
            <a:xfrm>
              <a:off x="1632" y="1608"/>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199" name="Line 55"/>
            <p:cNvSpPr>
              <a:spLocks noChangeShapeType="1"/>
            </p:cNvSpPr>
            <p:nvPr/>
          </p:nvSpPr>
          <p:spPr bwMode="auto">
            <a:xfrm>
              <a:off x="1632" y="157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00" name="Line 56"/>
            <p:cNvSpPr>
              <a:spLocks noChangeShapeType="1"/>
            </p:cNvSpPr>
            <p:nvPr/>
          </p:nvSpPr>
          <p:spPr bwMode="auto">
            <a:xfrm>
              <a:off x="1632" y="154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01" name="Line 57"/>
            <p:cNvSpPr>
              <a:spLocks noChangeShapeType="1"/>
            </p:cNvSpPr>
            <p:nvPr/>
          </p:nvSpPr>
          <p:spPr bwMode="auto">
            <a:xfrm>
              <a:off x="1632" y="15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02" name="Line 58"/>
            <p:cNvSpPr>
              <a:spLocks noChangeShapeType="1"/>
            </p:cNvSpPr>
            <p:nvPr/>
          </p:nvSpPr>
          <p:spPr bwMode="auto">
            <a:xfrm>
              <a:off x="1632" y="1498"/>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03" name="Line 59"/>
            <p:cNvSpPr>
              <a:spLocks noChangeShapeType="1"/>
            </p:cNvSpPr>
            <p:nvPr/>
          </p:nvSpPr>
          <p:spPr bwMode="auto">
            <a:xfrm>
              <a:off x="1632" y="1482"/>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04" name="Line 60"/>
            <p:cNvSpPr>
              <a:spLocks noChangeShapeType="1"/>
            </p:cNvSpPr>
            <p:nvPr/>
          </p:nvSpPr>
          <p:spPr bwMode="auto">
            <a:xfrm>
              <a:off x="1632" y="1466"/>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05" name="Line 61"/>
            <p:cNvSpPr>
              <a:spLocks noChangeShapeType="1"/>
            </p:cNvSpPr>
            <p:nvPr/>
          </p:nvSpPr>
          <p:spPr bwMode="auto">
            <a:xfrm>
              <a:off x="1632" y="1466"/>
              <a:ext cx="2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06" name="Rectangle 62"/>
            <p:cNvSpPr>
              <a:spLocks noChangeArrowheads="1"/>
            </p:cNvSpPr>
            <p:nvPr/>
          </p:nvSpPr>
          <p:spPr bwMode="auto">
            <a:xfrm>
              <a:off x="1424" y="1397"/>
              <a:ext cx="134"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10</a:t>
              </a:r>
              <a:endParaRPr lang="en-US">
                <a:latin typeface="Times" charset="0"/>
              </a:endParaRPr>
            </a:p>
          </p:txBody>
        </p:sp>
        <p:sp>
          <p:nvSpPr>
            <p:cNvPr id="646207" name="Rectangle 63"/>
            <p:cNvSpPr>
              <a:spLocks noChangeArrowheads="1"/>
            </p:cNvSpPr>
            <p:nvPr/>
          </p:nvSpPr>
          <p:spPr bwMode="auto">
            <a:xfrm>
              <a:off x="1566" y="1352"/>
              <a:ext cx="44" cy="96"/>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000">
                  <a:solidFill>
                    <a:srgbClr val="000000"/>
                  </a:solidFill>
                  <a:latin typeface="Helvetica" charset="0"/>
                </a:rPr>
                <a:t>3</a:t>
              </a:r>
              <a:endParaRPr lang="en-US">
                <a:latin typeface="Times" charset="0"/>
              </a:endParaRPr>
            </a:p>
          </p:txBody>
        </p:sp>
        <p:sp>
          <p:nvSpPr>
            <p:cNvPr id="646208" name="Line 64"/>
            <p:cNvSpPr>
              <a:spLocks noChangeShapeType="1"/>
            </p:cNvSpPr>
            <p:nvPr/>
          </p:nvSpPr>
          <p:spPr bwMode="auto">
            <a:xfrm>
              <a:off x="1632" y="1356"/>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09" name="Line 65"/>
            <p:cNvSpPr>
              <a:spLocks noChangeShapeType="1"/>
            </p:cNvSpPr>
            <p:nvPr/>
          </p:nvSpPr>
          <p:spPr bwMode="auto">
            <a:xfrm>
              <a:off x="1632" y="1295"/>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0" name="Line 66"/>
            <p:cNvSpPr>
              <a:spLocks noChangeShapeType="1"/>
            </p:cNvSpPr>
            <p:nvPr/>
          </p:nvSpPr>
          <p:spPr bwMode="auto">
            <a:xfrm>
              <a:off x="1632" y="1250"/>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1" name="Line 67"/>
            <p:cNvSpPr>
              <a:spLocks noChangeShapeType="1"/>
            </p:cNvSpPr>
            <p:nvPr/>
          </p:nvSpPr>
          <p:spPr bwMode="auto">
            <a:xfrm>
              <a:off x="1632" y="1214"/>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2" name="Line 68"/>
            <p:cNvSpPr>
              <a:spLocks noChangeShapeType="1"/>
            </p:cNvSpPr>
            <p:nvPr/>
          </p:nvSpPr>
          <p:spPr bwMode="auto">
            <a:xfrm>
              <a:off x="1632" y="1185"/>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3" name="Line 69"/>
            <p:cNvSpPr>
              <a:spLocks noChangeShapeType="1"/>
            </p:cNvSpPr>
            <p:nvPr/>
          </p:nvSpPr>
          <p:spPr bwMode="auto">
            <a:xfrm>
              <a:off x="1632" y="116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4" name="Line 70"/>
            <p:cNvSpPr>
              <a:spLocks noChangeShapeType="1"/>
            </p:cNvSpPr>
            <p:nvPr/>
          </p:nvSpPr>
          <p:spPr bwMode="auto">
            <a:xfrm>
              <a:off x="1632" y="114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5" name="Line 71"/>
            <p:cNvSpPr>
              <a:spLocks noChangeShapeType="1"/>
            </p:cNvSpPr>
            <p:nvPr/>
          </p:nvSpPr>
          <p:spPr bwMode="auto">
            <a:xfrm>
              <a:off x="1632" y="1124"/>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6" name="Line 72"/>
            <p:cNvSpPr>
              <a:spLocks noChangeShapeType="1"/>
            </p:cNvSpPr>
            <p:nvPr/>
          </p:nvSpPr>
          <p:spPr bwMode="auto">
            <a:xfrm>
              <a:off x="1632" y="1108"/>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7" name="Line 73"/>
            <p:cNvSpPr>
              <a:spLocks noChangeShapeType="1"/>
            </p:cNvSpPr>
            <p:nvPr/>
          </p:nvSpPr>
          <p:spPr bwMode="auto">
            <a:xfrm>
              <a:off x="1632" y="1108"/>
              <a:ext cx="2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18" name="Rectangle 74"/>
            <p:cNvSpPr>
              <a:spLocks noChangeArrowheads="1"/>
            </p:cNvSpPr>
            <p:nvPr/>
          </p:nvSpPr>
          <p:spPr bwMode="auto">
            <a:xfrm>
              <a:off x="1424" y="1039"/>
              <a:ext cx="134"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10</a:t>
              </a:r>
              <a:endParaRPr lang="en-US">
                <a:latin typeface="Times" charset="0"/>
              </a:endParaRPr>
            </a:p>
          </p:txBody>
        </p:sp>
        <p:sp>
          <p:nvSpPr>
            <p:cNvPr id="646219" name="Rectangle 75"/>
            <p:cNvSpPr>
              <a:spLocks noChangeArrowheads="1"/>
            </p:cNvSpPr>
            <p:nvPr/>
          </p:nvSpPr>
          <p:spPr bwMode="auto">
            <a:xfrm>
              <a:off x="1566" y="994"/>
              <a:ext cx="44" cy="96"/>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000">
                  <a:solidFill>
                    <a:srgbClr val="000000"/>
                  </a:solidFill>
                  <a:latin typeface="Helvetica" charset="0"/>
                </a:rPr>
                <a:t>4</a:t>
              </a:r>
              <a:endParaRPr lang="en-US">
                <a:latin typeface="Times" charset="0"/>
              </a:endParaRPr>
            </a:p>
          </p:txBody>
        </p:sp>
        <p:sp>
          <p:nvSpPr>
            <p:cNvPr id="646220" name="Line 76"/>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1" name="Line 77"/>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2" name="Line 78"/>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3" name="Line 79"/>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4" name="Line 80"/>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5" name="Line 81"/>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6" name="Line 82"/>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7" name="Line 83"/>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8" name="Line 84"/>
            <p:cNvSpPr>
              <a:spLocks noChangeShapeType="1"/>
            </p:cNvSpPr>
            <p:nvPr/>
          </p:nvSpPr>
          <p:spPr bwMode="auto">
            <a:xfrm>
              <a:off x="1632" y="2181"/>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29" name="Line 85"/>
            <p:cNvSpPr>
              <a:spLocks noChangeShapeType="1"/>
            </p:cNvSpPr>
            <p:nvPr/>
          </p:nvSpPr>
          <p:spPr bwMode="auto">
            <a:xfrm>
              <a:off x="1632" y="2181"/>
              <a:ext cx="2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30" name="Rectangle 86"/>
            <p:cNvSpPr>
              <a:spLocks noChangeArrowheads="1"/>
            </p:cNvSpPr>
            <p:nvPr/>
          </p:nvSpPr>
          <p:spPr bwMode="auto">
            <a:xfrm>
              <a:off x="1424" y="2112"/>
              <a:ext cx="134" cy="144"/>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500">
                  <a:solidFill>
                    <a:srgbClr val="000000"/>
                  </a:solidFill>
                  <a:latin typeface="Helvetica" charset="0"/>
                </a:rPr>
                <a:t>10</a:t>
              </a:r>
              <a:endParaRPr lang="en-US">
                <a:latin typeface="Times" charset="0"/>
              </a:endParaRPr>
            </a:p>
          </p:txBody>
        </p:sp>
        <p:sp>
          <p:nvSpPr>
            <p:cNvPr id="646231" name="Rectangle 87"/>
            <p:cNvSpPr>
              <a:spLocks noChangeArrowheads="1"/>
            </p:cNvSpPr>
            <p:nvPr/>
          </p:nvSpPr>
          <p:spPr bwMode="auto">
            <a:xfrm>
              <a:off x="1566" y="2067"/>
              <a:ext cx="44" cy="96"/>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1000">
                  <a:solidFill>
                    <a:srgbClr val="000000"/>
                  </a:solidFill>
                  <a:latin typeface="Helvetica" charset="0"/>
                </a:rPr>
                <a:t>1</a:t>
              </a:r>
              <a:endParaRPr lang="en-US">
                <a:latin typeface="Times" charset="0"/>
              </a:endParaRPr>
            </a:p>
          </p:txBody>
        </p:sp>
        <p:sp>
          <p:nvSpPr>
            <p:cNvPr id="646232" name="Line 88"/>
            <p:cNvSpPr>
              <a:spLocks noChangeShapeType="1"/>
            </p:cNvSpPr>
            <p:nvPr/>
          </p:nvSpPr>
          <p:spPr bwMode="auto">
            <a:xfrm>
              <a:off x="1632" y="2075"/>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33" name="Line 89"/>
            <p:cNvSpPr>
              <a:spLocks noChangeShapeType="1"/>
            </p:cNvSpPr>
            <p:nvPr/>
          </p:nvSpPr>
          <p:spPr bwMode="auto">
            <a:xfrm>
              <a:off x="1632" y="2010"/>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34" name="Line 90"/>
            <p:cNvSpPr>
              <a:spLocks noChangeShapeType="1"/>
            </p:cNvSpPr>
            <p:nvPr/>
          </p:nvSpPr>
          <p:spPr bwMode="auto">
            <a:xfrm>
              <a:off x="1632" y="1965"/>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35" name="Line 91"/>
            <p:cNvSpPr>
              <a:spLocks noChangeShapeType="1"/>
            </p:cNvSpPr>
            <p:nvPr/>
          </p:nvSpPr>
          <p:spPr bwMode="auto">
            <a:xfrm>
              <a:off x="1632" y="193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36" name="Line 92"/>
            <p:cNvSpPr>
              <a:spLocks noChangeShapeType="1"/>
            </p:cNvSpPr>
            <p:nvPr/>
          </p:nvSpPr>
          <p:spPr bwMode="auto">
            <a:xfrm>
              <a:off x="1632" y="1904"/>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37" name="Line 93"/>
            <p:cNvSpPr>
              <a:spLocks noChangeShapeType="1"/>
            </p:cNvSpPr>
            <p:nvPr/>
          </p:nvSpPr>
          <p:spPr bwMode="auto">
            <a:xfrm>
              <a:off x="1632" y="1880"/>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38" name="Line 94"/>
            <p:cNvSpPr>
              <a:spLocks noChangeShapeType="1"/>
            </p:cNvSpPr>
            <p:nvPr/>
          </p:nvSpPr>
          <p:spPr bwMode="auto">
            <a:xfrm>
              <a:off x="1632" y="1860"/>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39" name="Line 95"/>
            <p:cNvSpPr>
              <a:spLocks noChangeShapeType="1"/>
            </p:cNvSpPr>
            <p:nvPr/>
          </p:nvSpPr>
          <p:spPr bwMode="auto">
            <a:xfrm>
              <a:off x="1632" y="1839"/>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40" name="Line 96"/>
            <p:cNvSpPr>
              <a:spLocks noChangeShapeType="1"/>
            </p:cNvSpPr>
            <p:nvPr/>
          </p:nvSpPr>
          <p:spPr bwMode="auto">
            <a:xfrm>
              <a:off x="1632" y="1823"/>
              <a:ext cx="9" cy="1"/>
            </a:xfrm>
            <a:prstGeom prst="line">
              <a:avLst/>
            </a:prstGeom>
            <a:noFill/>
            <a:ln w="0">
              <a:solidFill>
                <a:srgbClr val="000000"/>
              </a:solidFill>
              <a:round/>
              <a:headEnd/>
              <a:tailEnd/>
            </a:ln>
          </p:spPr>
          <p:txBody>
            <a:bodyPr>
              <a:prstTxWarp prst="textNoShape">
                <a:avLst/>
              </a:prstTxWarp>
            </a:bodyPr>
            <a:lstStyle/>
            <a:p>
              <a:endParaRPr lang="en-US"/>
            </a:p>
          </p:txBody>
        </p:sp>
        <p:sp>
          <p:nvSpPr>
            <p:cNvPr id="646274" name="Freeform 130"/>
            <p:cNvSpPr>
              <a:spLocks/>
            </p:cNvSpPr>
            <p:nvPr/>
          </p:nvSpPr>
          <p:spPr bwMode="auto">
            <a:xfrm>
              <a:off x="2293" y="885"/>
              <a:ext cx="1882" cy="1105"/>
            </a:xfrm>
            <a:custGeom>
              <a:avLst/>
              <a:gdLst/>
              <a:ahLst/>
              <a:cxnLst>
                <a:cxn ang="0">
                  <a:pos x="0" y="1105"/>
                </a:cxn>
                <a:cxn ang="0">
                  <a:pos x="227" y="967"/>
                </a:cxn>
                <a:cxn ang="0">
                  <a:pos x="391" y="849"/>
                </a:cxn>
                <a:cxn ang="0">
                  <a:pos x="693" y="739"/>
                </a:cxn>
                <a:cxn ang="0">
                  <a:pos x="928" y="642"/>
                </a:cxn>
                <a:cxn ang="0">
                  <a:pos x="1194" y="552"/>
                </a:cxn>
                <a:cxn ang="0">
                  <a:pos x="1496" y="475"/>
                </a:cxn>
                <a:cxn ang="0">
                  <a:pos x="1882" y="0"/>
                </a:cxn>
              </a:cxnLst>
              <a:rect l="0" t="0" r="r" b="b"/>
              <a:pathLst>
                <a:path w="1882" h="1105">
                  <a:moveTo>
                    <a:pt x="0" y="1105"/>
                  </a:moveTo>
                  <a:lnTo>
                    <a:pt x="227" y="967"/>
                  </a:lnTo>
                  <a:lnTo>
                    <a:pt x="391" y="849"/>
                  </a:lnTo>
                  <a:lnTo>
                    <a:pt x="693" y="739"/>
                  </a:lnTo>
                  <a:lnTo>
                    <a:pt x="928" y="642"/>
                  </a:lnTo>
                  <a:lnTo>
                    <a:pt x="1194" y="552"/>
                  </a:lnTo>
                  <a:lnTo>
                    <a:pt x="1496" y="475"/>
                  </a:lnTo>
                  <a:lnTo>
                    <a:pt x="1882" y="0"/>
                  </a:lnTo>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75" name="Freeform 131"/>
            <p:cNvSpPr>
              <a:spLocks/>
            </p:cNvSpPr>
            <p:nvPr/>
          </p:nvSpPr>
          <p:spPr bwMode="auto">
            <a:xfrm>
              <a:off x="2276" y="1974"/>
              <a:ext cx="31" cy="28"/>
            </a:xfrm>
            <a:custGeom>
              <a:avLst/>
              <a:gdLst/>
              <a:ahLst/>
              <a:cxnLst>
                <a:cxn ang="0">
                  <a:pos x="0" y="8"/>
                </a:cxn>
                <a:cxn ang="0">
                  <a:pos x="13" y="8"/>
                </a:cxn>
                <a:cxn ang="0">
                  <a:pos x="17" y="0"/>
                </a:cxn>
                <a:cxn ang="0">
                  <a:pos x="17" y="8"/>
                </a:cxn>
                <a:cxn ang="0">
                  <a:pos x="31" y="8"/>
                </a:cxn>
                <a:cxn ang="0">
                  <a:pos x="22" y="16"/>
                </a:cxn>
                <a:cxn ang="0">
                  <a:pos x="26" y="28"/>
                </a:cxn>
                <a:cxn ang="0">
                  <a:pos x="17" y="20"/>
                </a:cxn>
                <a:cxn ang="0">
                  <a:pos x="4" y="28"/>
                </a:cxn>
                <a:cxn ang="0">
                  <a:pos x="8" y="16"/>
                </a:cxn>
                <a:cxn ang="0">
                  <a:pos x="0" y="8"/>
                </a:cxn>
              </a:cxnLst>
              <a:rect l="0" t="0" r="r" b="b"/>
              <a:pathLst>
                <a:path w="31" h="28">
                  <a:moveTo>
                    <a:pt x="0" y="8"/>
                  </a:moveTo>
                  <a:lnTo>
                    <a:pt x="13" y="8"/>
                  </a:lnTo>
                  <a:lnTo>
                    <a:pt x="17" y="0"/>
                  </a:lnTo>
                  <a:lnTo>
                    <a:pt x="17" y="8"/>
                  </a:lnTo>
                  <a:lnTo>
                    <a:pt x="31" y="8"/>
                  </a:lnTo>
                  <a:lnTo>
                    <a:pt x="22" y="16"/>
                  </a:lnTo>
                  <a:lnTo>
                    <a:pt x="26" y="28"/>
                  </a:lnTo>
                  <a:lnTo>
                    <a:pt x="17" y="20"/>
                  </a:lnTo>
                  <a:lnTo>
                    <a:pt x="4" y="28"/>
                  </a:lnTo>
                  <a:lnTo>
                    <a:pt x="8" y="16"/>
                  </a:lnTo>
                  <a:lnTo>
                    <a:pt x="0" y="8"/>
                  </a:lnTo>
                  <a:close/>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76" name="Freeform 132"/>
            <p:cNvSpPr>
              <a:spLocks/>
            </p:cNvSpPr>
            <p:nvPr/>
          </p:nvSpPr>
          <p:spPr bwMode="auto">
            <a:xfrm>
              <a:off x="2502" y="1835"/>
              <a:ext cx="31" cy="29"/>
            </a:xfrm>
            <a:custGeom>
              <a:avLst/>
              <a:gdLst/>
              <a:ahLst/>
              <a:cxnLst>
                <a:cxn ang="0">
                  <a:pos x="0" y="9"/>
                </a:cxn>
                <a:cxn ang="0">
                  <a:pos x="13" y="9"/>
                </a:cxn>
                <a:cxn ang="0">
                  <a:pos x="18" y="0"/>
                </a:cxn>
                <a:cxn ang="0">
                  <a:pos x="18" y="9"/>
                </a:cxn>
                <a:cxn ang="0">
                  <a:pos x="31" y="9"/>
                </a:cxn>
                <a:cxn ang="0">
                  <a:pos x="22" y="17"/>
                </a:cxn>
                <a:cxn ang="0">
                  <a:pos x="26" y="29"/>
                </a:cxn>
                <a:cxn ang="0">
                  <a:pos x="18" y="21"/>
                </a:cxn>
                <a:cxn ang="0">
                  <a:pos x="4" y="29"/>
                </a:cxn>
                <a:cxn ang="0">
                  <a:pos x="9" y="17"/>
                </a:cxn>
                <a:cxn ang="0">
                  <a:pos x="0" y="9"/>
                </a:cxn>
              </a:cxnLst>
              <a:rect l="0" t="0" r="r" b="b"/>
              <a:pathLst>
                <a:path w="31" h="29">
                  <a:moveTo>
                    <a:pt x="0" y="9"/>
                  </a:moveTo>
                  <a:lnTo>
                    <a:pt x="13" y="9"/>
                  </a:lnTo>
                  <a:lnTo>
                    <a:pt x="18" y="0"/>
                  </a:lnTo>
                  <a:lnTo>
                    <a:pt x="18" y="9"/>
                  </a:lnTo>
                  <a:lnTo>
                    <a:pt x="31" y="9"/>
                  </a:lnTo>
                  <a:lnTo>
                    <a:pt x="22" y="17"/>
                  </a:lnTo>
                  <a:lnTo>
                    <a:pt x="26" y="29"/>
                  </a:lnTo>
                  <a:lnTo>
                    <a:pt x="18" y="21"/>
                  </a:lnTo>
                  <a:lnTo>
                    <a:pt x="4" y="29"/>
                  </a:lnTo>
                  <a:lnTo>
                    <a:pt x="9" y="17"/>
                  </a:lnTo>
                  <a:lnTo>
                    <a:pt x="0" y="9"/>
                  </a:lnTo>
                  <a:close/>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77" name="Freeform 133"/>
            <p:cNvSpPr>
              <a:spLocks/>
            </p:cNvSpPr>
            <p:nvPr/>
          </p:nvSpPr>
          <p:spPr bwMode="auto">
            <a:xfrm>
              <a:off x="2666" y="1718"/>
              <a:ext cx="31" cy="28"/>
            </a:xfrm>
            <a:custGeom>
              <a:avLst/>
              <a:gdLst/>
              <a:ahLst/>
              <a:cxnLst>
                <a:cxn ang="0">
                  <a:pos x="0" y="8"/>
                </a:cxn>
                <a:cxn ang="0">
                  <a:pos x="13" y="8"/>
                </a:cxn>
                <a:cxn ang="0">
                  <a:pos x="18" y="0"/>
                </a:cxn>
                <a:cxn ang="0">
                  <a:pos x="18" y="8"/>
                </a:cxn>
                <a:cxn ang="0">
                  <a:pos x="31" y="8"/>
                </a:cxn>
                <a:cxn ang="0">
                  <a:pos x="22" y="16"/>
                </a:cxn>
                <a:cxn ang="0">
                  <a:pos x="27" y="28"/>
                </a:cxn>
                <a:cxn ang="0">
                  <a:pos x="18" y="20"/>
                </a:cxn>
                <a:cxn ang="0">
                  <a:pos x="4" y="28"/>
                </a:cxn>
                <a:cxn ang="0">
                  <a:pos x="9" y="16"/>
                </a:cxn>
                <a:cxn ang="0">
                  <a:pos x="0" y="8"/>
                </a:cxn>
              </a:cxnLst>
              <a:rect l="0" t="0" r="r" b="b"/>
              <a:pathLst>
                <a:path w="31" h="28">
                  <a:moveTo>
                    <a:pt x="0" y="8"/>
                  </a:moveTo>
                  <a:lnTo>
                    <a:pt x="13" y="8"/>
                  </a:lnTo>
                  <a:lnTo>
                    <a:pt x="18" y="0"/>
                  </a:lnTo>
                  <a:lnTo>
                    <a:pt x="18" y="8"/>
                  </a:lnTo>
                  <a:lnTo>
                    <a:pt x="31" y="8"/>
                  </a:lnTo>
                  <a:lnTo>
                    <a:pt x="22" y="16"/>
                  </a:lnTo>
                  <a:lnTo>
                    <a:pt x="27" y="28"/>
                  </a:lnTo>
                  <a:lnTo>
                    <a:pt x="18" y="20"/>
                  </a:lnTo>
                  <a:lnTo>
                    <a:pt x="4" y="28"/>
                  </a:lnTo>
                  <a:lnTo>
                    <a:pt x="9" y="16"/>
                  </a:lnTo>
                  <a:lnTo>
                    <a:pt x="0" y="8"/>
                  </a:lnTo>
                  <a:close/>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78" name="Freeform 134"/>
            <p:cNvSpPr>
              <a:spLocks/>
            </p:cNvSpPr>
            <p:nvPr/>
          </p:nvSpPr>
          <p:spPr bwMode="auto">
            <a:xfrm>
              <a:off x="2968" y="1608"/>
              <a:ext cx="31" cy="28"/>
            </a:xfrm>
            <a:custGeom>
              <a:avLst/>
              <a:gdLst/>
              <a:ahLst/>
              <a:cxnLst>
                <a:cxn ang="0">
                  <a:pos x="0" y="8"/>
                </a:cxn>
                <a:cxn ang="0">
                  <a:pos x="13" y="8"/>
                </a:cxn>
                <a:cxn ang="0">
                  <a:pos x="18" y="0"/>
                </a:cxn>
                <a:cxn ang="0">
                  <a:pos x="18" y="8"/>
                </a:cxn>
                <a:cxn ang="0">
                  <a:pos x="31" y="8"/>
                </a:cxn>
                <a:cxn ang="0">
                  <a:pos x="22" y="16"/>
                </a:cxn>
                <a:cxn ang="0">
                  <a:pos x="26" y="28"/>
                </a:cxn>
                <a:cxn ang="0">
                  <a:pos x="18" y="20"/>
                </a:cxn>
                <a:cxn ang="0">
                  <a:pos x="4" y="28"/>
                </a:cxn>
                <a:cxn ang="0">
                  <a:pos x="9" y="16"/>
                </a:cxn>
                <a:cxn ang="0">
                  <a:pos x="0" y="8"/>
                </a:cxn>
              </a:cxnLst>
              <a:rect l="0" t="0" r="r" b="b"/>
              <a:pathLst>
                <a:path w="31" h="28">
                  <a:moveTo>
                    <a:pt x="0" y="8"/>
                  </a:moveTo>
                  <a:lnTo>
                    <a:pt x="13" y="8"/>
                  </a:lnTo>
                  <a:lnTo>
                    <a:pt x="18" y="0"/>
                  </a:lnTo>
                  <a:lnTo>
                    <a:pt x="18" y="8"/>
                  </a:lnTo>
                  <a:lnTo>
                    <a:pt x="31" y="8"/>
                  </a:lnTo>
                  <a:lnTo>
                    <a:pt x="22" y="16"/>
                  </a:lnTo>
                  <a:lnTo>
                    <a:pt x="26" y="28"/>
                  </a:lnTo>
                  <a:lnTo>
                    <a:pt x="18" y="20"/>
                  </a:lnTo>
                  <a:lnTo>
                    <a:pt x="4" y="28"/>
                  </a:lnTo>
                  <a:lnTo>
                    <a:pt x="9" y="16"/>
                  </a:lnTo>
                  <a:lnTo>
                    <a:pt x="0" y="8"/>
                  </a:lnTo>
                  <a:close/>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79" name="Freeform 135"/>
            <p:cNvSpPr>
              <a:spLocks/>
            </p:cNvSpPr>
            <p:nvPr/>
          </p:nvSpPr>
          <p:spPr bwMode="auto">
            <a:xfrm>
              <a:off x="3203" y="1510"/>
              <a:ext cx="31" cy="29"/>
            </a:xfrm>
            <a:custGeom>
              <a:avLst/>
              <a:gdLst/>
              <a:ahLst/>
              <a:cxnLst>
                <a:cxn ang="0">
                  <a:pos x="0" y="9"/>
                </a:cxn>
                <a:cxn ang="0">
                  <a:pos x="13" y="9"/>
                </a:cxn>
                <a:cxn ang="0">
                  <a:pos x="18" y="0"/>
                </a:cxn>
                <a:cxn ang="0">
                  <a:pos x="18" y="9"/>
                </a:cxn>
                <a:cxn ang="0">
                  <a:pos x="31" y="9"/>
                </a:cxn>
                <a:cxn ang="0">
                  <a:pos x="22" y="17"/>
                </a:cxn>
                <a:cxn ang="0">
                  <a:pos x="27" y="29"/>
                </a:cxn>
                <a:cxn ang="0">
                  <a:pos x="18" y="21"/>
                </a:cxn>
                <a:cxn ang="0">
                  <a:pos x="4" y="29"/>
                </a:cxn>
                <a:cxn ang="0">
                  <a:pos x="9" y="17"/>
                </a:cxn>
                <a:cxn ang="0">
                  <a:pos x="0" y="9"/>
                </a:cxn>
              </a:cxnLst>
              <a:rect l="0" t="0" r="r" b="b"/>
              <a:pathLst>
                <a:path w="31" h="29">
                  <a:moveTo>
                    <a:pt x="0" y="9"/>
                  </a:moveTo>
                  <a:lnTo>
                    <a:pt x="13" y="9"/>
                  </a:lnTo>
                  <a:lnTo>
                    <a:pt x="18" y="0"/>
                  </a:lnTo>
                  <a:lnTo>
                    <a:pt x="18" y="9"/>
                  </a:lnTo>
                  <a:lnTo>
                    <a:pt x="31" y="9"/>
                  </a:lnTo>
                  <a:lnTo>
                    <a:pt x="22" y="17"/>
                  </a:lnTo>
                  <a:lnTo>
                    <a:pt x="27" y="29"/>
                  </a:lnTo>
                  <a:lnTo>
                    <a:pt x="18" y="21"/>
                  </a:lnTo>
                  <a:lnTo>
                    <a:pt x="4" y="29"/>
                  </a:lnTo>
                  <a:lnTo>
                    <a:pt x="9" y="17"/>
                  </a:lnTo>
                  <a:lnTo>
                    <a:pt x="0" y="9"/>
                  </a:lnTo>
                  <a:close/>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80" name="Freeform 136"/>
            <p:cNvSpPr>
              <a:spLocks/>
            </p:cNvSpPr>
            <p:nvPr/>
          </p:nvSpPr>
          <p:spPr bwMode="auto">
            <a:xfrm>
              <a:off x="3469" y="1421"/>
              <a:ext cx="31" cy="28"/>
            </a:xfrm>
            <a:custGeom>
              <a:avLst/>
              <a:gdLst/>
              <a:ahLst/>
              <a:cxnLst>
                <a:cxn ang="0">
                  <a:pos x="0" y="8"/>
                </a:cxn>
                <a:cxn ang="0">
                  <a:pos x="14" y="8"/>
                </a:cxn>
                <a:cxn ang="0">
                  <a:pos x="18" y="0"/>
                </a:cxn>
                <a:cxn ang="0">
                  <a:pos x="18" y="8"/>
                </a:cxn>
                <a:cxn ang="0">
                  <a:pos x="31" y="8"/>
                </a:cxn>
                <a:cxn ang="0">
                  <a:pos x="22" y="16"/>
                </a:cxn>
                <a:cxn ang="0">
                  <a:pos x="27" y="28"/>
                </a:cxn>
                <a:cxn ang="0">
                  <a:pos x="18" y="20"/>
                </a:cxn>
                <a:cxn ang="0">
                  <a:pos x="5" y="28"/>
                </a:cxn>
                <a:cxn ang="0">
                  <a:pos x="9" y="16"/>
                </a:cxn>
                <a:cxn ang="0">
                  <a:pos x="0" y="8"/>
                </a:cxn>
              </a:cxnLst>
              <a:rect l="0" t="0" r="r" b="b"/>
              <a:pathLst>
                <a:path w="31" h="28">
                  <a:moveTo>
                    <a:pt x="0" y="8"/>
                  </a:moveTo>
                  <a:lnTo>
                    <a:pt x="14" y="8"/>
                  </a:lnTo>
                  <a:lnTo>
                    <a:pt x="18" y="0"/>
                  </a:lnTo>
                  <a:lnTo>
                    <a:pt x="18" y="8"/>
                  </a:lnTo>
                  <a:lnTo>
                    <a:pt x="31" y="8"/>
                  </a:lnTo>
                  <a:lnTo>
                    <a:pt x="22" y="16"/>
                  </a:lnTo>
                  <a:lnTo>
                    <a:pt x="27" y="28"/>
                  </a:lnTo>
                  <a:lnTo>
                    <a:pt x="18" y="20"/>
                  </a:lnTo>
                  <a:lnTo>
                    <a:pt x="5" y="28"/>
                  </a:lnTo>
                  <a:lnTo>
                    <a:pt x="9" y="16"/>
                  </a:lnTo>
                  <a:lnTo>
                    <a:pt x="0" y="8"/>
                  </a:lnTo>
                  <a:close/>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81" name="Freeform 137"/>
            <p:cNvSpPr>
              <a:spLocks/>
            </p:cNvSpPr>
            <p:nvPr/>
          </p:nvSpPr>
          <p:spPr bwMode="auto">
            <a:xfrm>
              <a:off x="3771" y="1344"/>
              <a:ext cx="31" cy="28"/>
            </a:xfrm>
            <a:custGeom>
              <a:avLst/>
              <a:gdLst/>
              <a:ahLst/>
              <a:cxnLst>
                <a:cxn ang="0">
                  <a:pos x="0" y="8"/>
                </a:cxn>
                <a:cxn ang="0">
                  <a:pos x="13" y="8"/>
                </a:cxn>
                <a:cxn ang="0">
                  <a:pos x="18" y="0"/>
                </a:cxn>
                <a:cxn ang="0">
                  <a:pos x="18" y="8"/>
                </a:cxn>
                <a:cxn ang="0">
                  <a:pos x="31" y="8"/>
                </a:cxn>
                <a:cxn ang="0">
                  <a:pos x="22" y="16"/>
                </a:cxn>
                <a:cxn ang="0">
                  <a:pos x="27" y="28"/>
                </a:cxn>
                <a:cxn ang="0">
                  <a:pos x="18" y="20"/>
                </a:cxn>
                <a:cxn ang="0">
                  <a:pos x="4" y="28"/>
                </a:cxn>
                <a:cxn ang="0">
                  <a:pos x="9" y="16"/>
                </a:cxn>
                <a:cxn ang="0">
                  <a:pos x="0" y="8"/>
                </a:cxn>
              </a:cxnLst>
              <a:rect l="0" t="0" r="r" b="b"/>
              <a:pathLst>
                <a:path w="31" h="28">
                  <a:moveTo>
                    <a:pt x="0" y="8"/>
                  </a:moveTo>
                  <a:lnTo>
                    <a:pt x="13" y="8"/>
                  </a:lnTo>
                  <a:lnTo>
                    <a:pt x="18" y="0"/>
                  </a:lnTo>
                  <a:lnTo>
                    <a:pt x="18" y="8"/>
                  </a:lnTo>
                  <a:lnTo>
                    <a:pt x="31" y="8"/>
                  </a:lnTo>
                  <a:lnTo>
                    <a:pt x="22" y="16"/>
                  </a:lnTo>
                  <a:lnTo>
                    <a:pt x="27" y="28"/>
                  </a:lnTo>
                  <a:lnTo>
                    <a:pt x="18" y="20"/>
                  </a:lnTo>
                  <a:lnTo>
                    <a:pt x="4" y="28"/>
                  </a:lnTo>
                  <a:lnTo>
                    <a:pt x="9" y="16"/>
                  </a:lnTo>
                  <a:lnTo>
                    <a:pt x="0" y="8"/>
                  </a:lnTo>
                  <a:close/>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82" name="Freeform 138"/>
            <p:cNvSpPr>
              <a:spLocks/>
            </p:cNvSpPr>
            <p:nvPr/>
          </p:nvSpPr>
          <p:spPr bwMode="auto">
            <a:xfrm>
              <a:off x="4157" y="869"/>
              <a:ext cx="31" cy="28"/>
            </a:xfrm>
            <a:custGeom>
              <a:avLst/>
              <a:gdLst/>
              <a:ahLst/>
              <a:cxnLst>
                <a:cxn ang="0">
                  <a:pos x="0" y="8"/>
                </a:cxn>
                <a:cxn ang="0">
                  <a:pos x="13" y="8"/>
                </a:cxn>
                <a:cxn ang="0">
                  <a:pos x="18" y="0"/>
                </a:cxn>
                <a:cxn ang="0">
                  <a:pos x="18" y="8"/>
                </a:cxn>
                <a:cxn ang="0">
                  <a:pos x="31" y="8"/>
                </a:cxn>
                <a:cxn ang="0">
                  <a:pos x="22" y="16"/>
                </a:cxn>
                <a:cxn ang="0">
                  <a:pos x="27" y="28"/>
                </a:cxn>
                <a:cxn ang="0">
                  <a:pos x="18" y="20"/>
                </a:cxn>
                <a:cxn ang="0">
                  <a:pos x="4" y="28"/>
                </a:cxn>
                <a:cxn ang="0">
                  <a:pos x="9" y="16"/>
                </a:cxn>
                <a:cxn ang="0">
                  <a:pos x="0" y="8"/>
                </a:cxn>
              </a:cxnLst>
              <a:rect l="0" t="0" r="r" b="b"/>
              <a:pathLst>
                <a:path w="31" h="28">
                  <a:moveTo>
                    <a:pt x="0" y="8"/>
                  </a:moveTo>
                  <a:lnTo>
                    <a:pt x="13" y="8"/>
                  </a:lnTo>
                  <a:lnTo>
                    <a:pt x="18" y="0"/>
                  </a:lnTo>
                  <a:lnTo>
                    <a:pt x="18" y="8"/>
                  </a:lnTo>
                  <a:lnTo>
                    <a:pt x="31" y="8"/>
                  </a:lnTo>
                  <a:lnTo>
                    <a:pt x="22" y="16"/>
                  </a:lnTo>
                  <a:lnTo>
                    <a:pt x="27" y="28"/>
                  </a:lnTo>
                  <a:lnTo>
                    <a:pt x="18" y="20"/>
                  </a:lnTo>
                  <a:lnTo>
                    <a:pt x="4" y="28"/>
                  </a:lnTo>
                  <a:lnTo>
                    <a:pt x="9" y="16"/>
                  </a:lnTo>
                  <a:lnTo>
                    <a:pt x="0" y="8"/>
                  </a:lnTo>
                  <a:close/>
                </a:path>
              </a:pathLst>
            </a:custGeom>
            <a:solidFill>
              <a:schemeClr val="bg1"/>
            </a:solidFill>
            <a:ln w="14288">
              <a:solidFill>
                <a:srgbClr val="FF00FF"/>
              </a:solidFill>
              <a:prstDash val="solid"/>
              <a:round/>
              <a:headEnd/>
              <a:tailEnd/>
            </a:ln>
          </p:spPr>
          <p:txBody>
            <a:bodyPr>
              <a:prstTxWarp prst="textNoShape">
                <a:avLst/>
              </a:prstTxWarp>
            </a:bodyPr>
            <a:lstStyle/>
            <a:p>
              <a:endParaRPr lang="en-US"/>
            </a:p>
          </p:txBody>
        </p:sp>
        <p:sp>
          <p:nvSpPr>
            <p:cNvPr id="646283" name="Rectangle 139"/>
            <p:cNvSpPr>
              <a:spLocks noChangeArrowheads="1"/>
            </p:cNvSpPr>
            <p:nvPr/>
          </p:nvSpPr>
          <p:spPr bwMode="auto">
            <a:xfrm rot="16200000">
              <a:off x="418" y="1523"/>
              <a:ext cx="1849" cy="192"/>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2000">
                  <a:solidFill>
                    <a:srgbClr val="000000"/>
                  </a:solidFill>
                </a:rPr>
                <a:t>Execution Time (seconds)</a:t>
              </a:r>
              <a:endParaRPr lang="en-US" sz="2000"/>
            </a:p>
          </p:txBody>
        </p:sp>
        <p:sp>
          <p:nvSpPr>
            <p:cNvPr id="646284" name="Rectangle 140"/>
            <p:cNvSpPr>
              <a:spLocks noChangeArrowheads="1"/>
            </p:cNvSpPr>
            <p:nvPr/>
          </p:nvSpPr>
          <p:spPr bwMode="auto">
            <a:xfrm>
              <a:off x="2102" y="2676"/>
              <a:ext cx="1987" cy="192"/>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2000">
                  <a:solidFill>
                    <a:srgbClr val="000000"/>
                  </a:solidFill>
                </a:rPr>
                <a:t>Cost of output path (meters)</a:t>
              </a:r>
              <a:endParaRPr lang="en-US" sz="2000"/>
            </a:p>
          </p:txBody>
        </p:sp>
        <p:sp>
          <p:nvSpPr>
            <p:cNvPr id="646285" name="Rectangle 141"/>
            <p:cNvSpPr>
              <a:spLocks noChangeArrowheads="1"/>
            </p:cNvSpPr>
            <p:nvPr/>
          </p:nvSpPr>
          <p:spPr bwMode="auto">
            <a:xfrm>
              <a:off x="1623" y="2514"/>
              <a:ext cx="16" cy="67"/>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700">
                  <a:solidFill>
                    <a:srgbClr val="000000"/>
                  </a:solidFill>
                  <a:latin typeface="Helvetica" charset="0"/>
                </a:rPr>
                <a:t> </a:t>
              </a:r>
              <a:endParaRPr lang="en-US">
                <a:latin typeface="Times" charset="0"/>
              </a:endParaRPr>
            </a:p>
          </p:txBody>
        </p:sp>
        <p:sp>
          <p:nvSpPr>
            <p:cNvPr id="646286" name="Rectangle 142"/>
            <p:cNvSpPr>
              <a:spLocks noChangeArrowheads="1"/>
            </p:cNvSpPr>
            <p:nvPr/>
          </p:nvSpPr>
          <p:spPr bwMode="auto">
            <a:xfrm>
              <a:off x="4184" y="718"/>
              <a:ext cx="16" cy="67"/>
            </a:xfrm>
            <a:prstGeom prst="rect">
              <a:avLst/>
            </a:prstGeom>
            <a:solidFill>
              <a:schemeClr val="bg1"/>
            </a:solidFill>
            <a:ln w="9525">
              <a:noFill/>
              <a:miter lim="800000"/>
              <a:headEnd/>
              <a:tailEnd/>
            </a:ln>
          </p:spPr>
          <p:txBody>
            <a:bodyPr wrap="none" lIns="0" tIns="0" rIns="0" bIns="0">
              <a:prstTxWarp prst="textNoShape">
                <a:avLst/>
              </a:prstTxWarp>
              <a:spAutoFit/>
            </a:bodyPr>
            <a:lstStyle/>
            <a:p>
              <a:r>
                <a:rPr lang="en-US" sz="700">
                  <a:solidFill>
                    <a:srgbClr val="000000"/>
                  </a:solidFill>
                  <a:latin typeface="Helvetica" charset="0"/>
                </a:rPr>
                <a:t> </a:t>
              </a:r>
              <a:endParaRPr lang="en-US">
                <a:latin typeface="Times" charset="0"/>
              </a:endParaRPr>
            </a:p>
          </p:txBody>
        </p:sp>
        <p:sp>
          <p:nvSpPr>
            <p:cNvPr id="646288" name="Rectangle 144"/>
            <p:cNvSpPr>
              <a:spLocks noChangeArrowheads="1"/>
            </p:cNvSpPr>
            <p:nvPr/>
          </p:nvSpPr>
          <p:spPr bwMode="auto">
            <a:xfrm>
              <a:off x="1916" y="873"/>
              <a:ext cx="1283" cy="308"/>
            </a:xfrm>
            <a:prstGeom prst="rect">
              <a:avLst/>
            </a:prstGeom>
            <a:solidFill>
              <a:schemeClr val="bg1"/>
            </a:solidFill>
            <a:ln w="0">
              <a:solidFill>
                <a:srgbClr val="FFFFFF"/>
              </a:solidFill>
              <a:miter lim="800000"/>
              <a:headEnd/>
              <a:tailEnd/>
            </a:ln>
          </p:spPr>
          <p:txBody>
            <a:bodyPr>
              <a:prstTxWarp prst="textNoShape">
                <a:avLst/>
              </a:prstTxWarp>
            </a:bodyPr>
            <a:lstStyle/>
            <a:p>
              <a:endParaRPr lang="en-US"/>
            </a:p>
          </p:txBody>
        </p:sp>
        <p:sp>
          <p:nvSpPr>
            <p:cNvPr id="646289" name="Line 145"/>
            <p:cNvSpPr>
              <a:spLocks noChangeShapeType="1"/>
            </p:cNvSpPr>
            <p:nvPr/>
          </p:nvSpPr>
          <p:spPr bwMode="auto">
            <a:xfrm>
              <a:off x="1916" y="873"/>
              <a:ext cx="1283" cy="1"/>
            </a:xfrm>
            <a:prstGeom prst="line">
              <a:avLst/>
            </a:prstGeom>
            <a:noFill/>
            <a:ln w="0">
              <a:solidFill>
                <a:srgbClr val="FFFFFF"/>
              </a:solidFill>
              <a:round/>
              <a:headEnd/>
              <a:tailEnd/>
            </a:ln>
          </p:spPr>
          <p:txBody>
            <a:bodyPr>
              <a:prstTxWarp prst="textNoShape">
                <a:avLst/>
              </a:prstTxWarp>
            </a:bodyPr>
            <a:lstStyle/>
            <a:p>
              <a:endParaRPr lang="en-US"/>
            </a:p>
          </p:txBody>
        </p:sp>
        <p:sp>
          <p:nvSpPr>
            <p:cNvPr id="646290" name="Freeform 146"/>
            <p:cNvSpPr>
              <a:spLocks/>
            </p:cNvSpPr>
            <p:nvPr/>
          </p:nvSpPr>
          <p:spPr bwMode="auto">
            <a:xfrm>
              <a:off x="1916" y="873"/>
              <a:ext cx="1283" cy="308"/>
            </a:xfrm>
            <a:custGeom>
              <a:avLst/>
              <a:gdLst/>
              <a:ahLst/>
              <a:cxnLst>
                <a:cxn ang="0">
                  <a:pos x="0" y="76"/>
                </a:cxn>
                <a:cxn ang="0">
                  <a:pos x="289" y="76"/>
                </a:cxn>
                <a:cxn ang="0">
                  <a:pos x="289" y="0"/>
                </a:cxn>
              </a:cxnLst>
              <a:rect l="0" t="0" r="r" b="b"/>
              <a:pathLst>
                <a:path w="289" h="76">
                  <a:moveTo>
                    <a:pt x="0" y="76"/>
                  </a:moveTo>
                  <a:lnTo>
                    <a:pt x="289" y="76"/>
                  </a:lnTo>
                  <a:lnTo>
                    <a:pt x="289" y="0"/>
                  </a:lnTo>
                </a:path>
              </a:pathLst>
            </a:custGeom>
            <a:solidFill>
              <a:schemeClr val="bg1"/>
            </a:solidFill>
            <a:ln w="0">
              <a:solidFill>
                <a:srgbClr val="FFFFFF"/>
              </a:solidFill>
              <a:prstDash val="solid"/>
              <a:round/>
              <a:headEnd/>
              <a:tailEnd/>
            </a:ln>
          </p:spPr>
          <p:txBody>
            <a:bodyPr>
              <a:prstTxWarp prst="textNoShape">
                <a:avLst/>
              </a:prstTxWarp>
            </a:bodyPr>
            <a:lstStyle/>
            <a:p>
              <a:endParaRPr lang="en-US"/>
            </a:p>
          </p:txBody>
        </p:sp>
        <p:sp>
          <p:nvSpPr>
            <p:cNvPr id="646291" name="Line 147"/>
            <p:cNvSpPr>
              <a:spLocks noChangeShapeType="1"/>
            </p:cNvSpPr>
            <p:nvPr/>
          </p:nvSpPr>
          <p:spPr bwMode="auto">
            <a:xfrm flipV="1">
              <a:off x="1916" y="873"/>
              <a:ext cx="1" cy="308"/>
            </a:xfrm>
            <a:prstGeom prst="line">
              <a:avLst/>
            </a:prstGeom>
            <a:noFill/>
            <a:ln w="0">
              <a:solidFill>
                <a:srgbClr val="FFFFFF"/>
              </a:solidFill>
              <a:round/>
              <a:headEnd/>
              <a:tailEnd/>
            </a:ln>
          </p:spPr>
          <p:txBody>
            <a:bodyPr>
              <a:prstTxWarp prst="textNoShape">
                <a:avLst/>
              </a:prstTxWarp>
            </a:bodyPr>
            <a:lstStyle/>
            <a:p>
              <a:endParaRPr lang="en-US"/>
            </a:p>
          </p:txBody>
        </p:sp>
        <p:sp>
          <p:nvSpPr>
            <p:cNvPr id="646292" name="Line 148"/>
            <p:cNvSpPr>
              <a:spLocks noChangeShapeType="1"/>
            </p:cNvSpPr>
            <p:nvPr/>
          </p:nvSpPr>
          <p:spPr bwMode="auto">
            <a:xfrm>
              <a:off x="1916" y="1181"/>
              <a:ext cx="1283" cy="1"/>
            </a:xfrm>
            <a:prstGeom prst="line">
              <a:avLst/>
            </a:prstGeom>
            <a:noFill/>
            <a:ln w="0">
              <a:solidFill>
                <a:srgbClr val="FFFFFF"/>
              </a:solidFill>
              <a:round/>
              <a:headEnd/>
              <a:tailEnd/>
            </a:ln>
          </p:spPr>
          <p:txBody>
            <a:bodyPr>
              <a:prstTxWarp prst="textNoShape">
                <a:avLst/>
              </a:prstTxWarp>
            </a:bodyPr>
            <a:lstStyle/>
            <a:p>
              <a:endParaRPr lang="en-US"/>
            </a:p>
          </p:txBody>
        </p:sp>
        <p:sp>
          <p:nvSpPr>
            <p:cNvPr id="646293" name="Freeform 149"/>
            <p:cNvSpPr>
              <a:spLocks/>
            </p:cNvSpPr>
            <p:nvPr/>
          </p:nvSpPr>
          <p:spPr bwMode="auto">
            <a:xfrm>
              <a:off x="1916" y="873"/>
              <a:ext cx="1283" cy="308"/>
            </a:xfrm>
            <a:custGeom>
              <a:avLst/>
              <a:gdLst/>
              <a:ahLst/>
              <a:cxnLst>
                <a:cxn ang="0">
                  <a:pos x="0" y="76"/>
                </a:cxn>
                <a:cxn ang="0">
                  <a:pos x="0" y="0"/>
                </a:cxn>
                <a:cxn ang="0">
                  <a:pos x="289" y="0"/>
                </a:cxn>
              </a:cxnLst>
              <a:rect l="0" t="0" r="r" b="b"/>
              <a:pathLst>
                <a:path w="289" h="76">
                  <a:moveTo>
                    <a:pt x="0" y="76"/>
                  </a:moveTo>
                  <a:lnTo>
                    <a:pt x="0" y="0"/>
                  </a:lnTo>
                  <a:lnTo>
                    <a:pt x="289" y="0"/>
                  </a:lnTo>
                </a:path>
              </a:pathLst>
            </a:custGeom>
            <a:solidFill>
              <a:schemeClr val="bg1"/>
            </a:solidFill>
            <a:ln w="0">
              <a:solidFill>
                <a:srgbClr val="FFFFFF"/>
              </a:solidFill>
              <a:prstDash val="solid"/>
              <a:round/>
              <a:headEnd/>
              <a:tailEnd/>
            </a:ln>
          </p:spPr>
          <p:txBody>
            <a:bodyPr>
              <a:prstTxWarp prst="textNoShape">
                <a:avLst/>
              </a:prstTxWarp>
            </a:bodyPr>
            <a:lstStyle/>
            <a:p>
              <a:endParaRPr lang="en-US"/>
            </a:p>
          </p:txBody>
        </p:sp>
        <p:sp>
          <p:nvSpPr>
            <p:cNvPr id="646294" name="Freeform 150"/>
            <p:cNvSpPr>
              <a:spLocks/>
            </p:cNvSpPr>
            <p:nvPr/>
          </p:nvSpPr>
          <p:spPr bwMode="auto">
            <a:xfrm>
              <a:off x="1916" y="873"/>
              <a:ext cx="1283" cy="308"/>
            </a:xfrm>
            <a:custGeom>
              <a:avLst/>
              <a:gdLst/>
              <a:ahLst/>
              <a:cxnLst>
                <a:cxn ang="0">
                  <a:pos x="0" y="76"/>
                </a:cxn>
                <a:cxn ang="0">
                  <a:pos x="289" y="76"/>
                </a:cxn>
                <a:cxn ang="0">
                  <a:pos x="289" y="0"/>
                </a:cxn>
              </a:cxnLst>
              <a:rect l="0" t="0" r="r" b="b"/>
              <a:pathLst>
                <a:path w="289" h="76">
                  <a:moveTo>
                    <a:pt x="0" y="76"/>
                  </a:moveTo>
                  <a:lnTo>
                    <a:pt x="289" y="76"/>
                  </a:lnTo>
                  <a:lnTo>
                    <a:pt x="289" y="0"/>
                  </a:lnTo>
                </a:path>
              </a:pathLst>
            </a:custGeom>
            <a:solidFill>
              <a:schemeClr val="bg1"/>
            </a:solidFill>
            <a:ln w="0">
              <a:solidFill>
                <a:srgbClr val="FFFFFF"/>
              </a:solidFill>
              <a:prstDash val="solid"/>
              <a:round/>
              <a:headEnd/>
              <a:tailEnd/>
            </a:ln>
          </p:spPr>
          <p:txBody>
            <a:bodyPr>
              <a:prstTxWarp prst="textNoShape">
                <a:avLst/>
              </a:prstTxWarp>
            </a:bodyPr>
            <a:lstStyle/>
            <a:p>
              <a:endParaRPr lang="en-US"/>
            </a:p>
          </p:txBody>
        </p:sp>
        <p:sp>
          <p:nvSpPr>
            <p:cNvPr id="646295" name="Line 151"/>
            <p:cNvSpPr>
              <a:spLocks noChangeShapeType="1"/>
            </p:cNvSpPr>
            <p:nvPr/>
          </p:nvSpPr>
          <p:spPr bwMode="auto">
            <a:xfrm flipV="1">
              <a:off x="1916" y="873"/>
              <a:ext cx="1" cy="308"/>
            </a:xfrm>
            <a:prstGeom prst="line">
              <a:avLst/>
            </a:prstGeom>
            <a:noFill/>
            <a:ln w="0">
              <a:solidFill>
                <a:srgbClr val="FFFFFF"/>
              </a:solidFill>
              <a:round/>
              <a:headEnd/>
              <a:tailEnd/>
            </a:ln>
          </p:spPr>
          <p:txBody>
            <a:bodyPr>
              <a:prstTxWarp prst="textNoShape">
                <a:avLst/>
              </a:prstTxWarp>
            </a:bodyPr>
            <a:lstStyle/>
            <a:p>
              <a:endParaRPr lang="en-US"/>
            </a:p>
          </p:txBody>
        </p:sp>
      </p:grpSp>
      <p:grpSp>
        <p:nvGrpSpPr>
          <p:cNvPr id="3" name="Group 180"/>
          <p:cNvGrpSpPr>
            <a:grpSpLocks/>
          </p:cNvGrpSpPr>
          <p:nvPr/>
        </p:nvGrpSpPr>
        <p:grpSpPr bwMode="auto">
          <a:xfrm>
            <a:off x="6324600" y="2819400"/>
            <a:ext cx="2438400" cy="822325"/>
            <a:chOff x="3984" y="2016"/>
            <a:chExt cx="1536" cy="518"/>
          </a:xfrm>
        </p:grpSpPr>
        <p:sp>
          <p:nvSpPr>
            <p:cNvPr id="646308" name="Line 164"/>
            <p:cNvSpPr>
              <a:spLocks noChangeShapeType="1"/>
            </p:cNvSpPr>
            <p:nvPr/>
          </p:nvSpPr>
          <p:spPr bwMode="auto">
            <a:xfrm flipV="1">
              <a:off x="4992" y="2160"/>
              <a:ext cx="528" cy="48"/>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646309" name="Text Box 165"/>
            <p:cNvSpPr txBox="1">
              <a:spLocks noChangeArrowheads="1"/>
            </p:cNvSpPr>
            <p:nvPr/>
          </p:nvSpPr>
          <p:spPr bwMode="auto">
            <a:xfrm>
              <a:off x="3984" y="2016"/>
              <a:ext cx="922" cy="518"/>
            </a:xfrm>
            <a:prstGeom prst="rect">
              <a:avLst/>
            </a:prstGeom>
            <a:solidFill>
              <a:schemeClr val="bg1"/>
            </a:solidFill>
            <a:ln w="9525">
              <a:noFill/>
              <a:miter lim="800000"/>
              <a:headEnd/>
              <a:tailEnd/>
            </a:ln>
            <a:effectLst/>
          </p:spPr>
          <p:txBody>
            <a:bodyPr>
              <a:prstTxWarp prst="textNoShape">
                <a:avLst/>
              </a:prstTxWarp>
              <a:spAutoFit/>
            </a:bodyPr>
            <a:lstStyle/>
            <a:p>
              <a:pPr algn="ctr"/>
              <a:r>
                <a:rPr lang="en-US">
                  <a:latin typeface="Tahoma" charset="0"/>
                </a:rPr>
                <a:t>Almost a day!!</a:t>
              </a:r>
            </a:p>
          </p:txBody>
        </p:sp>
      </p:grpSp>
      <p:sp>
        <p:nvSpPr>
          <p:cNvPr id="646147" name="Rectangle 3"/>
          <p:cNvSpPr>
            <a:spLocks noGrp="1" noChangeArrowheads="1"/>
          </p:cNvSpPr>
          <p:nvPr>
            <p:ph type="title"/>
          </p:nvPr>
        </p:nvSpPr>
        <p:spPr>
          <a:xfrm>
            <a:off x="1114425" y="0"/>
            <a:ext cx="8305800" cy="1143000"/>
          </a:xfrm>
          <a:noFill/>
          <a:ln/>
        </p:spPr>
        <p:txBody>
          <a:bodyPr anchor="ctr">
            <a:normAutofit fontScale="90000"/>
          </a:bodyPr>
          <a:lstStyle/>
          <a:p>
            <a:r>
              <a:rPr lang="en-US"/>
              <a:t>Recursive path planning</a:t>
            </a:r>
            <a:r>
              <a:rPr lang="en-US">
                <a:latin typeface="Times" charset="0"/>
              </a:rPr>
              <a:t> </a:t>
            </a:r>
            <a:r>
              <a:rPr lang="en-US"/>
              <a:t>algorithm</a:t>
            </a:r>
            <a:br>
              <a:rPr lang="en-US"/>
            </a:br>
            <a:r>
              <a:rPr lang="en-US">
                <a:latin typeface="Times" charset="0"/>
              </a:rPr>
              <a:t>					</a:t>
            </a:r>
            <a:r>
              <a:rPr lang="en-US" sz="2000" b="0" i="1"/>
              <a:t>[Chekuri et.al, FOCS’05]</a:t>
            </a:r>
          </a:p>
        </p:txBody>
      </p:sp>
      <p:sp>
        <p:nvSpPr>
          <p:cNvPr id="646148" name="Rectangle 4"/>
          <p:cNvSpPr>
            <a:spLocks noChangeArrowheads="1"/>
          </p:cNvSpPr>
          <p:nvPr/>
        </p:nvSpPr>
        <p:spPr bwMode="auto">
          <a:xfrm>
            <a:off x="304800" y="2438400"/>
            <a:ext cx="4495800" cy="17526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endParaRPr lang="en-US" sz="2800" b="1" i="1" u="sng">
              <a:solidFill>
                <a:srgbClr val="008000"/>
              </a:solidFill>
              <a:latin typeface="Times" charset="0"/>
            </a:endParaRPr>
          </a:p>
          <a:p>
            <a:pPr marL="342900" indent="-342900" eaLnBrk="1" hangingPunct="1">
              <a:spcBef>
                <a:spcPct val="20000"/>
              </a:spcBef>
              <a:buClr>
                <a:schemeClr val="folHlink"/>
              </a:buClr>
              <a:buSzPct val="60000"/>
              <a:buFont typeface="Wingdings" charset="2"/>
              <a:buChar char="n"/>
            </a:pPr>
            <a:r>
              <a:rPr lang="en-US" sz="3200">
                <a:solidFill>
                  <a:srgbClr val="FF0000"/>
                </a:solidFill>
              </a:rPr>
              <a:t>Quasi-polynomial running time</a:t>
            </a:r>
            <a:r>
              <a:rPr lang="en-US" sz="3200">
                <a:solidFill>
                  <a:srgbClr val="FF0000"/>
                </a:solidFill>
                <a:latin typeface="Times" charset="0"/>
              </a:rPr>
              <a:t> </a:t>
            </a:r>
            <a:r>
              <a:rPr lang="en-US" sz="3200" b="1">
                <a:solidFill>
                  <a:srgbClr val="FF0000"/>
                </a:solidFill>
                <a:latin typeface="cmsy10" pitchFamily="34" charset="0"/>
              </a:rPr>
              <a:t>O</a:t>
            </a:r>
            <a:r>
              <a:rPr lang="pl-PL" sz="3200">
                <a:solidFill>
                  <a:srgbClr val="FF0000"/>
                </a:solidFill>
              </a:rPr>
              <a:t>(</a:t>
            </a:r>
            <a:r>
              <a:rPr lang="en-US" sz="3200">
                <a:solidFill>
                  <a:srgbClr val="FF0000"/>
                </a:solidFill>
              </a:rPr>
              <a:t>B*</a:t>
            </a:r>
            <a:r>
              <a:rPr lang="pl-PL" sz="3200">
                <a:solidFill>
                  <a:srgbClr val="FF0000"/>
                </a:solidFill>
              </a:rPr>
              <a:t>M)</a:t>
            </a:r>
            <a:r>
              <a:rPr lang="en-US" sz="3200" baseline="30000">
                <a:solidFill>
                  <a:srgbClr val="FF0000"/>
                </a:solidFill>
              </a:rPr>
              <a:t>log(B* M)</a:t>
            </a:r>
          </a:p>
          <a:p>
            <a:pPr marL="742950" lvl="1" indent="-285750" eaLnBrk="1" hangingPunct="1">
              <a:spcBef>
                <a:spcPct val="20000"/>
              </a:spcBef>
              <a:buClr>
                <a:schemeClr val="hlink"/>
              </a:buClr>
              <a:buSzPct val="55000"/>
              <a:buFont typeface="Wingdings" charset="2"/>
              <a:buChar char="n"/>
            </a:pPr>
            <a:r>
              <a:rPr lang="en-US" sz="2800">
                <a:solidFill>
                  <a:srgbClr val="FF0000"/>
                </a:solidFill>
                <a:ea typeface="ＭＳ Ｐゴシック" charset="-128"/>
              </a:rPr>
              <a:t>B: Budget </a:t>
            </a:r>
          </a:p>
        </p:txBody>
      </p:sp>
      <p:sp>
        <p:nvSpPr>
          <p:cNvPr id="646313" name="Text Box 169"/>
          <p:cNvSpPr txBox="1">
            <a:spLocks noChangeArrowheads="1"/>
          </p:cNvSpPr>
          <p:nvPr/>
        </p:nvSpPr>
        <p:spPr bwMode="auto">
          <a:xfrm>
            <a:off x="304800" y="1401763"/>
            <a:ext cx="2955925" cy="579437"/>
          </a:xfrm>
          <a:prstGeom prst="rect">
            <a:avLst/>
          </a:prstGeom>
          <a:noFill/>
          <a:ln w="9525">
            <a:noFill/>
            <a:miter lim="800000"/>
            <a:headEnd/>
            <a:tailEnd/>
          </a:ln>
          <a:effectLst/>
        </p:spPr>
        <p:txBody>
          <a:bodyPr wrap="none">
            <a:prstTxWarp prst="textNoShape">
              <a:avLst/>
            </a:prstTxWarp>
            <a:spAutoFit/>
          </a:bodyPr>
          <a:lstStyle/>
          <a:p>
            <a:pPr marL="457200" indent="-457200">
              <a:buClr>
                <a:schemeClr val="folHlink"/>
              </a:buClr>
              <a:buSzPct val="120000"/>
              <a:buFont typeface="Wingdings" charset="2"/>
              <a:buChar char="§"/>
            </a:pPr>
            <a:r>
              <a:rPr lang="en-US" sz="3200">
                <a:solidFill>
                  <a:srgbClr val="008000"/>
                </a:solidFill>
              </a:rPr>
              <a:t>Reward</a:t>
            </a:r>
            <a:r>
              <a:rPr lang="en-US" sz="3200" baseline="-25000">
                <a:solidFill>
                  <a:srgbClr val="008000"/>
                </a:solidFill>
              </a:rPr>
              <a:t>Chekuri</a:t>
            </a:r>
            <a:endParaRPr lang="en-US" sz="3200">
              <a:solidFill>
                <a:srgbClr val="008000"/>
              </a:solidFill>
            </a:endParaRPr>
          </a:p>
        </p:txBody>
      </p:sp>
      <p:sp>
        <p:nvSpPr>
          <p:cNvPr id="646314" name="Text Box 170"/>
          <p:cNvSpPr txBox="1">
            <a:spLocks noChangeArrowheads="1"/>
          </p:cNvSpPr>
          <p:nvPr/>
        </p:nvSpPr>
        <p:spPr bwMode="auto">
          <a:xfrm>
            <a:off x="3197225" y="1423988"/>
            <a:ext cx="460375" cy="519112"/>
          </a:xfrm>
          <a:prstGeom prst="rect">
            <a:avLst/>
          </a:prstGeom>
          <a:noFill/>
          <a:ln w="9525">
            <a:noFill/>
            <a:miter lim="800000"/>
            <a:headEnd/>
            <a:tailEnd/>
          </a:ln>
          <a:effectLst/>
        </p:spPr>
        <p:txBody>
          <a:bodyPr wrap="none">
            <a:prstTxWarp prst="textNoShape">
              <a:avLst/>
            </a:prstTxWarp>
            <a:spAutoFit/>
          </a:bodyPr>
          <a:lstStyle/>
          <a:p>
            <a:r>
              <a:rPr lang="en-US" sz="2800" b="1">
                <a:solidFill>
                  <a:srgbClr val="008000"/>
                </a:solidFill>
                <a:latin typeface="cmsy10" pitchFamily="34" charset="0"/>
              </a:rPr>
              <a:t>¸</a:t>
            </a:r>
          </a:p>
        </p:txBody>
      </p:sp>
      <p:grpSp>
        <p:nvGrpSpPr>
          <p:cNvPr id="4" name="Group 174"/>
          <p:cNvGrpSpPr>
            <a:grpSpLocks/>
          </p:cNvGrpSpPr>
          <p:nvPr/>
        </p:nvGrpSpPr>
        <p:grpSpPr bwMode="auto">
          <a:xfrm>
            <a:off x="3748088" y="1139825"/>
            <a:ext cx="2500312" cy="1123950"/>
            <a:chOff x="2294" y="826"/>
            <a:chExt cx="1575" cy="708"/>
          </a:xfrm>
        </p:grpSpPr>
        <p:sp>
          <p:nvSpPr>
            <p:cNvPr id="646315" name="Text Box 171"/>
            <p:cNvSpPr txBox="1">
              <a:spLocks noChangeArrowheads="1"/>
            </p:cNvSpPr>
            <p:nvPr/>
          </p:nvSpPr>
          <p:spPr bwMode="auto">
            <a:xfrm>
              <a:off x="2294" y="826"/>
              <a:ext cx="1575" cy="365"/>
            </a:xfrm>
            <a:prstGeom prst="rect">
              <a:avLst/>
            </a:prstGeom>
            <a:noFill/>
            <a:ln w="9525">
              <a:noFill/>
              <a:miter lim="800000"/>
              <a:headEnd/>
              <a:tailEnd/>
            </a:ln>
            <a:effectLst/>
          </p:spPr>
          <p:txBody>
            <a:bodyPr wrap="none">
              <a:prstTxWarp prst="textNoShape">
                <a:avLst/>
              </a:prstTxWarp>
              <a:spAutoFit/>
            </a:bodyPr>
            <a:lstStyle/>
            <a:p>
              <a:r>
                <a:rPr lang="en-US" sz="3200">
                  <a:solidFill>
                    <a:srgbClr val="008000"/>
                  </a:solidFill>
                </a:rPr>
                <a:t>Reward</a:t>
              </a:r>
              <a:r>
                <a:rPr lang="en-US" sz="3200" baseline="-25000">
                  <a:solidFill>
                    <a:srgbClr val="008000"/>
                  </a:solidFill>
                </a:rPr>
                <a:t>Optimal</a:t>
              </a:r>
              <a:endParaRPr lang="en-US" sz="3200">
                <a:solidFill>
                  <a:srgbClr val="008000"/>
                </a:solidFill>
              </a:endParaRPr>
            </a:p>
          </p:txBody>
        </p:sp>
        <p:sp>
          <p:nvSpPr>
            <p:cNvPr id="646316" name="Line 172"/>
            <p:cNvSpPr>
              <a:spLocks noChangeShapeType="1"/>
            </p:cNvSpPr>
            <p:nvPr/>
          </p:nvSpPr>
          <p:spPr bwMode="auto">
            <a:xfrm>
              <a:off x="2352" y="1200"/>
              <a:ext cx="1392" cy="0"/>
            </a:xfrm>
            <a:prstGeom prst="line">
              <a:avLst/>
            </a:prstGeom>
            <a:noFill/>
            <a:ln w="9525">
              <a:solidFill>
                <a:srgbClr val="339966"/>
              </a:solidFill>
              <a:round/>
              <a:headEnd/>
              <a:tailEnd/>
            </a:ln>
            <a:effectLst/>
          </p:spPr>
          <p:txBody>
            <a:bodyPr>
              <a:prstTxWarp prst="textNoShape">
                <a:avLst/>
              </a:prstTxWarp>
            </a:bodyPr>
            <a:lstStyle/>
            <a:p>
              <a:endParaRPr lang="en-US"/>
            </a:p>
          </p:txBody>
        </p:sp>
        <p:sp>
          <p:nvSpPr>
            <p:cNvPr id="646317" name="Text Box 173"/>
            <p:cNvSpPr txBox="1">
              <a:spLocks noChangeArrowheads="1"/>
            </p:cNvSpPr>
            <p:nvPr/>
          </p:nvSpPr>
          <p:spPr bwMode="auto">
            <a:xfrm>
              <a:off x="2615" y="1169"/>
              <a:ext cx="840" cy="365"/>
            </a:xfrm>
            <a:prstGeom prst="rect">
              <a:avLst/>
            </a:prstGeom>
            <a:noFill/>
            <a:ln w="9525">
              <a:noFill/>
              <a:miter lim="800000"/>
              <a:headEnd/>
              <a:tailEnd/>
            </a:ln>
            <a:effectLst/>
          </p:spPr>
          <p:txBody>
            <a:bodyPr wrap="none">
              <a:prstTxWarp prst="textNoShape">
                <a:avLst/>
              </a:prstTxWarp>
              <a:spAutoFit/>
            </a:bodyPr>
            <a:lstStyle/>
            <a:p>
              <a:r>
                <a:rPr lang="en-US" sz="3200">
                  <a:solidFill>
                    <a:srgbClr val="008000"/>
                  </a:solidFill>
                </a:rPr>
                <a:t>log(M)</a:t>
              </a:r>
            </a:p>
          </p:txBody>
        </p:sp>
      </p:grpSp>
      <p:sp>
        <p:nvSpPr>
          <p:cNvPr id="646320" name="Text Box 176"/>
          <p:cNvSpPr txBox="1">
            <a:spLocks noChangeArrowheads="1"/>
          </p:cNvSpPr>
          <p:nvPr/>
        </p:nvSpPr>
        <p:spPr bwMode="auto">
          <a:xfrm>
            <a:off x="792163" y="2189163"/>
            <a:ext cx="6446837" cy="903287"/>
          </a:xfrm>
          <a:prstGeom prst="rect">
            <a:avLst/>
          </a:prstGeom>
          <a:noFill/>
          <a:ln w="9525">
            <a:noFill/>
            <a:miter lim="800000"/>
            <a:headEnd/>
            <a:tailEnd/>
          </a:ln>
          <a:effectLst/>
        </p:spPr>
        <p:txBody>
          <a:bodyPr wrap="none">
            <a:prstTxWarp prst="textNoShape">
              <a:avLst/>
            </a:prstTxWarp>
            <a:spAutoFit/>
          </a:bodyPr>
          <a:lstStyle/>
          <a:p>
            <a:pPr eaLnBrk="1" hangingPunct="1">
              <a:lnSpc>
                <a:spcPct val="90000"/>
              </a:lnSpc>
              <a:spcBef>
                <a:spcPct val="20000"/>
              </a:spcBef>
              <a:buClr>
                <a:schemeClr val="hlink"/>
              </a:buClr>
              <a:buSzPct val="50000"/>
              <a:buFont typeface="Wingdings" charset="2"/>
              <a:buChar char="n"/>
            </a:pPr>
            <a:r>
              <a:rPr lang="en-US" sz="2800">
                <a:solidFill>
                  <a:srgbClr val="008000"/>
                </a:solidFill>
                <a:latin typeface="Times" charset="0"/>
              </a:rPr>
              <a:t> </a:t>
            </a:r>
            <a:r>
              <a:rPr lang="en-US" sz="2800">
                <a:solidFill>
                  <a:srgbClr val="008000"/>
                </a:solidFill>
              </a:rPr>
              <a:t>M: Total number of nodes in the graph</a:t>
            </a:r>
          </a:p>
          <a:p>
            <a:endParaRPr lang="en-US" sz="2800">
              <a:latin typeface="Times" charset="0"/>
            </a:endParaRPr>
          </a:p>
        </p:txBody>
      </p:sp>
      <p:sp>
        <p:nvSpPr>
          <p:cNvPr id="646325" name="Text Box 181"/>
          <p:cNvSpPr txBox="1">
            <a:spLocks noChangeArrowheads="1"/>
          </p:cNvSpPr>
          <p:nvPr/>
        </p:nvSpPr>
        <p:spPr bwMode="auto">
          <a:xfrm>
            <a:off x="0" y="5502275"/>
            <a:ext cx="4300538" cy="822325"/>
          </a:xfrm>
          <a:prstGeom prst="rect">
            <a:avLst/>
          </a:prstGeom>
          <a:noFill/>
          <a:ln w="9525">
            <a:noFill/>
            <a:miter lim="800000"/>
            <a:headEnd/>
            <a:tailEnd/>
          </a:ln>
          <a:effectLst/>
        </p:spPr>
        <p:txBody>
          <a:bodyPr wrap="none">
            <a:prstTxWarp prst="textNoShape">
              <a:avLst/>
            </a:prstTxWarp>
            <a:spAutoFit/>
          </a:bodyPr>
          <a:lstStyle/>
          <a:p>
            <a:pPr algn="ctr"/>
            <a:r>
              <a:rPr lang="en-US">
                <a:latin typeface="Tahoma" charset="0"/>
              </a:rPr>
              <a:t>Small problem with 23 sensing</a:t>
            </a:r>
          </a:p>
          <a:p>
            <a:pPr algn="ctr"/>
            <a:r>
              <a:rPr lang="en-US">
                <a:latin typeface="Tahoma" charset="0"/>
              </a:rPr>
              <a:t>locations</a:t>
            </a:r>
          </a:p>
        </p:txBody>
      </p:sp>
    </p:spTree>
  </p:cSld>
  <p:clrMapOvr>
    <a:masterClrMapping/>
  </p:clrMapOvr>
  <p:transition advTm="3150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Recursive-Greedy Algorithm (RG)</a:t>
            </a:r>
            <a:endParaRPr lang="en-US" dirty="0"/>
          </a:p>
        </p:txBody>
      </p:sp>
      <p:pic>
        <p:nvPicPr>
          <p:cNvPr id="5" name="Content Placeholder 4" descr="RecursiveGreedyAlgorithm.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1417638"/>
            <a:ext cx="6324600" cy="536031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8" name="Slide Number Placeholder 3"/>
          <p:cNvSpPr>
            <a:spLocks noGrp="1"/>
          </p:cNvSpPr>
          <p:nvPr>
            <p:ph type="sldNum" sz="quarter" idx="12"/>
          </p:nvPr>
        </p:nvSpPr>
        <p:spPr/>
        <p:txBody>
          <a:bodyPr/>
          <a:lstStyle/>
          <a:p>
            <a:fld id="{24453D77-7D63-7E43-9A4D-E737A10CEFB0}" type="slidenum">
              <a:rPr lang="en-US"/>
              <a:pPr/>
              <a:t>17</a:t>
            </a:fld>
            <a:endParaRPr lang="en-US"/>
          </a:p>
        </p:txBody>
      </p:sp>
      <p:sp>
        <p:nvSpPr>
          <p:cNvPr id="1641474" name="Slide Number Placeholder 5"/>
          <p:cNvSpPr txBox="1">
            <a:spLocks noGrp="1"/>
          </p:cNvSpPr>
          <p:nvPr/>
        </p:nvSpPr>
        <p:spPr bwMode="auto">
          <a:xfrm>
            <a:off x="7239000" y="6324600"/>
            <a:ext cx="1905000" cy="457200"/>
          </a:xfrm>
          <a:prstGeom prst="rect">
            <a:avLst/>
          </a:prstGeom>
          <a:noFill/>
          <a:ln w="9525">
            <a:noFill/>
            <a:miter lim="800000"/>
            <a:headEnd/>
            <a:tailEnd/>
          </a:ln>
        </p:spPr>
        <p:txBody>
          <a:bodyPr anchor="b">
            <a:prstTxWarp prst="textNoShape">
              <a:avLst/>
            </a:prstTxWarp>
          </a:bodyPr>
          <a:lstStyle/>
          <a:p>
            <a:pPr algn="r"/>
            <a:fld id="{76B08578-E799-1041-8C2C-ADBAFE28657E}" type="slidenum">
              <a:rPr lang="en-US" sz="1400">
                <a:ea typeface="ＭＳ Ｐゴシック" charset="-128"/>
                <a:cs typeface="ＭＳ Ｐゴシック" charset="-128"/>
              </a:rPr>
              <a:pPr algn="r"/>
              <a:t>17</a:t>
            </a:fld>
            <a:endParaRPr lang="en-US" sz="1400">
              <a:ea typeface="ＭＳ Ｐゴシック" charset="-128"/>
              <a:cs typeface="ＭＳ Ｐゴシック" charset="-128"/>
            </a:endParaRPr>
          </a:p>
        </p:txBody>
      </p:sp>
      <p:sp>
        <p:nvSpPr>
          <p:cNvPr id="1641475" name="Rectangle 2"/>
          <p:cNvSpPr>
            <a:spLocks noGrp="1" noChangeArrowheads="1"/>
          </p:cNvSpPr>
          <p:nvPr>
            <p:ph type="title" idx="4294967295"/>
          </p:nvPr>
        </p:nvSpPr>
        <p:spPr>
          <a:xfrm>
            <a:off x="457200" y="200025"/>
            <a:ext cx="8229600" cy="762000"/>
          </a:xfrm>
        </p:spPr>
        <p:txBody>
          <a:bodyPr/>
          <a:lstStyle/>
          <a:p>
            <a:r>
              <a:rPr lang="en-US"/>
              <a:t>Selecting sensing locations</a:t>
            </a:r>
          </a:p>
        </p:txBody>
      </p:sp>
      <p:sp>
        <p:nvSpPr>
          <p:cNvPr id="1804291" name="Rectangle 3"/>
          <p:cNvSpPr>
            <a:spLocks noChangeArrowheads="1"/>
          </p:cNvSpPr>
          <p:nvPr/>
        </p:nvSpPr>
        <p:spPr bwMode="auto">
          <a:xfrm>
            <a:off x="152400" y="1143000"/>
            <a:ext cx="8991600" cy="5562600"/>
          </a:xfrm>
          <a:prstGeom prst="rect">
            <a:avLst/>
          </a:prstGeom>
          <a:noFill/>
          <a:ln w="9525">
            <a:noFill/>
            <a:miter lim="800000"/>
            <a:headEnd/>
            <a:tailEnd/>
          </a:ln>
        </p:spPr>
        <p:txBody>
          <a:bodyPr>
            <a:prstTxWarp prst="textNoShape">
              <a:avLst/>
            </a:prstTxWarp>
          </a:bodyPr>
          <a:lstStyle/>
          <a:p>
            <a:pPr marL="285750" indent="-285750">
              <a:spcBef>
                <a:spcPct val="20000"/>
              </a:spcBef>
              <a:buClr>
                <a:schemeClr val="folHlink"/>
              </a:buClr>
              <a:buSzPct val="70000"/>
              <a:buFont typeface="Wingdings" charset="2"/>
              <a:buBlip>
                <a:blip r:embed="rId5"/>
              </a:buBlip>
            </a:pPr>
            <a:r>
              <a:rPr lang="en-US" sz="2400">
                <a:ea typeface="ＭＳ Ｐゴシック" charset="-128"/>
                <a:cs typeface="ＭＳ Ｐゴシック" charset="-128"/>
              </a:rPr>
              <a:t>Given: finite set V of locations</a:t>
            </a:r>
          </a:p>
          <a:p>
            <a:pPr marL="285750" indent="-285750">
              <a:spcBef>
                <a:spcPct val="20000"/>
              </a:spcBef>
              <a:buClr>
                <a:schemeClr val="folHlink"/>
              </a:buClr>
              <a:buSzPct val="70000"/>
              <a:buFont typeface="Wingdings" charset="2"/>
              <a:buBlip>
                <a:blip r:embed="rId5"/>
              </a:buBlip>
            </a:pPr>
            <a:r>
              <a:rPr lang="en-US" sz="2400">
                <a:ea typeface="ＭＳ Ｐゴシック" charset="-128"/>
                <a:cs typeface="ＭＳ Ｐゴシック" charset="-128"/>
              </a:rPr>
              <a:t>Want:       A</a:t>
            </a:r>
            <a:r>
              <a:rPr lang="en-US" sz="2400" baseline="30000">
                <a:ea typeface="ＭＳ Ｐゴシック" charset="-128"/>
                <a:cs typeface="ＭＳ Ｐゴシック" charset="-128"/>
              </a:rPr>
              <a:t>*</a:t>
            </a:r>
            <a:r>
              <a:rPr lang="en-US" sz="2400">
                <a:latin typeface="cmsy10" pitchFamily="34" charset="0"/>
                <a:ea typeface="ＭＳ Ｐゴシック" charset="-128"/>
                <a:cs typeface="ＭＳ Ｐゴシック" charset="-128"/>
              </a:rPr>
              <a:t>µ</a:t>
            </a:r>
            <a:r>
              <a:rPr lang="en-US" sz="2400">
                <a:ea typeface="ＭＳ Ｐゴシック" charset="-128"/>
                <a:cs typeface="ＭＳ Ｐゴシック" charset="-128"/>
              </a:rPr>
              <a:t> V such that</a:t>
            </a:r>
          </a:p>
          <a:p>
            <a:pPr marL="285750" indent="-285750">
              <a:spcBef>
                <a:spcPct val="20000"/>
              </a:spcBef>
              <a:buClr>
                <a:schemeClr val="folHlink"/>
              </a:buClr>
              <a:buSzPct val="70000"/>
              <a:buFont typeface="Wingdings" charset="2"/>
              <a:buNone/>
            </a:pPr>
            <a:r>
              <a:rPr lang="en-US" sz="2400">
                <a:ea typeface="ＭＳ Ｐゴシック" charset="-128"/>
                <a:cs typeface="ＭＳ Ｐゴシック" charset="-128"/>
              </a:rPr>
              <a:t>		</a:t>
            </a:r>
          </a:p>
          <a:p>
            <a:pPr marL="285750" indent="-285750">
              <a:spcBef>
                <a:spcPct val="20000"/>
              </a:spcBef>
              <a:buClr>
                <a:schemeClr val="folHlink"/>
              </a:buClr>
              <a:buSzPct val="70000"/>
              <a:buFont typeface="Wingdings" charset="2"/>
              <a:buNone/>
            </a:pPr>
            <a:endParaRPr lang="en-US" sz="2400">
              <a:solidFill>
                <a:schemeClr val="hlink"/>
              </a:solidFill>
              <a:ea typeface="ＭＳ Ｐゴシック" charset="-128"/>
              <a:cs typeface="ＭＳ Ｐゴシック" charset="-128"/>
            </a:endParaRPr>
          </a:p>
          <a:p>
            <a:pPr marL="285750" indent="-285750">
              <a:spcBef>
                <a:spcPct val="20000"/>
              </a:spcBef>
              <a:buClr>
                <a:schemeClr val="folHlink"/>
              </a:buClr>
              <a:buSzPct val="70000"/>
              <a:buFont typeface="Wingdings" charset="2"/>
              <a:buNone/>
            </a:pPr>
            <a:r>
              <a:rPr lang="en-US" sz="2400">
                <a:solidFill>
                  <a:schemeClr val="hlink"/>
                </a:solidFill>
                <a:ea typeface="ＭＳ Ｐゴシック" charset="-128"/>
                <a:cs typeface="ＭＳ Ｐゴシック" charset="-128"/>
              </a:rPr>
              <a:t>		       </a:t>
            </a:r>
            <a:r>
              <a:rPr lang="en-US" b="1">
                <a:solidFill>
                  <a:schemeClr val="hlink"/>
                </a:solidFill>
                <a:ea typeface="ＭＳ Ｐゴシック" charset="-128"/>
                <a:cs typeface="ＭＳ Ｐゴシック" charset="-128"/>
              </a:rPr>
              <a:t>Typically NP-hard!</a:t>
            </a:r>
          </a:p>
          <a:p>
            <a:pPr marL="285750" indent="-285750">
              <a:spcBef>
                <a:spcPct val="20000"/>
              </a:spcBef>
              <a:buClr>
                <a:schemeClr val="folHlink"/>
              </a:buClr>
              <a:buSzPct val="70000"/>
              <a:buFont typeface="Wingdings" charset="2"/>
              <a:buNone/>
            </a:pPr>
            <a:r>
              <a:rPr lang="en-US" sz="2400">
                <a:ea typeface="ＭＳ Ｐゴシック" charset="-128"/>
                <a:cs typeface="ＭＳ Ｐゴシック" charset="-128"/>
              </a:rPr>
              <a:t>	</a:t>
            </a:r>
          </a:p>
          <a:p>
            <a:pPr marL="285750" indent="-285750">
              <a:spcBef>
                <a:spcPct val="20000"/>
              </a:spcBef>
              <a:buClr>
                <a:schemeClr val="folHlink"/>
              </a:buClr>
              <a:buSzPct val="70000"/>
              <a:buFont typeface="Wingdings" charset="2"/>
              <a:buNone/>
            </a:pPr>
            <a:endParaRPr lang="en-US" sz="2400">
              <a:ea typeface="ＭＳ Ｐゴシック" charset="-128"/>
              <a:cs typeface="ＭＳ Ｐゴシック" charset="-128"/>
            </a:endParaRPr>
          </a:p>
          <a:p>
            <a:pPr marL="285750" indent="-285750">
              <a:spcBef>
                <a:spcPct val="20000"/>
              </a:spcBef>
              <a:buClr>
                <a:schemeClr val="folHlink"/>
              </a:buClr>
              <a:buSzPct val="70000"/>
              <a:buFont typeface="Wingdings" charset="2"/>
              <a:buNone/>
            </a:pPr>
            <a:endParaRPr lang="en-US" sz="2400">
              <a:ea typeface="ＭＳ Ｐゴシック" charset="-128"/>
              <a:cs typeface="ＭＳ Ｐゴシック" charset="-128"/>
            </a:endParaRPr>
          </a:p>
          <a:p>
            <a:pPr marL="285750" indent="-285750">
              <a:spcBef>
                <a:spcPct val="20000"/>
              </a:spcBef>
              <a:buClr>
                <a:schemeClr val="folHlink"/>
              </a:buClr>
              <a:buSzPct val="70000"/>
              <a:buFont typeface="Wingdings" charset="2"/>
              <a:buNone/>
            </a:pPr>
            <a:endParaRPr lang="en-US" sz="2400">
              <a:ea typeface="ＭＳ Ｐゴシック" charset="-128"/>
              <a:cs typeface="ＭＳ Ｐゴシック" charset="-128"/>
            </a:endParaRPr>
          </a:p>
          <a:p>
            <a:pPr marL="285750" indent="-285750">
              <a:spcBef>
                <a:spcPct val="20000"/>
              </a:spcBef>
              <a:buClr>
                <a:schemeClr val="folHlink"/>
              </a:buClr>
              <a:buSzPct val="70000"/>
              <a:buFont typeface="Wingdings" charset="2"/>
              <a:buBlip>
                <a:blip r:embed="rId5"/>
              </a:buBlip>
            </a:pPr>
            <a:endParaRPr lang="en-US" sz="2400">
              <a:ea typeface="ＭＳ Ｐゴシック" charset="-128"/>
              <a:cs typeface="ＭＳ Ｐゴシック" charset="-128"/>
            </a:endParaRPr>
          </a:p>
          <a:p>
            <a:pPr marL="285750" indent="-285750">
              <a:spcBef>
                <a:spcPct val="20000"/>
              </a:spcBef>
              <a:buClr>
                <a:schemeClr val="folHlink"/>
              </a:buClr>
              <a:buSzPct val="70000"/>
              <a:buFont typeface="Wingdings" charset="2"/>
              <a:buBlip>
                <a:blip r:embed="rId5"/>
              </a:buBlip>
            </a:pPr>
            <a:endParaRPr lang="en-US" sz="3200">
              <a:ea typeface="ＭＳ Ｐゴシック" charset="-128"/>
              <a:cs typeface="ＭＳ Ｐゴシック" charset="-128"/>
            </a:endParaRPr>
          </a:p>
        </p:txBody>
      </p:sp>
      <p:pic>
        <p:nvPicPr>
          <p:cNvPr id="1804292" name="Picture 4" descr="TP_tmp"/>
          <p:cNvPicPr>
            <a:picLocks noChangeAspect="1" noChangeArrowheads="1"/>
          </p:cNvPicPr>
          <p:nvPr>
            <p:custDataLst>
              <p:tags r:id="rId2"/>
            </p:custDataLst>
          </p:nvPr>
        </p:nvPicPr>
        <p:blipFill>
          <a:blip r:embed="rId6"/>
          <a:srcRect/>
          <a:stretch>
            <a:fillRect/>
          </a:stretch>
        </p:blipFill>
        <p:spPr bwMode="auto">
          <a:xfrm>
            <a:off x="1676400" y="2133600"/>
            <a:ext cx="2671763" cy="611188"/>
          </a:xfrm>
          <a:prstGeom prst="rect">
            <a:avLst/>
          </a:prstGeom>
          <a:noFill/>
          <a:ln w="38100">
            <a:noFill/>
            <a:miter lim="800000"/>
            <a:headEnd/>
            <a:tailEnd/>
          </a:ln>
        </p:spPr>
      </p:pic>
      <p:sp>
        <p:nvSpPr>
          <p:cNvPr id="1804293" name="Rectangle 5"/>
          <p:cNvSpPr>
            <a:spLocks noChangeArrowheads="1"/>
          </p:cNvSpPr>
          <p:nvPr/>
        </p:nvSpPr>
        <p:spPr bwMode="auto">
          <a:xfrm>
            <a:off x="1409700" y="1555750"/>
            <a:ext cx="3467100" cy="1320800"/>
          </a:xfrm>
          <a:prstGeom prst="rect">
            <a:avLst/>
          </a:prstGeom>
          <a:noFill/>
          <a:ln w="38100">
            <a:solidFill>
              <a:schemeClr val="hlink"/>
            </a:solidFill>
            <a:miter lim="800000"/>
            <a:headEnd/>
            <a:tailEnd/>
          </a:ln>
        </p:spPr>
        <p:txBody>
          <a:bodyPr wrap="none" anchor="ctr">
            <a:prstTxWarp prst="textNoShape">
              <a:avLst/>
            </a:prstTxWarp>
          </a:bodyPr>
          <a:lstStyle/>
          <a:p>
            <a:pPr algn="r"/>
            <a:endParaRPr lang="en-US">
              <a:ea typeface="ＭＳ Ｐゴシック" charset="-128"/>
              <a:cs typeface="ＭＳ Ｐゴシック" charset="-128"/>
            </a:endParaRPr>
          </a:p>
        </p:txBody>
      </p:sp>
      <p:sp>
        <p:nvSpPr>
          <p:cNvPr id="1804294" name="Rectangle 6"/>
          <p:cNvSpPr>
            <a:spLocks noChangeArrowheads="1"/>
          </p:cNvSpPr>
          <p:nvPr/>
        </p:nvSpPr>
        <p:spPr bwMode="auto">
          <a:xfrm>
            <a:off x="457200" y="3633788"/>
            <a:ext cx="4038600" cy="2309812"/>
          </a:xfrm>
          <a:prstGeom prst="rect">
            <a:avLst/>
          </a:prstGeom>
          <a:noFill/>
          <a:ln w="38100">
            <a:solidFill>
              <a:srgbClr val="006600"/>
            </a:solidFill>
            <a:miter lim="800000"/>
            <a:headEnd/>
            <a:tailEnd/>
          </a:ln>
        </p:spPr>
        <p:txBody>
          <a:bodyPr>
            <a:prstTxWarp prst="textNoShape">
              <a:avLst/>
            </a:prstTxWarp>
            <a:spAutoFit/>
          </a:bodyPr>
          <a:lstStyle/>
          <a:p>
            <a:pPr>
              <a:spcBef>
                <a:spcPct val="20000"/>
              </a:spcBef>
              <a:buClr>
                <a:schemeClr val="folHlink"/>
              </a:buClr>
              <a:buSzPct val="70000"/>
              <a:buFont typeface="Wingdings" charset="2"/>
              <a:buNone/>
            </a:pPr>
            <a:r>
              <a:rPr lang="en-US" u="sng">
                <a:ea typeface="ＭＳ Ｐゴシック" charset="-128"/>
                <a:cs typeface="ＭＳ Ｐゴシック" charset="-128"/>
              </a:rPr>
              <a:t>Greedy algorithm:</a:t>
            </a:r>
          </a:p>
          <a:p>
            <a:pPr lvl="1">
              <a:spcBef>
                <a:spcPct val="20000"/>
              </a:spcBef>
              <a:buClr>
                <a:schemeClr val="hlink"/>
              </a:buClr>
              <a:buSzPct val="65000"/>
              <a:buFont typeface="Wingdings" charset="2"/>
              <a:buNone/>
            </a:pPr>
            <a:r>
              <a:rPr lang="en-US" sz="2400">
                <a:ea typeface="ＭＳ Ｐゴシック" charset="-128"/>
                <a:cs typeface="ＭＳ Ｐゴシック" charset="-128"/>
              </a:rPr>
              <a:t>Start with A = </a:t>
            </a:r>
            <a:r>
              <a:rPr lang="en-US" sz="2400">
                <a:latin typeface="cmsy10" pitchFamily="34" charset="0"/>
                <a:ea typeface="ＭＳ Ｐゴシック" charset="-128"/>
                <a:cs typeface="ＭＳ Ｐゴシック" charset="-128"/>
              </a:rPr>
              <a:t>;</a:t>
            </a:r>
          </a:p>
          <a:p>
            <a:pPr lvl="1">
              <a:spcBef>
                <a:spcPct val="20000"/>
              </a:spcBef>
              <a:buClr>
                <a:schemeClr val="hlink"/>
              </a:buClr>
              <a:buSzPct val="65000"/>
              <a:buFont typeface="Wingdings" charset="2"/>
              <a:buNone/>
            </a:pPr>
            <a:r>
              <a:rPr lang="en-US" sz="2400">
                <a:ea typeface="ＭＳ Ｐゴシック" charset="-128"/>
                <a:cs typeface="ＭＳ Ｐゴシック" charset="-128"/>
              </a:rPr>
              <a:t>For i = 1 to k</a:t>
            </a:r>
          </a:p>
          <a:p>
            <a:pPr lvl="2">
              <a:spcBef>
                <a:spcPct val="20000"/>
              </a:spcBef>
              <a:buClr>
                <a:schemeClr val="folHlink"/>
              </a:buClr>
              <a:buSzPct val="60000"/>
              <a:buFont typeface="Wingdings" charset="2"/>
              <a:buNone/>
            </a:pPr>
            <a:r>
              <a:rPr lang="en-US" sz="2400">
                <a:ea typeface="ＭＳ Ｐゴシック" charset="-128"/>
                <a:cs typeface="ＭＳ Ｐゴシック" charset="-128"/>
              </a:rPr>
              <a:t>s* := argmax</a:t>
            </a:r>
            <a:r>
              <a:rPr lang="en-US" sz="2400" baseline="-25000">
                <a:ea typeface="ＭＳ Ｐゴシック" charset="-128"/>
                <a:cs typeface="ＭＳ Ｐゴシック" charset="-128"/>
              </a:rPr>
              <a:t>s</a:t>
            </a:r>
            <a:r>
              <a:rPr lang="en-US" sz="2400">
                <a:ea typeface="ＭＳ Ｐゴシック" charset="-128"/>
                <a:cs typeface="ＭＳ Ｐゴシック" charset="-128"/>
              </a:rPr>
              <a:t> F(A </a:t>
            </a:r>
            <a:r>
              <a:rPr lang="en-US" sz="2400">
                <a:latin typeface="cmsy10" pitchFamily="34" charset="0"/>
                <a:ea typeface="ＭＳ Ｐゴシック" charset="-128"/>
                <a:cs typeface="ＭＳ Ｐゴシック" charset="-128"/>
              </a:rPr>
              <a:t>[</a:t>
            </a:r>
            <a:r>
              <a:rPr lang="en-US" sz="2400">
                <a:ea typeface="ＭＳ Ｐゴシック" charset="-128"/>
                <a:cs typeface="ＭＳ Ｐゴシック" charset="-128"/>
              </a:rPr>
              <a:t> {s})</a:t>
            </a:r>
          </a:p>
          <a:p>
            <a:pPr lvl="2">
              <a:spcBef>
                <a:spcPct val="20000"/>
              </a:spcBef>
              <a:buClr>
                <a:schemeClr val="folHlink"/>
              </a:buClr>
              <a:buSzPct val="60000"/>
              <a:buFont typeface="Wingdings" charset="2"/>
              <a:buNone/>
            </a:pPr>
            <a:r>
              <a:rPr lang="en-US" sz="2400">
                <a:ea typeface="ＭＳ Ｐゴシック" charset="-128"/>
                <a:cs typeface="ＭＳ Ｐゴシック" charset="-128"/>
              </a:rPr>
              <a:t>A := A </a:t>
            </a:r>
            <a:r>
              <a:rPr lang="en-US" sz="2400">
                <a:latin typeface="cmsy10" pitchFamily="34" charset="0"/>
                <a:ea typeface="ＭＳ Ｐゴシック" charset="-128"/>
                <a:cs typeface="ＭＳ Ｐゴシック" charset="-128"/>
              </a:rPr>
              <a:t>[</a:t>
            </a:r>
            <a:r>
              <a:rPr lang="en-US" sz="2400">
                <a:ea typeface="ＭＳ Ｐゴシック" charset="-128"/>
                <a:cs typeface="ＭＳ Ｐゴシック" charset="-128"/>
              </a:rPr>
              <a:t> {s*}</a:t>
            </a:r>
          </a:p>
        </p:txBody>
      </p:sp>
      <p:grpSp>
        <p:nvGrpSpPr>
          <p:cNvPr id="2" name="Group 77"/>
          <p:cNvGrpSpPr>
            <a:grpSpLocks/>
          </p:cNvGrpSpPr>
          <p:nvPr/>
        </p:nvGrpSpPr>
        <p:grpSpPr bwMode="auto">
          <a:xfrm>
            <a:off x="5029200" y="1676400"/>
            <a:ext cx="4191000" cy="2057400"/>
            <a:chOff x="3120" y="1056"/>
            <a:chExt cx="2640" cy="1296"/>
          </a:xfrm>
        </p:grpSpPr>
        <p:sp>
          <p:nvSpPr>
            <p:cNvPr id="1641502" name="Freeform 30"/>
            <p:cNvSpPr>
              <a:spLocks/>
            </p:cNvSpPr>
            <p:nvPr/>
          </p:nvSpPr>
          <p:spPr bwMode="auto">
            <a:xfrm>
              <a:off x="3120" y="1056"/>
              <a:ext cx="2640" cy="1296"/>
            </a:xfrm>
            <a:custGeom>
              <a:avLst/>
              <a:gdLst/>
              <a:ahLst/>
              <a:cxnLst>
                <a:cxn ang="0">
                  <a:pos x="1116" y="249"/>
                </a:cxn>
                <a:cxn ang="0">
                  <a:pos x="1030" y="127"/>
                </a:cxn>
                <a:cxn ang="0">
                  <a:pos x="741" y="70"/>
                </a:cxn>
                <a:cxn ang="0">
                  <a:pos x="443" y="58"/>
                </a:cxn>
                <a:cxn ang="0">
                  <a:pos x="0" y="81"/>
                </a:cxn>
                <a:cxn ang="0">
                  <a:pos x="112" y="286"/>
                </a:cxn>
                <a:cxn ang="0">
                  <a:pos x="88" y="447"/>
                </a:cxn>
                <a:cxn ang="0">
                  <a:pos x="153" y="625"/>
                </a:cxn>
                <a:cxn ang="0">
                  <a:pos x="453" y="583"/>
                </a:cxn>
                <a:cxn ang="0">
                  <a:pos x="906" y="658"/>
                </a:cxn>
                <a:cxn ang="0">
                  <a:pos x="1165" y="792"/>
                </a:cxn>
                <a:cxn ang="0">
                  <a:pos x="1545" y="672"/>
                </a:cxn>
                <a:cxn ang="0">
                  <a:pos x="2179" y="571"/>
                </a:cxn>
                <a:cxn ang="0">
                  <a:pos x="2207" y="467"/>
                </a:cxn>
                <a:cxn ang="0">
                  <a:pos x="2389" y="401"/>
                </a:cxn>
                <a:cxn ang="0">
                  <a:pos x="2382" y="329"/>
                </a:cxn>
                <a:cxn ang="0">
                  <a:pos x="2265" y="285"/>
                </a:cxn>
                <a:cxn ang="0">
                  <a:pos x="2396" y="248"/>
                </a:cxn>
                <a:cxn ang="0">
                  <a:pos x="2498" y="102"/>
                </a:cxn>
                <a:cxn ang="0">
                  <a:pos x="2360" y="0"/>
                </a:cxn>
                <a:cxn ang="0">
                  <a:pos x="2112" y="73"/>
                </a:cxn>
                <a:cxn ang="0">
                  <a:pos x="1806" y="132"/>
                </a:cxn>
                <a:cxn ang="0">
                  <a:pos x="1579" y="161"/>
                </a:cxn>
                <a:cxn ang="0">
                  <a:pos x="1491" y="256"/>
                </a:cxn>
                <a:cxn ang="0">
                  <a:pos x="1409" y="146"/>
                </a:cxn>
                <a:cxn ang="0">
                  <a:pos x="1116" y="249"/>
                </a:cxn>
              </a:cxnLst>
              <a:rect l="0" t="0" r="r" b="b"/>
              <a:pathLst>
                <a:path w="2498" h="792">
                  <a:moveTo>
                    <a:pt x="1116" y="249"/>
                  </a:moveTo>
                  <a:lnTo>
                    <a:pt x="1030" y="127"/>
                  </a:lnTo>
                  <a:lnTo>
                    <a:pt x="741" y="70"/>
                  </a:lnTo>
                  <a:lnTo>
                    <a:pt x="443" y="58"/>
                  </a:lnTo>
                  <a:lnTo>
                    <a:pt x="0" y="81"/>
                  </a:lnTo>
                  <a:lnTo>
                    <a:pt x="112" y="286"/>
                  </a:lnTo>
                  <a:lnTo>
                    <a:pt x="88" y="447"/>
                  </a:lnTo>
                  <a:lnTo>
                    <a:pt x="153" y="625"/>
                  </a:lnTo>
                  <a:lnTo>
                    <a:pt x="453" y="583"/>
                  </a:lnTo>
                  <a:lnTo>
                    <a:pt x="906" y="658"/>
                  </a:lnTo>
                  <a:lnTo>
                    <a:pt x="1165" y="792"/>
                  </a:lnTo>
                  <a:lnTo>
                    <a:pt x="1545" y="672"/>
                  </a:lnTo>
                  <a:lnTo>
                    <a:pt x="2179" y="571"/>
                  </a:lnTo>
                  <a:lnTo>
                    <a:pt x="2207" y="467"/>
                  </a:lnTo>
                  <a:lnTo>
                    <a:pt x="2389" y="401"/>
                  </a:lnTo>
                  <a:lnTo>
                    <a:pt x="2382" y="329"/>
                  </a:lnTo>
                  <a:lnTo>
                    <a:pt x="2265" y="285"/>
                  </a:lnTo>
                  <a:lnTo>
                    <a:pt x="2396" y="248"/>
                  </a:lnTo>
                  <a:lnTo>
                    <a:pt x="2498" y="102"/>
                  </a:lnTo>
                  <a:lnTo>
                    <a:pt x="2360" y="0"/>
                  </a:lnTo>
                  <a:lnTo>
                    <a:pt x="2112" y="73"/>
                  </a:lnTo>
                  <a:lnTo>
                    <a:pt x="1806" y="132"/>
                  </a:lnTo>
                  <a:lnTo>
                    <a:pt x="1579" y="161"/>
                  </a:lnTo>
                  <a:lnTo>
                    <a:pt x="1491" y="256"/>
                  </a:lnTo>
                  <a:lnTo>
                    <a:pt x="1409" y="146"/>
                  </a:lnTo>
                  <a:lnTo>
                    <a:pt x="1116" y="249"/>
                  </a:lnTo>
                </a:path>
              </a:pathLst>
            </a:custGeom>
            <a:solidFill>
              <a:srgbClr val="99CCFF"/>
            </a:solidFill>
            <a:ln w="15875">
              <a:solidFill>
                <a:srgbClr val="0000FF"/>
              </a:solidFill>
              <a:prstDash val="solid"/>
              <a:round/>
              <a:headEnd/>
              <a:tailEnd/>
            </a:ln>
          </p:spPr>
          <p:txBody>
            <a:bodyPr>
              <a:prstTxWarp prst="textNoShape">
                <a:avLst/>
              </a:prstTxWarp>
            </a:bodyPr>
            <a:lstStyle/>
            <a:p>
              <a:endParaRPr lang="en-US"/>
            </a:p>
          </p:txBody>
        </p:sp>
        <p:sp>
          <p:nvSpPr>
            <p:cNvPr id="1641504" name="Oval 32"/>
            <p:cNvSpPr>
              <a:spLocks noChangeArrowheads="1"/>
            </p:cNvSpPr>
            <p:nvPr/>
          </p:nvSpPr>
          <p:spPr bwMode="auto">
            <a:xfrm>
              <a:off x="3312"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05" name="Oval 33"/>
            <p:cNvSpPr>
              <a:spLocks noChangeArrowheads="1"/>
            </p:cNvSpPr>
            <p:nvPr/>
          </p:nvSpPr>
          <p:spPr bwMode="auto">
            <a:xfrm>
              <a:off x="3456"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06" name="Oval 34"/>
            <p:cNvSpPr>
              <a:spLocks noChangeArrowheads="1"/>
            </p:cNvSpPr>
            <p:nvPr/>
          </p:nvSpPr>
          <p:spPr bwMode="auto">
            <a:xfrm>
              <a:off x="3382" y="144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07" name="Oval 35"/>
            <p:cNvSpPr>
              <a:spLocks noChangeArrowheads="1"/>
            </p:cNvSpPr>
            <p:nvPr/>
          </p:nvSpPr>
          <p:spPr bwMode="auto">
            <a:xfrm>
              <a:off x="3622" y="139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08" name="Oval 36"/>
            <p:cNvSpPr>
              <a:spLocks noChangeArrowheads="1"/>
            </p:cNvSpPr>
            <p:nvPr/>
          </p:nvSpPr>
          <p:spPr bwMode="auto">
            <a:xfrm>
              <a:off x="3456" y="16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09" name="Oval 37"/>
            <p:cNvSpPr>
              <a:spLocks noChangeArrowheads="1"/>
            </p:cNvSpPr>
            <p:nvPr/>
          </p:nvSpPr>
          <p:spPr bwMode="auto">
            <a:xfrm>
              <a:off x="3696" y="180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0" name="Oval 38"/>
            <p:cNvSpPr>
              <a:spLocks noChangeArrowheads="1"/>
            </p:cNvSpPr>
            <p:nvPr/>
          </p:nvSpPr>
          <p:spPr bwMode="auto">
            <a:xfrm>
              <a:off x="3408" y="182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1" name="Oval 39"/>
            <p:cNvSpPr>
              <a:spLocks noChangeArrowheads="1"/>
            </p:cNvSpPr>
            <p:nvPr/>
          </p:nvSpPr>
          <p:spPr bwMode="auto">
            <a:xfrm>
              <a:off x="3744"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2" name="Oval 40"/>
            <p:cNvSpPr>
              <a:spLocks noChangeArrowheads="1"/>
            </p:cNvSpPr>
            <p:nvPr/>
          </p:nvSpPr>
          <p:spPr bwMode="auto">
            <a:xfrm>
              <a:off x="3984"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3" name="Oval 41"/>
            <p:cNvSpPr>
              <a:spLocks noChangeArrowheads="1"/>
            </p:cNvSpPr>
            <p:nvPr/>
          </p:nvSpPr>
          <p:spPr bwMode="auto">
            <a:xfrm>
              <a:off x="3888" y="14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4" name="Oval 42"/>
            <p:cNvSpPr>
              <a:spLocks noChangeArrowheads="1"/>
            </p:cNvSpPr>
            <p:nvPr/>
          </p:nvSpPr>
          <p:spPr bwMode="auto">
            <a:xfrm>
              <a:off x="4198" y="144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5" name="Oval 43"/>
            <p:cNvSpPr>
              <a:spLocks noChangeArrowheads="1"/>
            </p:cNvSpPr>
            <p:nvPr/>
          </p:nvSpPr>
          <p:spPr bwMode="auto">
            <a:xfrm>
              <a:off x="3984" y="16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6" name="Oval 44"/>
            <p:cNvSpPr>
              <a:spLocks noChangeArrowheads="1"/>
            </p:cNvSpPr>
            <p:nvPr/>
          </p:nvSpPr>
          <p:spPr bwMode="auto">
            <a:xfrm>
              <a:off x="3696" y="16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7" name="Oval 45"/>
            <p:cNvSpPr>
              <a:spLocks noChangeArrowheads="1"/>
            </p:cNvSpPr>
            <p:nvPr/>
          </p:nvSpPr>
          <p:spPr bwMode="auto">
            <a:xfrm>
              <a:off x="4176" y="196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8" name="Oval 46"/>
            <p:cNvSpPr>
              <a:spLocks noChangeArrowheads="1"/>
            </p:cNvSpPr>
            <p:nvPr/>
          </p:nvSpPr>
          <p:spPr bwMode="auto">
            <a:xfrm>
              <a:off x="3910" y="189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19" name="Oval 47"/>
            <p:cNvSpPr>
              <a:spLocks noChangeArrowheads="1"/>
            </p:cNvSpPr>
            <p:nvPr/>
          </p:nvSpPr>
          <p:spPr bwMode="auto">
            <a:xfrm>
              <a:off x="4320" y="156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0" name="Oval 48"/>
            <p:cNvSpPr>
              <a:spLocks noChangeArrowheads="1"/>
            </p:cNvSpPr>
            <p:nvPr/>
          </p:nvSpPr>
          <p:spPr bwMode="auto">
            <a:xfrm>
              <a:off x="4512" y="156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1" name="Oval 49"/>
            <p:cNvSpPr>
              <a:spLocks noChangeArrowheads="1"/>
            </p:cNvSpPr>
            <p:nvPr/>
          </p:nvSpPr>
          <p:spPr bwMode="auto">
            <a:xfrm>
              <a:off x="4176" y="16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2" name="Oval 50"/>
            <p:cNvSpPr>
              <a:spLocks noChangeArrowheads="1"/>
            </p:cNvSpPr>
            <p:nvPr/>
          </p:nvSpPr>
          <p:spPr bwMode="auto">
            <a:xfrm>
              <a:off x="4560" y="168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3" name="Oval 51"/>
            <p:cNvSpPr>
              <a:spLocks noChangeArrowheads="1"/>
            </p:cNvSpPr>
            <p:nvPr/>
          </p:nvSpPr>
          <p:spPr bwMode="auto">
            <a:xfrm>
              <a:off x="4464" y="189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4" name="Oval 52"/>
            <p:cNvSpPr>
              <a:spLocks noChangeArrowheads="1"/>
            </p:cNvSpPr>
            <p:nvPr/>
          </p:nvSpPr>
          <p:spPr bwMode="auto">
            <a:xfrm>
              <a:off x="4320" y="180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5" name="Oval 53"/>
            <p:cNvSpPr>
              <a:spLocks noChangeArrowheads="1"/>
            </p:cNvSpPr>
            <p:nvPr/>
          </p:nvSpPr>
          <p:spPr bwMode="auto">
            <a:xfrm>
              <a:off x="4656" y="199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6" name="Oval 54"/>
            <p:cNvSpPr>
              <a:spLocks noChangeArrowheads="1"/>
            </p:cNvSpPr>
            <p:nvPr/>
          </p:nvSpPr>
          <p:spPr bwMode="auto">
            <a:xfrm>
              <a:off x="4416" y="211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7" name="Oval 55"/>
            <p:cNvSpPr>
              <a:spLocks noChangeArrowheads="1"/>
            </p:cNvSpPr>
            <p:nvPr/>
          </p:nvSpPr>
          <p:spPr bwMode="auto">
            <a:xfrm>
              <a:off x="5062" y="144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8" name="Oval 56"/>
            <p:cNvSpPr>
              <a:spLocks noChangeArrowheads="1"/>
            </p:cNvSpPr>
            <p:nvPr/>
          </p:nvSpPr>
          <p:spPr bwMode="auto">
            <a:xfrm>
              <a:off x="5350" y="144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29" name="Oval 57"/>
            <p:cNvSpPr>
              <a:spLocks noChangeArrowheads="1"/>
            </p:cNvSpPr>
            <p:nvPr/>
          </p:nvSpPr>
          <p:spPr bwMode="auto">
            <a:xfrm>
              <a:off x="5040" y="16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0" name="Oval 58"/>
            <p:cNvSpPr>
              <a:spLocks noChangeArrowheads="1"/>
            </p:cNvSpPr>
            <p:nvPr/>
          </p:nvSpPr>
          <p:spPr bwMode="auto">
            <a:xfrm>
              <a:off x="5350" y="163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1" name="Oval 59"/>
            <p:cNvSpPr>
              <a:spLocks noChangeArrowheads="1"/>
            </p:cNvSpPr>
            <p:nvPr/>
          </p:nvSpPr>
          <p:spPr bwMode="auto">
            <a:xfrm>
              <a:off x="5350" y="185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2" name="Oval 60"/>
            <p:cNvSpPr>
              <a:spLocks noChangeArrowheads="1"/>
            </p:cNvSpPr>
            <p:nvPr/>
          </p:nvSpPr>
          <p:spPr bwMode="auto">
            <a:xfrm>
              <a:off x="5062" y="185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3" name="Oval 61"/>
            <p:cNvSpPr>
              <a:spLocks noChangeArrowheads="1"/>
            </p:cNvSpPr>
            <p:nvPr/>
          </p:nvSpPr>
          <p:spPr bwMode="auto">
            <a:xfrm>
              <a:off x="3552" y="187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4" name="Oval 62"/>
            <p:cNvSpPr>
              <a:spLocks noChangeArrowheads="1"/>
            </p:cNvSpPr>
            <p:nvPr/>
          </p:nvSpPr>
          <p:spPr bwMode="auto">
            <a:xfrm>
              <a:off x="4848" y="168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5" name="Oval 63"/>
            <p:cNvSpPr>
              <a:spLocks noChangeArrowheads="1"/>
            </p:cNvSpPr>
            <p:nvPr/>
          </p:nvSpPr>
          <p:spPr bwMode="auto">
            <a:xfrm>
              <a:off x="5472" y="156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6" name="Oval 64"/>
            <p:cNvSpPr>
              <a:spLocks noChangeArrowheads="1"/>
            </p:cNvSpPr>
            <p:nvPr/>
          </p:nvSpPr>
          <p:spPr bwMode="auto">
            <a:xfrm>
              <a:off x="5328" y="12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7" name="Oval 65"/>
            <p:cNvSpPr>
              <a:spLocks noChangeArrowheads="1"/>
            </p:cNvSpPr>
            <p:nvPr/>
          </p:nvSpPr>
          <p:spPr bwMode="auto">
            <a:xfrm>
              <a:off x="5136" y="12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8" name="Oval 66"/>
            <p:cNvSpPr>
              <a:spLocks noChangeArrowheads="1"/>
            </p:cNvSpPr>
            <p:nvPr/>
          </p:nvSpPr>
          <p:spPr bwMode="auto">
            <a:xfrm>
              <a:off x="4512" y="139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39" name="Oval 67"/>
            <p:cNvSpPr>
              <a:spLocks noChangeArrowheads="1"/>
            </p:cNvSpPr>
            <p:nvPr/>
          </p:nvSpPr>
          <p:spPr bwMode="auto">
            <a:xfrm>
              <a:off x="4656" y="182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0" name="Oval 68"/>
            <p:cNvSpPr>
              <a:spLocks noChangeArrowheads="1"/>
            </p:cNvSpPr>
            <p:nvPr/>
          </p:nvSpPr>
          <p:spPr bwMode="auto">
            <a:xfrm>
              <a:off x="3888" y="17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1" name="Oval 69"/>
            <p:cNvSpPr>
              <a:spLocks noChangeArrowheads="1"/>
            </p:cNvSpPr>
            <p:nvPr/>
          </p:nvSpPr>
          <p:spPr bwMode="auto">
            <a:xfrm>
              <a:off x="4848" y="192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2" name="Oval 70"/>
            <p:cNvSpPr>
              <a:spLocks noChangeArrowheads="1"/>
            </p:cNvSpPr>
            <p:nvPr/>
          </p:nvSpPr>
          <p:spPr bwMode="auto">
            <a:xfrm>
              <a:off x="5520" y="115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3" name="Oval 71"/>
            <p:cNvSpPr>
              <a:spLocks noChangeArrowheads="1"/>
            </p:cNvSpPr>
            <p:nvPr/>
          </p:nvSpPr>
          <p:spPr bwMode="auto">
            <a:xfrm>
              <a:off x="4224" y="216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4" name="Oval 72"/>
            <p:cNvSpPr>
              <a:spLocks noChangeArrowheads="1"/>
            </p:cNvSpPr>
            <p:nvPr/>
          </p:nvSpPr>
          <p:spPr bwMode="auto">
            <a:xfrm>
              <a:off x="5520"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5" name="Oval 73"/>
            <p:cNvSpPr>
              <a:spLocks noChangeArrowheads="1"/>
            </p:cNvSpPr>
            <p:nvPr/>
          </p:nvSpPr>
          <p:spPr bwMode="auto">
            <a:xfrm>
              <a:off x="4822" y="139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6" name="Oval 74"/>
            <p:cNvSpPr>
              <a:spLocks noChangeArrowheads="1"/>
            </p:cNvSpPr>
            <p:nvPr/>
          </p:nvSpPr>
          <p:spPr bwMode="auto">
            <a:xfrm>
              <a:off x="5158" y="163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7" name="Oval 75"/>
            <p:cNvSpPr>
              <a:spLocks noChangeArrowheads="1"/>
            </p:cNvSpPr>
            <p:nvPr/>
          </p:nvSpPr>
          <p:spPr bwMode="auto">
            <a:xfrm>
              <a:off x="3312" y="164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41548" name="Oval 76"/>
            <p:cNvSpPr>
              <a:spLocks noChangeArrowheads="1"/>
            </p:cNvSpPr>
            <p:nvPr/>
          </p:nvSpPr>
          <p:spPr bwMode="auto">
            <a:xfrm>
              <a:off x="4080" y="182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grpSp>
      <p:grpSp>
        <p:nvGrpSpPr>
          <p:cNvPr id="3" name="Group 78"/>
          <p:cNvGrpSpPr>
            <a:grpSpLocks/>
          </p:cNvGrpSpPr>
          <p:nvPr/>
        </p:nvGrpSpPr>
        <p:grpSpPr bwMode="auto">
          <a:xfrm>
            <a:off x="4876800" y="2133600"/>
            <a:ext cx="701675" cy="457200"/>
            <a:chOff x="864" y="2880"/>
            <a:chExt cx="442" cy="288"/>
          </a:xfrm>
        </p:grpSpPr>
        <p:sp>
          <p:nvSpPr>
            <p:cNvPr id="1641551" name="Oval 79"/>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641552" name="Text Box 80"/>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latin typeface="Arial" charset="0"/>
                </a:rPr>
                <a:t>G</a:t>
              </a:r>
              <a:r>
                <a:rPr lang="en-US" sz="2400" b="1" baseline="-25000">
                  <a:latin typeface="Arial" charset="0"/>
                </a:rPr>
                <a:t>1</a:t>
              </a:r>
              <a:endParaRPr lang="en-US" sz="2400" b="1">
                <a:latin typeface="Arial" charset="0"/>
              </a:endParaRPr>
            </a:p>
          </p:txBody>
        </p:sp>
      </p:grpSp>
      <p:grpSp>
        <p:nvGrpSpPr>
          <p:cNvPr id="4" name="Group 81"/>
          <p:cNvGrpSpPr>
            <a:grpSpLocks/>
          </p:cNvGrpSpPr>
          <p:nvPr/>
        </p:nvGrpSpPr>
        <p:grpSpPr bwMode="auto">
          <a:xfrm>
            <a:off x="8001000" y="2133600"/>
            <a:ext cx="701675" cy="457200"/>
            <a:chOff x="864" y="2880"/>
            <a:chExt cx="442" cy="288"/>
          </a:xfrm>
        </p:grpSpPr>
        <p:sp>
          <p:nvSpPr>
            <p:cNvPr id="1641554" name="Oval 82"/>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641555" name="Text Box 83"/>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latin typeface="Arial" charset="0"/>
                </a:rPr>
                <a:t>G</a:t>
              </a:r>
              <a:r>
                <a:rPr lang="en-US" sz="2400" b="1" baseline="-25000">
                  <a:latin typeface="Arial" charset="0"/>
                </a:rPr>
                <a:t>2</a:t>
              </a:r>
              <a:endParaRPr lang="en-US" sz="2400" b="1">
                <a:latin typeface="Arial" charset="0"/>
              </a:endParaRPr>
            </a:p>
          </p:txBody>
        </p:sp>
      </p:grpSp>
      <p:grpSp>
        <p:nvGrpSpPr>
          <p:cNvPr id="5" name="Group 84"/>
          <p:cNvGrpSpPr>
            <a:grpSpLocks/>
          </p:cNvGrpSpPr>
          <p:nvPr/>
        </p:nvGrpSpPr>
        <p:grpSpPr bwMode="auto">
          <a:xfrm>
            <a:off x="6232525" y="3276600"/>
            <a:ext cx="701675" cy="457200"/>
            <a:chOff x="864" y="2880"/>
            <a:chExt cx="442" cy="288"/>
          </a:xfrm>
        </p:grpSpPr>
        <p:sp>
          <p:nvSpPr>
            <p:cNvPr id="1641557" name="Oval 85"/>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641558" name="Text Box 86"/>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latin typeface="Arial" charset="0"/>
                </a:rPr>
                <a:t>G</a:t>
              </a:r>
              <a:r>
                <a:rPr lang="en-US" sz="2400" b="1" baseline="-25000">
                  <a:latin typeface="Arial" charset="0"/>
                </a:rPr>
                <a:t>3</a:t>
              </a:r>
              <a:endParaRPr lang="en-US" sz="2400" b="1">
                <a:latin typeface="Arial" charset="0"/>
              </a:endParaRPr>
            </a:p>
          </p:txBody>
        </p:sp>
      </p:grpSp>
      <p:grpSp>
        <p:nvGrpSpPr>
          <p:cNvPr id="6" name="Group 87"/>
          <p:cNvGrpSpPr>
            <a:grpSpLocks/>
          </p:cNvGrpSpPr>
          <p:nvPr/>
        </p:nvGrpSpPr>
        <p:grpSpPr bwMode="auto">
          <a:xfrm>
            <a:off x="6705600" y="2057400"/>
            <a:ext cx="701675" cy="457200"/>
            <a:chOff x="864" y="2880"/>
            <a:chExt cx="442" cy="288"/>
          </a:xfrm>
        </p:grpSpPr>
        <p:sp>
          <p:nvSpPr>
            <p:cNvPr id="1641560" name="Oval 88"/>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641561" name="Text Box 89"/>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latin typeface="Arial" charset="0"/>
                </a:rPr>
                <a:t>G</a:t>
              </a:r>
              <a:r>
                <a:rPr lang="en-US" sz="2400" b="1" baseline="-25000">
                  <a:latin typeface="Arial" charset="0"/>
                </a:rPr>
                <a:t>4</a:t>
              </a:r>
              <a:endParaRPr lang="en-US" sz="2400" b="1">
                <a:latin typeface="Arial" charset="0"/>
              </a:endParaRPr>
            </a:p>
          </p:txBody>
        </p:sp>
      </p:grpSp>
      <p:sp>
        <p:nvSpPr>
          <p:cNvPr id="1641564" name="Text Box 92"/>
          <p:cNvSpPr txBox="1">
            <a:spLocks noChangeArrowheads="1"/>
          </p:cNvSpPr>
          <p:nvPr/>
        </p:nvSpPr>
        <p:spPr bwMode="auto">
          <a:xfrm>
            <a:off x="1193800" y="6008688"/>
            <a:ext cx="6029325" cy="519112"/>
          </a:xfrm>
          <a:prstGeom prst="rect">
            <a:avLst/>
          </a:prstGeom>
          <a:noFill/>
          <a:ln w="38100">
            <a:noFill/>
            <a:miter lim="800000"/>
            <a:headEnd/>
            <a:tailEnd/>
          </a:ln>
          <a:effectLst/>
        </p:spPr>
        <p:txBody>
          <a:bodyPr wrap="none">
            <a:prstTxWarp prst="textNoShape">
              <a:avLst/>
            </a:prstTxWarp>
            <a:spAutoFit/>
          </a:bodyPr>
          <a:lstStyle/>
          <a:p>
            <a:pPr algn="ctr"/>
            <a:r>
              <a:rPr lang="en-US"/>
              <a:t>How well does the greedy algorithm do?</a:t>
            </a:r>
          </a:p>
        </p:txBody>
      </p:sp>
    </p:spTree>
    <p:custDataLst>
      <p:tags r:id="rId1"/>
    </p:custDataLst>
  </p:cSld>
  <p:clrMapOvr>
    <a:masterClrMapping/>
  </p:clrMapOvr>
  <p:transition advTm="421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04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42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042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4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04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641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4293" grpId="0" animBg="1"/>
      <p:bldP spid="1804294" grpId="0" animBg="1"/>
      <p:bldP spid="1641564"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 name="Slide Number Placeholder 3"/>
          <p:cNvSpPr>
            <a:spLocks noGrp="1"/>
          </p:cNvSpPr>
          <p:nvPr>
            <p:ph type="sldNum" sz="quarter" idx="12"/>
          </p:nvPr>
        </p:nvSpPr>
        <p:spPr/>
        <p:txBody>
          <a:bodyPr/>
          <a:lstStyle/>
          <a:p>
            <a:fld id="{D6403B67-28E2-814A-AA8F-B4CA1BFDAD48}" type="slidenum">
              <a:rPr lang="en-US"/>
              <a:pPr/>
              <a:t>18</a:t>
            </a:fld>
            <a:endParaRPr lang="en-US"/>
          </a:p>
        </p:txBody>
      </p:sp>
      <p:sp>
        <p:nvSpPr>
          <p:cNvPr id="1650690" name="Slide Number Placeholder 5"/>
          <p:cNvSpPr txBox="1">
            <a:spLocks noGrp="1"/>
          </p:cNvSpPr>
          <p:nvPr/>
        </p:nvSpPr>
        <p:spPr bwMode="auto">
          <a:xfrm>
            <a:off x="7239000" y="6324600"/>
            <a:ext cx="1905000" cy="457200"/>
          </a:xfrm>
          <a:prstGeom prst="rect">
            <a:avLst/>
          </a:prstGeom>
          <a:noFill/>
          <a:ln w="9525">
            <a:noFill/>
            <a:miter lim="800000"/>
            <a:headEnd/>
            <a:tailEnd/>
          </a:ln>
        </p:spPr>
        <p:txBody>
          <a:bodyPr anchor="b">
            <a:prstTxWarp prst="textNoShape">
              <a:avLst/>
            </a:prstTxWarp>
          </a:bodyPr>
          <a:lstStyle/>
          <a:p>
            <a:pPr algn="r"/>
            <a:fld id="{C99992F0-F963-E949-9460-BFCBA461FFA0}" type="slidenum">
              <a:rPr lang="en-US" sz="1400">
                <a:ea typeface="ＭＳ Ｐゴシック" charset="-128"/>
                <a:cs typeface="ＭＳ Ｐゴシック" charset="-128"/>
              </a:rPr>
              <a:pPr algn="r"/>
              <a:t>18</a:t>
            </a:fld>
            <a:endParaRPr lang="en-US" sz="1400">
              <a:ea typeface="ＭＳ Ｐゴシック" charset="-128"/>
              <a:cs typeface="ＭＳ Ｐゴシック" charset="-128"/>
            </a:endParaRPr>
          </a:p>
        </p:txBody>
      </p:sp>
      <p:sp>
        <p:nvSpPr>
          <p:cNvPr id="1650691" name="Rectangle 2"/>
          <p:cNvSpPr>
            <a:spLocks noGrp="1" noChangeArrowheads="1"/>
          </p:cNvSpPr>
          <p:nvPr>
            <p:ph type="title" idx="4294967295"/>
          </p:nvPr>
        </p:nvSpPr>
        <p:spPr>
          <a:xfrm>
            <a:off x="457200" y="200025"/>
            <a:ext cx="8229600" cy="762000"/>
          </a:xfrm>
        </p:spPr>
        <p:txBody>
          <a:bodyPr/>
          <a:lstStyle/>
          <a:p>
            <a:r>
              <a:rPr lang="en-US"/>
              <a:t>Selecting sensing locations</a:t>
            </a:r>
          </a:p>
        </p:txBody>
      </p:sp>
      <p:sp>
        <p:nvSpPr>
          <p:cNvPr id="1804291" name="Rectangle 3"/>
          <p:cNvSpPr>
            <a:spLocks noChangeArrowheads="1"/>
          </p:cNvSpPr>
          <p:nvPr/>
        </p:nvSpPr>
        <p:spPr bwMode="auto">
          <a:xfrm>
            <a:off x="152400" y="1143000"/>
            <a:ext cx="8991600" cy="5562600"/>
          </a:xfrm>
          <a:prstGeom prst="rect">
            <a:avLst/>
          </a:prstGeom>
          <a:noFill/>
          <a:ln w="9525">
            <a:noFill/>
            <a:miter lim="800000"/>
            <a:headEnd/>
            <a:tailEnd/>
          </a:ln>
        </p:spPr>
        <p:txBody>
          <a:bodyPr>
            <a:prstTxWarp prst="textNoShape">
              <a:avLst/>
            </a:prstTxWarp>
          </a:bodyPr>
          <a:lstStyle/>
          <a:p>
            <a:pPr marL="285750" indent="-285750">
              <a:spcBef>
                <a:spcPct val="20000"/>
              </a:spcBef>
              <a:buClr>
                <a:schemeClr val="folHlink"/>
              </a:buClr>
              <a:buSzPct val="70000"/>
              <a:buFont typeface="Wingdings" charset="2"/>
              <a:buBlip>
                <a:blip r:embed="rId5"/>
              </a:buBlip>
            </a:pPr>
            <a:r>
              <a:rPr lang="en-US" sz="2400">
                <a:ea typeface="ＭＳ Ｐゴシック" charset="-128"/>
                <a:cs typeface="ＭＳ Ｐゴシック" charset="-128"/>
              </a:rPr>
              <a:t>Given: finite set V of locations</a:t>
            </a:r>
          </a:p>
          <a:p>
            <a:pPr marL="285750" indent="-285750">
              <a:spcBef>
                <a:spcPct val="20000"/>
              </a:spcBef>
              <a:buClr>
                <a:schemeClr val="folHlink"/>
              </a:buClr>
              <a:buSzPct val="70000"/>
              <a:buFont typeface="Wingdings" charset="2"/>
              <a:buBlip>
                <a:blip r:embed="rId5"/>
              </a:buBlip>
            </a:pPr>
            <a:r>
              <a:rPr lang="en-US" sz="2400">
                <a:ea typeface="ＭＳ Ｐゴシック" charset="-128"/>
                <a:cs typeface="ＭＳ Ｐゴシック" charset="-128"/>
              </a:rPr>
              <a:t>Want:       A</a:t>
            </a:r>
            <a:r>
              <a:rPr lang="en-US" sz="2400" baseline="30000">
                <a:ea typeface="ＭＳ Ｐゴシック" charset="-128"/>
                <a:cs typeface="ＭＳ Ｐゴシック" charset="-128"/>
              </a:rPr>
              <a:t>*</a:t>
            </a:r>
            <a:r>
              <a:rPr lang="en-US" sz="2400">
                <a:latin typeface="cmsy10" pitchFamily="34" charset="0"/>
                <a:ea typeface="ＭＳ Ｐゴシック" charset="-128"/>
                <a:cs typeface="ＭＳ Ｐゴシック" charset="-128"/>
              </a:rPr>
              <a:t>µ</a:t>
            </a:r>
            <a:r>
              <a:rPr lang="en-US" sz="2400">
                <a:ea typeface="ＭＳ Ｐゴシック" charset="-128"/>
                <a:cs typeface="ＭＳ Ｐゴシック" charset="-128"/>
              </a:rPr>
              <a:t> V such that</a:t>
            </a:r>
          </a:p>
          <a:p>
            <a:pPr marL="285750" indent="-285750">
              <a:spcBef>
                <a:spcPct val="20000"/>
              </a:spcBef>
              <a:buClr>
                <a:schemeClr val="folHlink"/>
              </a:buClr>
              <a:buSzPct val="70000"/>
              <a:buFont typeface="Wingdings" charset="2"/>
              <a:buNone/>
            </a:pPr>
            <a:r>
              <a:rPr lang="en-US" sz="2400">
                <a:ea typeface="ＭＳ Ｐゴシック" charset="-128"/>
                <a:cs typeface="ＭＳ Ｐゴシック" charset="-128"/>
              </a:rPr>
              <a:t>		</a:t>
            </a:r>
          </a:p>
          <a:p>
            <a:pPr marL="285750" indent="-285750">
              <a:spcBef>
                <a:spcPct val="20000"/>
              </a:spcBef>
              <a:buClr>
                <a:schemeClr val="folHlink"/>
              </a:buClr>
              <a:buSzPct val="70000"/>
              <a:buFont typeface="Wingdings" charset="2"/>
              <a:buNone/>
            </a:pPr>
            <a:endParaRPr lang="en-US" sz="2400">
              <a:solidFill>
                <a:schemeClr val="hlink"/>
              </a:solidFill>
              <a:ea typeface="ＭＳ Ｐゴシック" charset="-128"/>
              <a:cs typeface="ＭＳ Ｐゴシック" charset="-128"/>
            </a:endParaRPr>
          </a:p>
          <a:p>
            <a:pPr marL="285750" indent="-285750">
              <a:spcBef>
                <a:spcPct val="20000"/>
              </a:spcBef>
              <a:buClr>
                <a:schemeClr val="folHlink"/>
              </a:buClr>
              <a:buSzPct val="70000"/>
              <a:buFont typeface="Wingdings" charset="2"/>
              <a:buNone/>
            </a:pPr>
            <a:r>
              <a:rPr lang="en-US" sz="2400">
                <a:solidFill>
                  <a:schemeClr val="hlink"/>
                </a:solidFill>
                <a:ea typeface="ＭＳ Ｐゴシック" charset="-128"/>
                <a:cs typeface="ＭＳ Ｐゴシック" charset="-128"/>
              </a:rPr>
              <a:t>		       </a:t>
            </a:r>
            <a:r>
              <a:rPr lang="en-US" b="1">
                <a:solidFill>
                  <a:schemeClr val="hlink"/>
                </a:solidFill>
                <a:ea typeface="ＭＳ Ｐゴシック" charset="-128"/>
                <a:cs typeface="ＭＳ Ｐゴシック" charset="-128"/>
              </a:rPr>
              <a:t>Typically NP-hard!</a:t>
            </a:r>
          </a:p>
          <a:p>
            <a:pPr marL="285750" indent="-285750">
              <a:spcBef>
                <a:spcPct val="20000"/>
              </a:spcBef>
              <a:buClr>
                <a:schemeClr val="folHlink"/>
              </a:buClr>
              <a:buSzPct val="70000"/>
              <a:buFont typeface="Wingdings" charset="2"/>
              <a:buNone/>
            </a:pPr>
            <a:r>
              <a:rPr lang="en-US" sz="2400">
                <a:ea typeface="ＭＳ Ｐゴシック" charset="-128"/>
                <a:cs typeface="ＭＳ Ｐゴシック" charset="-128"/>
              </a:rPr>
              <a:t>	</a:t>
            </a:r>
          </a:p>
          <a:p>
            <a:pPr marL="285750" indent="-285750">
              <a:spcBef>
                <a:spcPct val="20000"/>
              </a:spcBef>
              <a:buClr>
                <a:schemeClr val="folHlink"/>
              </a:buClr>
              <a:buSzPct val="70000"/>
              <a:buFont typeface="Wingdings" charset="2"/>
              <a:buNone/>
            </a:pPr>
            <a:endParaRPr lang="en-US" sz="2400">
              <a:ea typeface="ＭＳ Ｐゴシック" charset="-128"/>
              <a:cs typeface="ＭＳ Ｐゴシック" charset="-128"/>
            </a:endParaRPr>
          </a:p>
          <a:p>
            <a:pPr marL="285750" indent="-285750">
              <a:spcBef>
                <a:spcPct val="20000"/>
              </a:spcBef>
              <a:buClr>
                <a:schemeClr val="folHlink"/>
              </a:buClr>
              <a:buSzPct val="70000"/>
              <a:buFont typeface="Wingdings" charset="2"/>
              <a:buNone/>
            </a:pPr>
            <a:endParaRPr lang="en-US" sz="2400">
              <a:ea typeface="ＭＳ Ｐゴシック" charset="-128"/>
              <a:cs typeface="ＭＳ Ｐゴシック" charset="-128"/>
            </a:endParaRPr>
          </a:p>
          <a:p>
            <a:pPr marL="285750" indent="-285750">
              <a:spcBef>
                <a:spcPct val="20000"/>
              </a:spcBef>
              <a:buClr>
                <a:schemeClr val="folHlink"/>
              </a:buClr>
              <a:buSzPct val="70000"/>
              <a:buFont typeface="Wingdings" charset="2"/>
              <a:buNone/>
            </a:pPr>
            <a:endParaRPr lang="en-US" sz="2400">
              <a:ea typeface="ＭＳ Ｐゴシック" charset="-128"/>
              <a:cs typeface="ＭＳ Ｐゴシック" charset="-128"/>
            </a:endParaRPr>
          </a:p>
          <a:p>
            <a:pPr marL="285750" indent="-285750">
              <a:spcBef>
                <a:spcPct val="20000"/>
              </a:spcBef>
              <a:buClr>
                <a:schemeClr val="folHlink"/>
              </a:buClr>
              <a:buSzPct val="70000"/>
              <a:buFont typeface="Wingdings" charset="2"/>
              <a:buBlip>
                <a:blip r:embed="rId5"/>
              </a:buBlip>
            </a:pPr>
            <a:endParaRPr lang="en-US" sz="2400">
              <a:ea typeface="ＭＳ Ｐゴシック" charset="-128"/>
              <a:cs typeface="ＭＳ Ｐゴシック" charset="-128"/>
            </a:endParaRPr>
          </a:p>
          <a:p>
            <a:pPr marL="285750" indent="-285750">
              <a:spcBef>
                <a:spcPct val="20000"/>
              </a:spcBef>
              <a:buClr>
                <a:schemeClr val="folHlink"/>
              </a:buClr>
              <a:buSzPct val="70000"/>
              <a:buFont typeface="Wingdings" charset="2"/>
              <a:buBlip>
                <a:blip r:embed="rId5"/>
              </a:buBlip>
            </a:pPr>
            <a:endParaRPr lang="en-US" sz="3200">
              <a:ea typeface="ＭＳ Ｐゴシック" charset="-128"/>
              <a:cs typeface="ＭＳ Ｐゴシック" charset="-128"/>
            </a:endParaRPr>
          </a:p>
        </p:txBody>
      </p:sp>
      <p:pic>
        <p:nvPicPr>
          <p:cNvPr id="1804292" name="Picture 4" descr="TP_tmp"/>
          <p:cNvPicPr>
            <a:picLocks noChangeAspect="1" noChangeArrowheads="1"/>
          </p:cNvPicPr>
          <p:nvPr>
            <p:custDataLst>
              <p:tags r:id="rId2"/>
            </p:custDataLst>
          </p:nvPr>
        </p:nvPicPr>
        <p:blipFill>
          <a:blip r:embed="rId6"/>
          <a:srcRect/>
          <a:stretch>
            <a:fillRect/>
          </a:stretch>
        </p:blipFill>
        <p:spPr bwMode="auto">
          <a:xfrm>
            <a:off x="1676400" y="2133600"/>
            <a:ext cx="2671763" cy="611188"/>
          </a:xfrm>
          <a:prstGeom prst="rect">
            <a:avLst/>
          </a:prstGeom>
          <a:noFill/>
          <a:ln w="38100">
            <a:noFill/>
            <a:miter lim="800000"/>
            <a:headEnd/>
            <a:tailEnd/>
          </a:ln>
        </p:spPr>
      </p:pic>
      <p:sp>
        <p:nvSpPr>
          <p:cNvPr id="1804293" name="Rectangle 5"/>
          <p:cNvSpPr>
            <a:spLocks noChangeArrowheads="1"/>
          </p:cNvSpPr>
          <p:nvPr/>
        </p:nvSpPr>
        <p:spPr bwMode="auto">
          <a:xfrm>
            <a:off x="1409700" y="1555750"/>
            <a:ext cx="3467100" cy="1320800"/>
          </a:xfrm>
          <a:prstGeom prst="rect">
            <a:avLst/>
          </a:prstGeom>
          <a:noFill/>
          <a:ln w="38100">
            <a:solidFill>
              <a:schemeClr val="hlink"/>
            </a:solidFill>
            <a:miter lim="800000"/>
            <a:headEnd/>
            <a:tailEnd/>
          </a:ln>
        </p:spPr>
        <p:txBody>
          <a:bodyPr wrap="none" anchor="ctr">
            <a:prstTxWarp prst="textNoShape">
              <a:avLst/>
            </a:prstTxWarp>
          </a:bodyPr>
          <a:lstStyle/>
          <a:p>
            <a:pPr algn="r"/>
            <a:endParaRPr lang="en-US">
              <a:ea typeface="ＭＳ Ｐゴシック" charset="-128"/>
              <a:cs typeface="ＭＳ Ｐゴシック" charset="-128"/>
            </a:endParaRPr>
          </a:p>
        </p:txBody>
      </p:sp>
      <p:sp>
        <p:nvSpPr>
          <p:cNvPr id="1804294" name="Rectangle 6"/>
          <p:cNvSpPr>
            <a:spLocks noChangeArrowheads="1"/>
          </p:cNvSpPr>
          <p:nvPr/>
        </p:nvSpPr>
        <p:spPr bwMode="auto">
          <a:xfrm>
            <a:off x="457200" y="3633788"/>
            <a:ext cx="4038600" cy="2309812"/>
          </a:xfrm>
          <a:prstGeom prst="rect">
            <a:avLst/>
          </a:prstGeom>
          <a:noFill/>
          <a:ln w="38100">
            <a:solidFill>
              <a:srgbClr val="006600"/>
            </a:solidFill>
            <a:miter lim="800000"/>
            <a:headEnd/>
            <a:tailEnd/>
          </a:ln>
        </p:spPr>
        <p:txBody>
          <a:bodyPr>
            <a:prstTxWarp prst="textNoShape">
              <a:avLst/>
            </a:prstTxWarp>
            <a:spAutoFit/>
          </a:bodyPr>
          <a:lstStyle/>
          <a:p>
            <a:pPr>
              <a:spcBef>
                <a:spcPct val="20000"/>
              </a:spcBef>
              <a:buClr>
                <a:schemeClr val="folHlink"/>
              </a:buClr>
              <a:buSzPct val="70000"/>
              <a:buFont typeface="Wingdings" charset="2"/>
              <a:buNone/>
            </a:pPr>
            <a:r>
              <a:rPr lang="en-US" u="sng">
                <a:ea typeface="ＭＳ Ｐゴシック" charset="-128"/>
                <a:cs typeface="ＭＳ Ｐゴシック" charset="-128"/>
              </a:rPr>
              <a:t>Greedy algorithm:</a:t>
            </a:r>
          </a:p>
          <a:p>
            <a:pPr lvl="1">
              <a:spcBef>
                <a:spcPct val="20000"/>
              </a:spcBef>
              <a:buClr>
                <a:schemeClr val="hlink"/>
              </a:buClr>
              <a:buSzPct val="65000"/>
              <a:buFont typeface="Wingdings" charset="2"/>
              <a:buNone/>
            </a:pPr>
            <a:r>
              <a:rPr lang="en-US" sz="2400">
                <a:ea typeface="ＭＳ Ｐゴシック" charset="-128"/>
                <a:cs typeface="ＭＳ Ｐゴシック" charset="-128"/>
              </a:rPr>
              <a:t>Start with A = </a:t>
            </a:r>
            <a:r>
              <a:rPr lang="en-US" sz="2400">
                <a:latin typeface="cmsy10" pitchFamily="34" charset="0"/>
                <a:ea typeface="ＭＳ Ｐゴシック" charset="-128"/>
                <a:cs typeface="ＭＳ Ｐゴシック" charset="-128"/>
              </a:rPr>
              <a:t>;</a:t>
            </a:r>
          </a:p>
          <a:p>
            <a:pPr lvl="1">
              <a:spcBef>
                <a:spcPct val="20000"/>
              </a:spcBef>
              <a:buClr>
                <a:schemeClr val="hlink"/>
              </a:buClr>
              <a:buSzPct val="65000"/>
              <a:buFont typeface="Wingdings" charset="2"/>
              <a:buNone/>
            </a:pPr>
            <a:r>
              <a:rPr lang="en-US" sz="2400">
                <a:ea typeface="ＭＳ Ｐゴシック" charset="-128"/>
                <a:cs typeface="ＭＳ Ｐゴシック" charset="-128"/>
              </a:rPr>
              <a:t>For i = 1 to k</a:t>
            </a:r>
          </a:p>
          <a:p>
            <a:pPr lvl="2">
              <a:spcBef>
                <a:spcPct val="20000"/>
              </a:spcBef>
              <a:buClr>
                <a:schemeClr val="folHlink"/>
              </a:buClr>
              <a:buSzPct val="60000"/>
              <a:buFont typeface="Wingdings" charset="2"/>
              <a:buNone/>
            </a:pPr>
            <a:r>
              <a:rPr lang="en-US" sz="2400">
                <a:ea typeface="ＭＳ Ｐゴシック" charset="-128"/>
                <a:cs typeface="ＭＳ Ｐゴシック" charset="-128"/>
              </a:rPr>
              <a:t>s* := argmax</a:t>
            </a:r>
            <a:r>
              <a:rPr lang="en-US" sz="2400" baseline="-25000">
                <a:ea typeface="ＭＳ Ｐゴシック" charset="-128"/>
                <a:cs typeface="ＭＳ Ｐゴシック" charset="-128"/>
              </a:rPr>
              <a:t>s</a:t>
            </a:r>
            <a:r>
              <a:rPr lang="en-US" sz="2400">
                <a:ea typeface="ＭＳ Ｐゴシック" charset="-128"/>
                <a:cs typeface="ＭＳ Ｐゴシック" charset="-128"/>
              </a:rPr>
              <a:t> F(A </a:t>
            </a:r>
            <a:r>
              <a:rPr lang="en-US" sz="2400">
                <a:latin typeface="cmsy10" pitchFamily="34" charset="0"/>
                <a:ea typeface="ＭＳ Ｐゴシック" charset="-128"/>
                <a:cs typeface="ＭＳ Ｐゴシック" charset="-128"/>
              </a:rPr>
              <a:t>[</a:t>
            </a:r>
            <a:r>
              <a:rPr lang="en-US" sz="2400">
                <a:ea typeface="ＭＳ Ｐゴシック" charset="-128"/>
                <a:cs typeface="ＭＳ Ｐゴシック" charset="-128"/>
              </a:rPr>
              <a:t> {s})</a:t>
            </a:r>
          </a:p>
          <a:p>
            <a:pPr lvl="2">
              <a:spcBef>
                <a:spcPct val="20000"/>
              </a:spcBef>
              <a:buClr>
                <a:schemeClr val="folHlink"/>
              </a:buClr>
              <a:buSzPct val="60000"/>
              <a:buFont typeface="Wingdings" charset="2"/>
              <a:buNone/>
            </a:pPr>
            <a:r>
              <a:rPr lang="en-US" sz="2400">
                <a:ea typeface="ＭＳ Ｐゴシック" charset="-128"/>
                <a:cs typeface="ＭＳ Ｐゴシック" charset="-128"/>
              </a:rPr>
              <a:t>A := A </a:t>
            </a:r>
            <a:r>
              <a:rPr lang="en-US" sz="2400">
                <a:latin typeface="cmsy10" pitchFamily="34" charset="0"/>
                <a:ea typeface="ＭＳ Ｐゴシック" charset="-128"/>
                <a:cs typeface="ＭＳ Ｐゴシック" charset="-128"/>
              </a:rPr>
              <a:t>[</a:t>
            </a:r>
            <a:r>
              <a:rPr lang="en-US" sz="2400">
                <a:ea typeface="ＭＳ Ｐゴシック" charset="-128"/>
                <a:cs typeface="ＭＳ Ｐゴシック" charset="-128"/>
              </a:rPr>
              <a:t> {s*}</a:t>
            </a:r>
          </a:p>
        </p:txBody>
      </p:sp>
      <p:grpSp>
        <p:nvGrpSpPr>
          <p:cNvPr id="2" name="Group 8"/>
          <p:cNvGrpSpPr>
            <a:grpSpLocks/>
          </p:cNvGrpSpPr>
          <p:nvPr/>
        </p:nvGrpSpPr>
        <p:grpSpPr bwMode="auto">
          <a:xfrm>
            <a:off x="5029200" y="1676400"/>
            <a:ext cx="4191000" cy="2057400"/>
            <a:chOff x="3120" y="1056"/>
            <a:chExt cx="2640" cy="1296"/>
          </a:xfrm>
        </p:grpSpPr>
        <p:sp>
          <p:nvSpPr>
            <p:cNvPr id="1650697" name="Freeform 9"/>
            <p:cNvSpPr>
              <a:spLocks/>
            </p:cNvSpPr>
            <p:nvPr/>
          </p:nvSpPr>
          <p:spPr bwMode="auto">
            <a:xfrm>
              <a:off x="3120" y="1056"/>
              <a:ext cx="2640" cy="1296"/>
            </a:xfrm>
            <a:custGeom>
              <a:avLst/>
              <a:gdLst/>
              <a:ahLst/>
              <a:cxnLst>
                <a:cxn ang="0">
                  <a:pos x="1116" y="249"/>
                </a:cxn>
                <a:cxn ang="0">
                  <a:pos x="1030" y="127"/>
                </a:cxn>
                <a:cxn ang="0">
                  <a:pos x="741" y="70"/>
                </a:cxn>
                <a:cxn ang="0">
                  <a:pos x="443" y="58"/>
                </a:cxn>
                <a:cxn ang="0">
                  <a:pos x="0" y="81"/>
                </a:cxn>
                <a:cxn ang="0">
                  <a:pos x="112" y="286"/>
                </a:cxn>
                <a:cxn ang="0">
                  <a:pos x="88" y="447"/>
                </a:cxn>
                <a:cxn ang="0">
                  <a:pos x="153" y="625"/>
                </a:cxn>
                <a:cxn ang="0">
                  <a:pos x="453" y="583"/>
                </a:cxn>
                <a:cxn ang="0">
                  <a:pos x="906" y="658"/>
                </a:cxn>
                <a:cxn ang="0">
                  <a:pos x="1165" y="792"/>
                </a:cxn>
                <a:cxn ang="0">
                  <a:pos x="1545" y="672"/>
                </a:cxn>
                <a:cxn ang="0">
                  <a:pos x="2179" y="571"/>
                </a:cxn>
                <a:cxn ang="0">
                  <a:pos x="2207" y="467"/>
                </a:cxn>
                <a:cxn ang="0">
                  <a:pos x="2389" y="401"/>
                </a:cxn>
                <a:cxn ang="0">
                  <a:pos x="2382" y="329"/>
                </a:cxn>
                <a:cxn ang="0">
                  <a:pos x="2265" y="285"/>
                </a:cxn>
                <a:cxn ang="0">
                  <a:pos x="2396" y="248"/>
                </a:cxn>
                <a:cxn ang="0">
                  <a:pos x="2498" y="102"/>
                </a:cxn>
                <a:cxn ang="0">
                  <a:pos x="2360" y="0"/>
                </a:cxn>
                <a:cxn ang="0">
                  <a:pos x="2112" y="73"/>
                </a:cxn>
                <a:cxn ang="0">
                  <a:pos x="1806" y="132"/>
                </a:cxn>
                <a:cxn ang="0">
                  <a:pos x="1579" y="161"/>
                </a:cxn>
                <a:cxn ang="0">
                  <a:pos x="1491" y="256"/>
                </a:cxn>
                <a:cxn ang="0">
                  <a:pos x="1409" y="146"/>
                </a:cxn>
                <a:cxn ang="0">
                  <a:pos x="1116" y="249"/>
                </a:cxn>
              </a:cxnLst>
              <a:rect l="0" t="0" r="r" b="b"/>
              <a:pathLst>
                <a:path w="2498" h="792">
                  <a:moveTo>
                    <a:pt x="1116" y="249"/>
                  </a:moveTo>
                  <a:lnTo>
                    <a:pt x="1030" y="127"/>
                  </a:lnTo>
                  <a:lnTo>
                    <a:pt x="741" y="70"/>
                  </a:lnTo>
                  <a:lnTo>
                    <a:pt x="443" y="58"/>
                  </a:lnTo>
                  <a:lnTo>
                    <a:pt x="0" y="81"/>
                  </a:lnTo>
                  <a:lnTo>
                    <a:pt x="112" y="286"/>
                  </a:lnTo>
                  <a:lnTo>
                    <a:pt x="88" y="447"/>
                  </a:lnTo>
                  <a:lnTo>
                    <a:pt x="153" y="625"/>
                  </a:lnTo>
                  <a:lnTo>
                    <a:pt x="453" y="583"/>
                  </a:lnTo>
                  <a:lnTo>
                    <a:pt x="906" y="658"/>
                  </a:lnTo>
                  <a:lnTo>
                    <a:pt x="1165" y="792"/>
                  </a:lnTo>
                  <a:lnTo>
                    <a:pt x="1545" y="672"/>
                  </a:lnTo>
                  <a:lnTo>
                    <a:pt x="2179" y="571"/>
                  </a:lnTo>
                  <a:lnTo>
                    <a:pt x="2207" y="467"/>
                  </a:lnTo>
                  <a:lnTo>
                    <a:pt x="2389" y="401"/>
                  </a:lnTo>
                  <a:lnTo>
                    <a:pt x="2382" y="329"/>
                  </a:lnTo>
                  <a:lnTo>
                    <a:pt x="2265" y="285"/>
                  </a:lnTo>
                  <a:lnTo>
                    <a:pt x="2396" y="248"/>
                  </a:lnTo>
                  <a:lnTo>
                    <a:pt x="2498" y="102"/>
                  </a:lnTo>
                  <a:lnTo>
                    <a:pt x="2360" y="0"/>
                  </a:lnTo>
                  <a:lnTo>
                    <a:pt x="2112" y="73"/>
                  </a:lnTo>
                  <a:lnTo>
                    <a:pt x="1806" y="132"/>
                  </a:lnTo>
                  <a:lnTo>
                    <a:pt x="1579" y="161"/>
                  </a:lnTo>
                  <a:lnTo>
                    <a:pt x="1491" y="256"/>
                  </a:lnTo>
                  <a:lnTo>
                    <a:pt x="1409" y="146"/>
                  </a:lnTo>
                  <a:lnTo>
                    <a:pt x="1116" y="249"/>
                  </a:lnTo>
                </a:path>
              </a:pathLst>
            </a:custGeom>
            <a:solidFill>
              <a:srgbClr val="99CCFF"/>
            </a:solidFill>
            <a:ln w="15875">
              <a:solidFill>
                <a:srgbClr val="0000FF"/>
              </a:solidFill>
              <a:prstDash val="solid"/>
              <a:round/>
              <a:headEnd/>
              <a:tailEnd/>
            </a:ln>
          </p:spPr>
          <p:txBody>
            <a:bodyPr>
              <a:prstTxWarp prst="textNoShape">
                <a:avLst/>
              </a:prstTxWarp>
            </a:bodyPr>
            <a:lstStyle/>
            <a:p>
              <a:endParaRPr lang="en-US"/>
            </a:p>
          </p:txBody>
        </p:sp>
        <p:sp>
          <p:nvSpPr>
            <p:cNvPr id="1650698" name="Oval 10"/>
            <p:cNvSpPr>
              <a:spLocks noChangeArrowheads="1"/>
            </p:cNvSpPr>
            <p:nvPr/>
          </p:nvSpPr>
          <p:spPr bwMode="auto">
            <a:xfrm>
              <a:off x="3312"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699" name="Oval 11"/>
            <p:cNvSpPr>
              <a:spLocks noChangeArrowheads="1"/>
            </p:cNvSpPr>
            <p:nvPr/>
          </p:nvSpPr>
          <p:spPr bwMode="auto">
            <a:xfrm>
              <a:off x="3456"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0" name="Oval 12"/>
            <p:cNvSpPr>
              <a:spLocks noChangeArrowheads="1"/>
            </p:cNvSpPr>
            <p:nvPr/>
          </p:nvSpPr>
          <p:spPr bwMode="auto">
            <a:xfrm>
              <a:off x="3382" y="144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1" name="Oval 13"/>
            <p:cNvSpPr>
              <a:spLocks noChangeArrowheads="1"/>
            </p:cNvSpPr>
            <p:nvPr/>
          </p:nvSpPr>
          <p:spPr bwMode="auto">
            <a:xfrm>
              <a:off x="3622" y="139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2" name="Oval 14"/>
            <p:cNvSpPr>
              <a:spLocks noChangeArrowheads="1"/>
            </p:cNvSpPr>
            <p:nvPr/>
          </p:nvSpPr>
          <p:spPr bwMode="auto">
            <a:xfrm>
              <a:off x="3456" y="16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3" name="Oval 15"/>
            <p:cNvSpPr>
              <a:spLocks noChangeArrowheads="1"/>
            </p:cNvSpPr>
            <p:nvPr/>
          </p:nvSpPr>
          <p:spPr bwMode="auto">
            <a:xfrm>
              <a:off x="3696" y="180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4" name="Oval 16"/>
            <p:cNvSpPr>
              <a:spLocks noChangeArrowheads="1"/>
            </p:cNvSpPr>
            <p:nvPr/>
          </p:nvSpPr>
          <p:spPr bwMode="auto">
            <a:xfrm>
              <a:off x="3408" y="182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5" name="Oval 17"/>
            <p:cNvSpPr>
              <a:spLocks noChangeArrowheads="1"/>
            </p:cNvSpPr>
            <p:nvPr/>
          </p:nvSpPr>
          <p:spPr bwMode="auto">
            <a:xfrm>
              <a:off x="3744"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6" name="Oval 18"/>
            <p:cNvSpPr>
              <a:spLocks noChangeArrowheads="1"/>
            </p:cNvSpPr>
            <p:nvPr/>
          </p:nvSpPr>
          <p:spPr bwMode="auto">
            <a:xfrm>
              <a:off x="3984"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7" name="Oval 19"/>
            <p:cNvSpPr>
              <a:spLocks noChangeArrowheads="1"/>
            </p:cNvSpPr>
            <p:nvPr/>
          </p:nvSpPr>
          <p:spPr bwMode="auto">
            <a:xfrm>
              <a:off x="3888" y="14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8" name="Oval 20"/>
            <p:cNvSpPr>
              <a:spLocks noChangeArrowheads="1"/>
            </p:cNvSpPr>
            <p:nvPr/>
          </p:nvSpPr>
          <p:spPr bwMode="auto">
            <a:xfrm>
              <a:off x="4198" y="144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09" name="Oval 21"/>
            <p:cNvSpPr>
              <a:spLocks noChangeArrowheads="1"/>
            </p:cNvSpPr>
            <p:nvPr/>
          </p:nvSpPr>
          <p:spPr bwMode="auto">
            <a:xfrm>
              <a:off x="3984" y="16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0" name="Oval 22"/>
            <p:cNvSpPr>
              <a:spLocks noChangeArrowheads="1"/>
            </p:cNvSpPr>
            <p:nvPr/>
          </p:nvSpPr>
          <p:spPr bwMode="auto">
            <a:xfrm>
              <a:off x="3696" y="16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1" name="Oval 23"/>
            <p:cNvSpPr>
              <a:spLocks noChangeArrowheads="1"/>
            </p:cNvSpPr>
            <p:nvPr/>
          </p:nvSpPr>
          <p:spPr bwMode="auto">
            <a:xfrm>
              <a:off x="4176" y="196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2" name="Oval 24"/>
            <p:cNvSpPr>
              <a:spLocks noChangeArrowheads="1"/>
            </p:cNvSpPr>
            <p:nvPr/>
          </p:nvSpPr>
          <p:spPr bwMode="auto">
            <a:xfrm>
              <a:off x="3910" y="189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3" name="Oval 25"/>
            <p:cNvSpPr>
              <a:spLocks noChangeArrowheads="1"/>
            </p:cNvSpPr>
            <p:nvPr/>
          </p:nvSpPr>
          <p:spPr bwMode="auto">
            <a:xfrm>
              <a:off x="4320" y="156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4" name="Oval 26"/>
            <p:cNvSpPr>
              <a:spLocks noChangeArrowheads="1"/>
            </p:cNvSpPr>
            <p:nvPr/>
          </p:nvSpPr>
          <p:spPr bwMode="auto">
            <a:xfrm>
              <a:off x="4512" y="156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5" name="Oval 27"/>
            <p:cNvSpPr>
              <a:spLocks noChangeArrowheads="1"/>
            </p:cNvSpPr>
            <p:nvPr/>
          </p:nvSpPr>
          <p:spPr bwMode="auto">
            <a:xfrm>
              <a:off x="4176" y="16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6" name="Oval 28"/>
            <p:cNvSpPr>
              <a:spLocks noChangeArrowheads="1"/>
            </p:cNvSpPr>
            <p:nvPr/>
          </p:nvSpPr>
          <p:spPr bwMode="auto">
            <a:xfrm>
              <a:off x="4560" y="168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7" name="Oval 29"/>
            <p:cNvSpPr>
              <a:spLocks noChangeArrowheads="1"/>
            </p:cNvSpPr>
            <p:nvPr/>
          </p:nvSpPr>
          <p:spPr bwMode="auto">
            <a:xfrm>
              <a:off x="4464" y="189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8" name="Oval 30"/>
            <p:cNvSpPr>
              <a:spLocks noChangeArrowheads="1"/>
            </p:cNvSpPr>
            <p:nvPr/>
          </p:nvSpPr>
          <p:spPr bwMode="auto">
            <a:xfrm>
              <a:off x="4320" y="180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19" name="Oval 31"/>
            <p:cNvSpPr>
              <a:spLocks noChangeArrowheads="1"/>
            </p:cNvSpPr>
            <p:nvPr/>
          </p:nvSpPr>
          <p:spPr bwMode="auto">
            <a:xfrm>
              <a:off x="4656" y="199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0" name="Oval 32"/>
            <p:cNvSpPr>
              <a:spLocks noChangeArrowheads="1"/>
            </p:cNvSpPr>
            <p:nvPr/>
          </p:nvSpPr>
          <p:spPr bwMode="auto">
            <a:xfrm>
              <a:off x="4416" y="211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1" name="Oval 33"/>
            <p:cNvSpPr>
              <a:spLocks noChangeArrowheads="1"/>
            </p:cNvSpPr>
            <p:nvPr/>
          </p:nvSpPr>
          <p:spPr bwMode="auto">
            <a:xfrm>
              <a:off x="5062" y="144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2" name="Oval 34"/>
            <p:cNvSpPr>
              <a:spLocks noChangeArrowheads="1"/>
            </p:cNvSpPr>
            <p:nvPr/>
          </p:nvSpPr>
          <p:spPr bwMode="auto">
            <a:xfrm>
              <a:off x="5350" y="144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3" name="Oval 35"/>
            <p:cNvSpPr>
              <a:spLocks noChangeArrowheads="1"/>
            </p:cNvSpPr>
            <p:nvPr/>
          </p:nvSpPr>
          <p:spPr bwMode="auto">
            <a:xfrm>
              <a:off x="5040" y="16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4" name="Oval 36"/>
            <p:cNvSpPr>
              <a:spLocks noChangeArrowheads="1"/>
            </p:cNvSpPr>
            <p:nvPr/>
          </p:nvSpPr>
          <p:spPr bwMode="auto">
            <a:xfrm>
              <a:off x="5350" y="163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5" name="Oval 37"/>
            <p:cNvSpPr>
              <a:spLocks noChangeArrowheads="1"/>
            </p:cNvSpPr>
            <p:nvPr/>
          </p:nvSpPr>
          <p:spPr bwMode="auto">
            <a:xfrm>
              <a:off x="5350" y="185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6" name="Oval 38"/>
            <p:cNvSpPr>
              <a:spLocks noChangeArrowheads="1"/>
            </p:cNvSpPr>
            <p:nvPr/>
          </p:nvSpPr>
          <p:spPr bwMode="auto">
            <a:xfrm>
              <a:off x="5062" y="185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7" name="Oval 39"/>
            <p:cNvSpPr>
              <a:spLocks noChangeArrowheads="1"/>
            </p:cNvSpPr>
            <p:nvPr/>
          </p:nvSpPr>
          <p:spPr bwMode="auto">
            <a:xfrm>
              <a:off x="3552" y="187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8" name="Oval 40"/>
            <p:cNvSpPr>
              <a:spLocks noChangeArrowheads="1"/>
            </p:cNvSpPr>
            <p:nvPr/>
          </p:nvSpPr>
          <p:spPr bwMode="auto">
            <a:xfrm>
              <a:off x="4848" y="168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29" name="Oval 41"/>
            <p:cNvSpPr>
              <a:spLocks noChangeArrowheads="1"/>
            </p:cNvSpPr>
            <p:nvPr/>
          </p:nvSpPr>
          <p:spPr bwMode="auto">
            <a:xfrm>
              <a:off x="5472" y="156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0" name="Oval 42"/>
            <p:cNvSpPr>
              <a:spLocks noChangeArrowheads="1"/>
            </p:cNvSpPr>
            <p:nvPr/>
          </p:nvSpPr>
          <p:spPr bwMode="auto">
            <a:xfrm>
              <a:off x="5328" y="12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1" name="Oval 43"/>
            <p:cNvSpPr>
              <a:spLocks noChangeArrowheads="1"/>
            </p:cNvSpPr>
            <p:nvPr/>
          </p:nvSpPr>
          <p:spPr bwMode="auto">
            <a:xfrm>
              <a:off x="5136" y="12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2" name="Oval 44"/>
            <p:cNvSpPr>
              <a:spLocks noChangeArrowheads="1"/>
            </p:cNvSpPr>
            <p:nvPr/>
          </p:nvSpPr>
          <p:spPr bwMode="auto">
            <a:xfrm>
              <a:off x="4512" y="139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3" name="Oval 45"/>
            <p:cNvSpPr>
              <a:spLocks noChangeArrowheads="1"/>
            </p:cNvSpPr>
            <p:nvPr/>
          </p:nvSpPr>
          <p:spPr bwMode="auto">
            <a:xfrm>
              <a:off x="4656" y="182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4" name="Oval 46"/>
            <p:cNvSpPr>
              <a:spLocks noChangeArrowheads="1"/>
            </p:cNvSpPr>
            <p:nvPr/>
          </p:nvSpPr>
          <p:spPr bwMode="auto">
            <a:xfrm>
              <a:off x="3888" y="17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5" name="Oval 47"/>
            <p:cNvSpPr>
              <a:spLocks noChangeArrowheads="1"/>
            </p:cNvSpPr>
            <p:nvPr/>
          </p:nvSpPr>
          <p:spPr bwMode="auto">
            <a:xfrm>
              <a:off x="4848" y="192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6" name="Oval 48"/>
            <p:cNvSpPr>
              <a:spLocks noChangeArrowheads="1"/>
            </p:cNvSpPr>
            <p:nvPr/>
          </p:nvSpPr>
          <p:spPr bwMode="auto">
            <a:xfrm>
              <a:off x="5520" y="115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7" name="Oval 49"/>
            <p:cNvSpPr>
              <a:spLocks noChangeArrowheads="1"/>
            </p:cNvSpPr>
            <p:nvPr/>
          </p:nvSpPr>
          <p:spPr bwMode="auto">
            <a:xfrm>
              <a:off x="4224" y="216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8" name="Oval 50"/>
            <p:cNvSpPr>
              <a:spLocks noChangeArrowheads="1"/>
            </p:cNvSpPr>
            <p:nvPr/>
          </p:nvSpPr>
          <p:spPr bwMode="auto">
            <a:xfrm>
              <a:off x="5520" y="13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39" name="Oval 51"/>
            <p:cNvSpPr>
              <a:spLocks noChangeArrowheads="1"/>
            </p:cNvSpPr>
            <p:nvPr/>
          </p:nvSpPr>
          <p:spPr bwMode="auto">
            <a:xfrm>
              <a:off x="4822" y="139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40" name="Oval 52"/>
            <p:cNvSpPr>
              <a:spLocks noChangeArrowheads="1"/>
            </p:cNvSpPr>
            <p:nvPr/>
          </p:nvSpPr>
          <p:spPr bwMode="auto">
            <a:xfrm>
              <a:off x="5158" y="163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41" name="Oval 53"/>
            <p:cNvSpPr>
              <a:spLocks noChangeArrowheads="1"/>
            </p:cNvSpPr>
            <p:nvPr/>
          </p:nvSpPr>
          <p:spPr bwMode="auto">
            <a:xfrm>
              <a:off x="3312" y="164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1650742" name="Oval 54"/>
            <p:cNvSpPr>
              <a:spLocks noChangeArrowheads="1"/>
            </p:cNvSpPr>
            <p:nvPr/>
          </p:nvSpPr>
          <p:spPr bwMode="auto">
            <a:xfrm>
              <a:off x="4080" y="182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grpSp>
      <p:grpSp>
        <p:nvGrpSpPr>
          <p:cNvPr id="3" name="Group 55"/>
          <p:cNvGrpSpPr>
            <a:grpSpLocks/>
          </p:cNvGrpSpPr>
          <p:nvPr/>
        </p:nvGrpSpPr>
        <p:grpSpPr bwMode="auto">
          <a:xfrm>
            <a:off x="4876800" y="2133600"/>
            <a:ext cx="701675" cy="457200"/>
            <a:chOff x="864" y="2880"/>
            <a:chExt cx="442" cy="288"/>
          </a:xfrm>
        </p:grpSpPr>
        <p:sp>
          <p:nvSpPr>
            <p:cNvPr id="1650744" name="Oval 56"/>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650745" name="Text Box 57"/>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latin typeface="Arial" charset="0"/>
                </a:rPr>
                <a:t>G</a:t>
              </a:r>
              <a:r>
                <a:rPr lang="en-US" sz="2400" b="1" baseline="-25000">
                  <a:latin typeface="Arial" charset="0"/>
                </a:rPr>
                <a:t>1</a:t>
              </a:r>
              <a:endParaRPr lang="en-US" sz="2400" b="1">
                <a:latin typeface="Arial" charset="0"/>
              </a:endParaRPr>
            </a:p>
          </p:txBody>
        </p:sp>
      </p:grpSp>
      <p:grpSp>
        <p:nvGrpSpPr>
          <p:cNvPr id="4" name="Group 58"/>
          <p:cNvGrpSpPr>
            <a:grpSpLocks/>
          </p:cNvGrpSpPr>
          <p:nvPr/>
        </p:nvGrpSpPr>
        <p:grpSpPr bwMode="auto">
          <a:xfrm>
            <a:off x="8001000" y="2133600"/>
            <a:ext cx="701675" cy="457200"/>
            <a:chOff x="864" y="2880"/>
            <a:chExt cx="442" cy="288"/>
          </a:xfrm>
        </p:grpSpPr>
        <p:sp>
          <p:nvSpPr>
            <p:cNvPr id="1650747" name="Oval 59"/>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650748" name="Text Box 60"/>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latin typeface="Arial" charset="0"/>
                </a:rPr>
                <a:t>G</a:t>
              </a:r>
              <a:r>
                <a:rPr lang="en-US" sz="2400" b="1" baseline="-25000">
                  <a:latin typeface="Arial" charset="0"/>
                </a:rPr>
                <a:t>2</a:t>
              </a:r>
              <a:endParaRPr lang="en-US" sz="2400" b="1">
                <a:latin typeface="Arial" charset="0"/>
              </a:endParaRPr>
            </a:p>
          </p:txBody>
        </p:sp>
      </p:grpSp>
      <p:grpSp>
        <p:nvGrpSpPr>
          <p:cNvPr id="5" name="Group 61"/>
          <p:cNvGrpSpPr>
            <a:grpSpLocks/>
          </p:cNvGrpSpPr>
          <p:nvPr/>
        </p:nvGrpSpPr>
        <p:grpSpPr bwMode="auto">
          <a:xfrm>
            <a:off x="6232525" y="3276600"/>
            <a:ext cx="701675" cy="457200"/>
            <a:chOff x="864" y="2880"/>
            <a:chExt cx="442" cy="288"/>
          </a:xfrm>
        </p:grpSpPr>
        <p:sp>
          <p:nvSpPr>
            <p:cNvPr id="1650750" name="Oval 62"/>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650751" name="Text Box 63"/>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latin typeface="Arial" charset="0"/>
                </a:rPr>
                <a:t>G</a:t>
              </a:r>
              <a:r>
                <a:rPr lang="en-US" sz="2400" b="1" baseline="-25000">
                  <a:latin typeface="Arial" charset="0"/>
                </a:rPr>
                <a:t>3</a:t>
              </a:r>
              <a:endParaRPr lang="en-US" sz="2400" b="1">
                <a:latin typeface="Arial" charset="0"/>
              </a:endParaRPr>
            </a:p>
          </p:txBody>
        </p:sp>
      </p:grpSp>
      <p:grpSp>
        <p:nvGrpSpPr>
          <p:cNvPr id="6" name="Group 64"/>
          <p:cNvGrpSpPr>
            <a:grpSpLocks/>
          </p:cNvGrpSpPr>
          <p:nvPr/>
        </p:nvGrpSpPr>
        <p:grpSpPr bwMode="auto">
          <a:xfrm>
            <a:off x="6705600" y="2057400"/>
            <a:ext cx="701675" cy="457200"/>
            <a:chOff x="864" y="2880"/>
            <a:chExt cx="442" cy="288"/>
          </a:xfrm>
        </p:grpSpPr>
        <p:sp>
          <p:nvSpPr>
            <p:cNvPr id="1650753" name="Oval 65"/>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650754" name="Text Box 66"/>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latin typeface="Arial" charset="0"/>
                </a:rPr>
                <a:t>G</a:t>
              </a:r>
              <a:r>
                <a:rPr lang="en-US" sz="2400" b="1" baseline="-25000">
                  <a:latin typeface="Arial" charset="0"/>
                </a:rPr>
                <a:t>4</a:t>
              </a:r>
              <a:endParaRPr lang="en-US" sz="2400" b="1">
                <a:latin typeface="Arial" charset="0"/>
              </a:endParaRPr>
            </a:p>
          </p:txBody>
        </p:sp>
      </p:grpSp>
      <p:sp>
        <p:nvSpPr>
          <p:cNvPr id="1650755" name="Rectangle 67"/>
          <p:cNvSpPr>
            <a:spLocks noChangeArrowheads="1"/>
          </p:cNvSpPr>
          <p:nvPr/>
        </p:nvSpPr>
        <p:spPr bwMode="auto">
          <a:xfrm>
            <a:off x="4724400" y="4424363"/>
            <a:ext cx="4267200" cy="1798637"/>
          </a:xfrm>
          <a:prstGeom prst="rect">
            <a:avLst/>
          </a:prstGeom>
          <a:noFill/>
          <a:ln w="50800">
            <a:solidFill>
              <a:srgbClr val="006600"/>
            </a:solidFill>
            <a:miter lim="800000"/>
            <a:headEnd/>
            <a:tailEnd/>
          </a:ln>
          <a:effectLst/>
        </p:spPr>
        <p:txBody>
          <a:bodyPr>
            <a:prstTxWarp prst="textNoShape">
              <a:avLst/>
            </a:prstTxWarp>
            <a:spAutoFit/>
          </a:bodyPr>
          <a:lstStyle/>
          <a:p>
            <a:pPr>
              <a:spcBef>
                <a:spcPct val="20000"/>
              </a:spcBef>
              <a:buClr>
                <a:schemeClr val="folHlink"/>
              </a:buClr>
              <a:buSzPct val="70000"/>
              <a:buFont typeface="Wingdings" charset="2"/>
              <a:buNone/>
            </a:pPr>
            <a:r>
              <a:rPr lang="en-US" sz="3200" u="sng">
                <a:ea typeface="ＭＳ Ｐゴシック" charset="-128"/>
                <a:cs typeface="ＭＳ Ｐゴシック" charset="-128"/>
              </a:rPr>
              <a:t>Theorem</a:t>
            </a:r>
            <a:r>
              <a:rPr lang="en-US" sz="3200">
                <a:ea typeface="ＭＳ Ｐゴシック" charset="-128"/>
                <a:cs typeface="ＭＳ Ｐゴシック" charset="-128"/>
              </a:rPr>
              <a:t> </a:t>
            </a:r>
            <a:r>
              <a:rPr lang="en-US" sz="2000">
                <a:ea typeface="ＭＳ Ｐゴシック" charset="-128"/>
                <a:cs typeface="ＭＳ Ｐゴシック" charset="-128"/>
              </a:rPr>
              <a:t>[Nemhauser et al. ‘78]</a:t>
            </a:r>
            <a:r>
              <a:rPr lang="en-US" sz="3200">
                <a:ea typeface="ＭＳ Ｐゴシック" charset="-128"/>
                <a:cs typeface="ＭＳ Ｐゴシック" charset="-128"/>
              </a:rPr>
              <a:t>: </a:t>
            </a:r>
          </a:p>
          <a:p>
            <a:pPr>
              <a:spcBef>
                <a:spcPct val="20000"/>
              </a:spcBef>
              <a:buClr>
                <a:schemeClr val="folHlink"/>
              </a:buClr>
              <a:buSzPct val="70000"/>
              <a:buFont typeface="Wingdings" charset="2"/>
              <a:buNone/>
            </a:pPr>
            <a:r>
              <a:rPr lang="en-US" sz="3200">
                <a:ea typeface="ＭＳ Ｐゴシック" charset="-128"/>
                <a:cs typeface="ＭＳ Ｐゴシック" charset="-128"/>
              </a:rPr>
              <a:t>F(A</a:t>
            </a:r>
            <a:r>
              <a:rPr lang="en-US" sz="3200" baseline="-25000">
                <a:ea typeface="ＭＳ Ｐゴシック" charset="-128"/>
                <a:cs typeface="ＭＳ Ｐゴシック" charset="-128"/>
              </a:rPr>
              <a:t>G</a:t>
            </a:r>
            <a:r>
              <a:rPr lang="en-US" sz="3200">
                <a:ea typeface="ＭＳ Ｐゴシック" charset="-128"/>
                <a:cs typeface="ＭＳ Ｐゴシック" charset="-128"/>
              </a:rPr>
              <a:t>) </a:t>
            </a:r>
            <a:r>
              <a:rPr lang="en-US" sz="3200">
                <a:latin typeface="cmsy10" pitchFamily="34" charset="0"/>
                <a:ea typeface="ＭＳ Ｐゴシック" charset="-128"/>
                <a:cs typeface="ＭＳ Ｐゴシック" charset="-128"/>
              </a:rPr>
              <a:t>¸</a:t>
            </a:r>
            <a:r>
              <a:rPr lang="en-US" sz="3200">
                <a:ea typeface="ＭＳ Ｐゴシック" charset="-128"/>
                <a:cs typeface="ＭＳ Ｐゴシック" charset="-128"/>
              </a:rPr>
              <a:t> (1-1/e) F(OPT)</a:t>
            </a:r>
          </a:p>
          <a:p>
            <a:pPr>
              <a:spcBef>
                <a:spcPct val="20000"/>
              </a:spcBef>
              <a:buClr>
                <a:schemeClr val="folHlink"/>
              </a:buClr>
              <a:buSzPct val="70000"/>
              <a:buFont typeface="Wingdings" charset="2"/>
              <a:buNone/>
            </a:pPr>
            <a:r>
              <a:rPr lang="en-US" sz="3200">
                <a:ea typeface="ＭＳ Ｐゴシック" charset="-128"/>
                <a:cs typeface="ＭＳ Ｐゴシック" charset="-128"/>
              </a:rPr>
              <a:t>Greedy near-optimal! </a:t>
            </a:r>
            <a:r>
              <a:rPr lang="en-US" sz="3200">
                <a:ea typeface="ＭＳ Ｐゴシック" charset="-128"/>
                <a:cs typeface="ＭＳ Ｐゴシック" charset="-128"/>
                <a:sym typeface="Wingdings" charset="2"/>
              </a:rPr>
              <a:t></a:t>
            </a:r>
            <a:endParaRPr lang="en-US" sz="3200">
              <a:ea typeface="ＭＳ Ｐゴシック" charset="-128"/>
              <a:cs typeface="ＭＳ Ｐゴシック" charset="-128"/>
            </a:endParaRPr>
          </a:p>
        </p:txBody>
      </p:sp>
    </p:spTree>
    <p:custDataLst>
      <p:tags r:id="rId1"/>
    </p:custDataLst>
  </p:cSld>
  <p:clrMapOvr>
    <a:masterClrMapping/>
  </p:clrMapOvr>
  <p:transition advTm="421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804292"/>
                                        </p:tgtEl>
                                        <p:attrNameLst>
                                          <p:attrName>style.opacity</p:attrName>
                                        </p:attrNameLst>
                                      </p:cBhvr>
                                      <p:to>
                                        <p:strVal val="0.5"/>
                                      </p:to>
                                    </p:set>
                                    <p:animEffect filter="image" prLst="opacity: 0.5">
                                      <p:cBhvr rctx="IE">
                                        <p:cTn id="7" dur="indefinite"/>
                                        <p:tgtEl>
                                          <p:spTgt spid="1804292"/>
                                        </p:tgtEl>
                                      </p:cBhvr>
                                    </p:animEffect>
                                  </p:childTnLst>
                                </p:cTn>
                              </p:par>
                              <p:par>
                                <p:cTn id="8" presetID="9" presetClass="emph" presetSubtype="0" grpId="0" nodeType="withEffect">
                                  <p:stCondLst>
                                    <p:cond delay="0"/>
                                  </p:stCondLst>
                                  <p:childTnLst>
                                    <p:set>
                                      <p:cBhvr rctx="PPT">
                                        <p:cTn id="9" dur="indefinite"/>
                                        <p:tgtEl>
                                          <p:spTgt spid="1804293"/>
                                        </p:tgtEl>
                                        <p:attrNameLst>
                                          <p:attrName>style.opacity</p:attrName>
                                        </p:attrNameLst>
                                      </p:cBhvr>
                                      <p:to>
                                        <p:strVal val="0.5"/>
                                      </p:to>
                                    </p:set>
                                    <p:animEffect filter="image" prLst="opacity: 0.5">
                                      <p:cBhvr rctx="IE">
                                        <p:cTn id="10" dur="indefinite"/>
                                        <p:tgtEl>
                                          <p:spTgt spid="1804293"/>
                                        </p:tgtEl>
                                      </p:cBhvr>
                                    </p:animEffect>
                                  </p:childTnLst>
                                </p:cTn>
                              </p:par>
                              <p:par>
                                <p:cTn id="11" presetID="9" presetClass="emph" presetSubtype="0" grpId="0" nodeType="withEffect">
                                  <p:stCondLst>
                                    <p:cond delay="0"/>
                                  </p:stCondLst>
                                  <p:childTnLst>
                                    <p:set>
                                      <p:cBhvr rctx="PPT">
                                        <p:cTn id="12" dur="indefinite"/>
                                        <p:tgtEl>
                                          <p:spTgt spid="1804294"/>
                                        </p:tgtEl>
                                        <p:attrNameLst>
                                          <p:attrName>style.opacity</p:attrName>
                                        </p:attrNameLst>
                                      </p:cBhvr>
                                      <p:to>
                                        <p:strVal val="0.5"/>
                                      </p:to>
                                    </p:set>
                                    <p:animEffect filter="image" prLst="opacity: 0.5">
                                      <p:cBhvr rctx="IE">
                                        <p:cTn id="13" dur="indefinite"/>
                                        <p:tgtEl>
                                          <p:spTgt spid="1804294"/>
                                        </p:tgtEl>
                                      </p:cBhvr>
                                    </p:animEffect>
                                  </p:childTnLst>
                                </p:cTn>
                              </p:par>
                              <p:par>
                                <p:cTn id="14" presetID="9" presetClass="emph" presetSubtype="0" nodeType="withEffect">
                                  <p:stCondLst>
                                    <p:cond delay="0"/>
                                  </p:stCondLst>
                                  <p:childTnLst>
                                    <p:set>
                                      <p:cBhvr rctx="PPT">
                                        <p:cTn id="15" dur="indefinite"/>
                                        <p:tgtEl>
                                          <p:spTgt spid="2"/>
                                        </p:tgtEl>
                                        <p:attrNameLst>
                                          <p:attrName>style.opacity</p:attrName>
                                        </p:attrNameLst>
                                      </p:cBhvr>
                                      <p:to>
                                        <p:strVal val="0.5"/>
                                      </p:to>
                                    </p:set>
                                    <p:animEffect filter="image" prLst="opacity: 0.5">
                                      <p:cBhvr rctx="IE">
                                        <p:cTn id="16" dur="indefinite"/>
                                        <p:tgtEl>
                                          <p:spTgt spid="2"/>
                                        </p:tgtEl>
                                      </p:cBhvr>
                                    </p:animEffect>
                                  </p:childTnLst>
                                </p:cTn>
                              </p:par>
                              <p:par>
                                <p:cTn id="17" presetID="9" presetClass="emph" presetSubtype="0" nodeType="withEffect">
                                  <p:stCondLst>
                                    <p:cond delay="0"/>
                                  </p:stCondLst>
                                  <p:childTnLst>
                                    <p:set>
                                      <p:cBhvr rctx="PPT">
                                        <p:cTn id="18" dur="indefinite"/>
                                        <p:tgtEl>
                                          <p:spTgt spid="3"/>
                                        </p:tgtEl>
                                        <p:attrNameLst>
                                          <p:attrName>style.opacity</p:attrName>
                                        </p:attrNameLst>
                                      </p:cBhvr>
                                      <p:to>
                                        <p:strVal val="0.5"/>
                                      </p:to>
                                    </p:set>
                                    <p:animEffect filter="image" prLst="opacity: 0.5">
                                      <p:cBhvr rctx="IE">
                                        <p:cTn id="19" dur="indefinite"/>
                                        <p:tgtEl>
                                          <p:spTgt spid="3"/>
                                        </p:tgtEl>
                                      </p:cBhvr>
                                    </p:animEffect>
                                  </p:childTnLst>
                                </p:cTn>
                              </p:par>
                              <p:par>
                                <p:cTn id="20" presetID="9" presetClass="emph" presetSubtype="0" nodeType="withEffect">
                                  <p:stCondLst>
                                    <p:cond delay="0"/>
                                  </p:stCondLst>
                                  <p:childTnLst>
                                    <p:set>
                                      <p:cBhvr rctx="PPT">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par>
                                <p:cTn id="23" presetID="9" presetClass="emph" presetSubtype="0" nodeType="with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par>
                                <p:cTn id="26" presetID="9" presetClass="emph" presetSubtype="0" nodeType="withEffect">
                                  <p:stCondLst>
                                    <p:cond delay="0"/>
                                  </p:stCondLst>
                                  <p:childTnLst>
                                    <p:set>
                                      <p:cBhvr rctx="PPT">
                                        <p:cTn id="27" dur="indefinite"/>
                                        <p:tgtEl>
                                          <p:spTgt spid="6"/>
                                        </p:tgtEl>
                                        <p:attrNameLst>
                                          <p:attrName>style.opacity</p:attrName>
                                        </p:attrNameLst>
                                      </p:cBhvr>
                                      <p:to>
                                        <p:strVal val="0.5"/>
                                      </p:to>
                                    </p:set>
                                    <p:animEffect filter="image" prLst="opacity: 0.5">
                                      <p:cBhvr rctx="IE">
                                        <p:cTn id="28" dur="indefinite"/>
                                        <p:tgtEl>
                                          <p:spTgt spid="6"/>
                                        </p:tgtEl>
                                      </p:cBhvr>
                                    </p:animEffect>
                                  </p:childTnLst>
                                </p:cTn>
                              </p:par>
                              <p:par>
                                <p:cTn id="29" presetID="9" presetClass="emph" presetSubtype="0" grpId="0" nodeType="withEffect">
                                  <p:stCondLst>
                                    <p:cond delay="0"/>
                                  </p:stCondLst>
                                  <p:childTnLst>
                                    <p:set>
                                      <p:cBhvr rctx="PPT">
                                        <p:cTn id="30" dur="indefinite"/>
                                        <p:tgtEl>
                                          <p:spTgt spid="1804291"/>
                                        </p:tgtEl>
                                        <p:attrNameLst>
                                          <p:attrName>style.opacity</p:attrName>
                                        </p:attrNameLst>
                                      </p:cBhvr>
                                      <p:to>
                                        <p:strVal val="0.5"/>
                                      </p:to>
                                    </p:set>
                                    <p:animEffect filter="image" prLst="opacity: 0.5">
                                      <p:cBhvr rctx="IE">
                                        <p:cTn id="31" dur="indefinite"/>
                                        <p:tgtEl>
                                          <p:spTgt spid="1804291"/>
                                        </p:tgtEl>
                                      </p:cBhvr>
                                    </p:animEffec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650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4291" grpId="0"/>
      <p:bldP spid="1804293" grpId="0" animBg="1"/>
      <p:bldP spid="1804294" grpId="0" animBg="1"/>
      <p:bldP spid="165075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Sequential Allocation</a:t>
            </a:r>
            <a:endParaRPr lang="en-US" dirty="0"/>
          </a:p>
        </p:txBody>
      </p:sp>
      <p:pic>
        <p:nvPicPr>
          <p:cNvPr id="5" name="Content Placeholder 4" descr="Sequential Allocation.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2133600"/>
            <a:ext cx="7324304" cy="369484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7BF2FBEC-D302-C346-A13F-B774B93791B9}" type="slidenum">
              <a:rPr lang="en-US"/>
              <a:pPr/>
              <a:t>2</a:t>
            </a:fld>
            <a:endParaRPr lang="en-US"/>
          </a:p>
        </p:txBody>
      </p:sp>
      <p:sp>
        <p:nvSpPr>
          <p:cNvPr id="513026" name="Rectangle 2"/>
          <p:cNvSpPr>
            <a:spLocks noGrp="1" noChangeArrowheads="1"/>
          </p:cNvSpPr>
          <p:nvPr>
            <p:ph type="title"/>
          </p:nvPr>
        </p:nvSpPr>
        <p:spPr>
          <a:xfrm>
            <a:off x="1150938" y="452438"/>
            <a:ext cx="7793037" cy="690562"/>
          </a:xfrm>
        </p:spPr>
        <p:txBody>
          <a:bodyPr>
            <a:normAutofit fontScale="90000"/>
          </a:bodyPr>
          <a:lstStyle/>
          <a:p>
            <a:r>
              <a:rPr lang="en-US"/>
              <a:t>Predicting spatial phenomena in large environments</a:t>
            </a:r>
          </a:p>
        </p:txBody>
      </p:sp>
      <p:sp>
        <p:nvSpPr>
          <p:cNvPr id="513029" name="Text Box 5"/>
          <p:cNvSpPr txBox="1">
            <a:spLocks noChangeArrowheads="1"/>
          </p:cNvSpPr>
          <p:nvPr/>
        </p:nvSpPr>
        <p:spPr bwMode="auto">
          <a:xfrm>
            <a:off x="0" y="4419600"/>
            <a:ext cx="8839200" cy="1800225"/>
          </a:xfrm>
          <a:prstGeom prst="rect">
            <a:avLst/>
          </a:prstGeom>
          <a:noFill/>
          <a:ln w="9525">
            <a:noFill/>
            <a:miter lim="800000"/>
            <a:headEnd/>
            <a:tailEnd/>
          </a:ln>
          <a:effectLst/>
        </p:spPr>
        <p:txBody>
          <a:bodyPr>
            <a:prstTxWarp prst="textNoShape">
              <a:avLst/>
            </a:prstTxWarp>
            <a:spAutoFit/>
          </a:bodyPr>
          <a:lstStyle/>
          <a:p>
            <a:r>
              <a:rPr lang="en-US" sz="2800" b="1">
                <a:solidFill>
                  <a:schemeClr val="hlink"/>
                </a:solidFill>
                <a:latin typeface="Tahoma" charset="0"/>
              </a:rPr>
              <a:t>Constraint:</a:t>
            </a:r>
            <a:r>
              <a:rPr lang="en-US" sz="2800">
                <a:latin typeface="Times" charset="0"/>
              </a:rPr>
              <a:t> </a:t>
            </a:r>
            <a:r>
              <a:rPr lang="en-US" sz="2800" b="1">
                <a:latin typeface="Tahoma" charset="0"/>
              </a:rPr>
              <a:t>Limited fuel for making observations</a:t>
            </a:r>
          </a:p>
          <a:p>
            <a:endParaRPr lang="en-US" sz="2800">
              <a:latin typeface="Tahoma" charset="0"/>
            </a:endParaRPr>
          </a:p>
          <a:p>
            <a:r>
              <a:rPr lang="en-US" sz="2800" b="1">
                <a:solidFill>
                  <a:schemeClr val="hlink"/>
                </a:solidFill>
                <a:latin typeface="Tahoma" charset="0"/>
              </a:rPr>
              <a:t>Fundamental Problem:</a:t>
            </a:r>
            <a:r>
              <a:rPr lang="en-US" sz="2800">
                <a:latin typeface="Times" charset="0"/>
              </a:rPr>
              <a:t> </a:t>
            </a:r>
            <a:r>
              <a:rPr lang="en-US" sz="2800" b="1">
                <a:latin typeface="Tahoma" charset="0"/>
              </a:rPr>
              <a:t>Where should we observe to maximize the collected information? </a:t>
            </a:r>
          </a:p>
        </p:txBody>
      </p:sp>
      <p:grpSp>
        <p:nvGrpSpPr>
          <p:cNvPr id="2" name="Group 26"/>
          <p:cNvGrpSpPr>
            <a:grpSpLocks/>
          </p:cNvGrpSpPr>
          <p:nvPr/>
        </p:nvGrpSpPr>
        <p:grpSpPr bwMode="auto">
          <a:xfrm>
            <a:off x="76200" y="1447800"/>
            <a:ext cx="4267200" cy="2882900"/>
            <a:chOff x="48" y="1104"/>
            <a:chExt cx="2688" cy="1816"/>
          </a:xfrm>
        </p:grpSpPr>
        <p:sp>
          <p:nvSpPr>
            <p:cNvPr id="513033" name="Text Box 9"/>
            <p:cNvSpPr txBox="1">
              <a:spLocks noChangeArrowheads="1"/>
            </p:cNvSpPr>
            <p:nvPr/>
          </p:nvSpPr>
          <p:spPr bwMode="auto">
            <a:xfrm>
              <a:off x="48" y="2670"/>
              <a:ext cx="2688" cy="250"/>
            </a:xfrm>
            <a:prstGeom prst="rect">
              <a:avLst/>
            </a:prstGeom>
            <a:noFill/>
            <a:ln w="9525">
              <a:noFill/>
              <a:miter lim="800000"/>
              <a:headEnd/>
              <a:tailEnd/>
            </a:ln>
            <a:effectLst/>
          </p:spPr>
          <p:txBody>
            <a:bodyPr>
              <a:prstTxWarp prst="textNoShape">
                <a:avLst/>
              </a:prstTxWarp>
              <a:spAutoFit/>
            </a:bodyPr>
            <a:lstStyle/>
            <a:p>
              <a:pPr algn="ctr"/>
              <a:r>
                <a:rPr lang="en-US" sz="2000"/>
                <a:t>Biomass in lakes</a:t>
              </a:r>
            </a:p>
          </p:txBody>
        </p:sp>
        <p:pic>
          <p:nvPicPr>
            <p:cNvPr id="513045" name="Picture 21" descr="fulmor"/>
            <p:cNvPicPr>
              <a:picLocks noChangeAspect="1" noChangeArrowheads="1"/>
            </p:cNvPicPr>
            <p:nvPr/>
          </p:nvPicPr>
          <p:blipFill>
            <a:blip r:embed="rId4"/>
            <a:srcRect/>
            <a:stretch>
              <a:fillRect/>
            </a:stretch>
          </p:blipFill>
          <p:spPr bwMode="auto">
            <a:xfrm>
              <a:off x="96" y="1104"/>
              <a:ext cx="2596" cy="1566"/>
            </a:xfrm>
            <a:prstGeom prst="rect">
              <a:avLst/>
            </a:prstGeom>
            <a:noFill/>
          </p:spPr>
        </p:pic>
      </p:grpSp>
      <p:grpSp>
        <p:nvGrpSpPr>
          <p:cNvPr id="3" name="Group 30"/>
          <p:cNvGrpSpPr>
            <a:grpSpLocks/>
          </p:cNvGrpSpPr>
          <p:nvPr/>
        </p:nvGrpSpPr>
        <p:grpSpPr bwMode="auto">
          <a:xfrm>
            <a:off x="4724400" y="1463675"/>
            <a:ext cx="4191000" cy="2879725"/>
            <a:chOff x="2976" y="922"/>
            <a:chExt cx="2640" cy="1814"/>
          </a:xfrm>
        </p:grpSpPr>
        <p:sp>
          <p:nvSpPr>
            <p:cNvPr id="513052" name="Text Box 28"/>
            <p:cNvSpPr txBox="1">
              <a:spLocks noChangeArrowheads="1"/>
            </p:cNvSpPr>
            <p:nvPr/>
          </p:nvSpPr>
          <p:spPr bwMode="auto">
            <a:xfrm>
              <a:off x="2976" y="2486"/>
              <a:ext cx="2640" cy="250"/>
            </a:xfrm>
            <a:prstGeom prst="rect">
              <a:avLst/>
            </a:prstGeom>
            <a:noFill/>
            <a:ln w="9525">
              <a:noFill/>
              <a:miter lim="800000"/>
              <a:headEnd/>
              <a:tailEnd/>
            </a:ln>
            <a:effectLst/>
          </p:spPr>
          <p:txBody>
            <a:bodyPr>
              <a:prstTxWarp prst="textNoShape">
                <a:avLst/>
              </a:prstTxWarp>
              <a:spAutoFit/>
            </a:bodyPr>
            <a:lstStyle/>
            <a:p>
              <a:pPr algn="ctr"/>
              <a:r>
                <a:rPr lang="en-US" sz="2000"/>
                <a:t>Salt concentration in rivers</a:t>
              </a:r>
            </a:p>
          </p:txBody>
        </p:sp>
        <p:pic>
          <p:nvPicPr>
            <p:cNvPr id="513053" name="Picture 29" descr="merced"/>
            <p:cNvPicPr>
              <a:picLocks noChangeAspect="1" noChangeArrowheads="1"/>
            </p:cNvPicPr>
            <p:nvPr/>
          </p:nvPicPr>
          <p:blipFill>
            <a:blip r:embed="rId5"/>
            <a:srcRect/>
            <a:stretch>
              <a:fillRect/>
            </a:stretch>
          </p:blipFill>
          <p:spPr bwMode="auto">
            <a:xfrm>
              <a:off x="3070" y="922"/>
              <a:ext cx="2450" cy="1574"/>
            </a:xfrm>
            <a:prstGeom prst="rect">
              <a:avLst/>
            </a:prstGeom>
            <a:noFill/>
          </p:spPr>
        </p:pic>
      </p:grpSp>
    </p:spTree>
    <p:custDataLst>
      <p:tags r:id="rId1"/>
    </p:custDataLst>
  </p:cSld>
  <p:clrMapOvr>
    <a:masterClrMapping/>
  </p:clrMapOvr>
  <p:transition advTm="4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0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Sequential Allocation Example</a:t>
            </a:r>
            <a:endParaRPr lang="en-US" dirty="0"/>
          </a:p>
        </p:txBody>
      </p:sp>
      <p:pic>
        <p:nvPicPr>
          <p:cNvPr id="6" name="Content Placeholder 5" descr="SequentialAllocationExamplePaths.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38200" y="1600200"/>
            <a:ext cx="7315200" cy="421526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Decomposition in </a:t>
            </a:r>
            <a:br>
              <a:rPr lang="en-US" dirty="0" smtClean="0"/>
            </a:br>
            <a:r>
              <a:rPr lang="en-US" dirty="0" smtClean="0"/>
              <a:t>recursive-</a:t>
            </a:r>
            <a:r>
              <a:rPr lang="en-US" dirty="0" err="1" smtClean="0"/>
              <a:t>eSIP</a:t>
            </a:r>
            <a:endParaRPr lang="en-US" dirty="0"/>
          </a:p>
        </p:txBody>
      </p:sp>
      <p:pic>
        <p:nvPicPr>
          <p:cNvPr id="5" name="Content Placeholder 4" descr="RecursiveGreedyAlgorithm.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1417638"/>
            <a:ext cx="6324600" cy="536031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a:t>
            </a:r>
            <a:r>
              <a:rPr lang="en-US" dirty="0" err="1" smtClean="0"/>
              <a:t>eSIP</a:t>
            </a:r>
            <a:r>
              <a:rPr lang="en-US" dirty="0" smtClean="0"/>
              <a:t> Algorithm</a:t>
            </a:r>
            <a:endParaRPr lang="en-US" dirty="0"/>
          </a:p>
        </p:txBody>
      </p:sp>
      <p:pic>
        <p:nvPicPr>
          <p:cNvPr id="7" name="Content Placeholder 6" descr="recursive-eSIP_Algorithm.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43000" y="1295400"/>
            <a:ext cx="6858000" cy="545203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SD-MIPP</a:t>
            </a:r>
            <a:endParaRPr lang="en-US" dirty="0"/>
          </a:p>
        </p:txBody>
      </p:sp>
      <p:pic>
        <p:nvPicPr>
          <p:cNvPr id="5" name="Content Placeholder 4" descr="SD-MIPP.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1874838"/>
            <a:ext cx="8437432" cy="3154362"/>
          </a:xfr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eMIP</a:t>
            </a:r>
            <a:endParaRPr lang="en-US" dirty="0"/>
          </a:p>
        </p:txBody>
      </p:sp>
      <p:pic>
        <p:nvPicPr>
          <p:cNvPr id="5" name="Content Placeholder 4" descr="eMIP.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4800" y="1219200"/>
            <a:ext cx="8686800" cy="6303346"/>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and Bound </a:t>
            </a:r>
            <a:r>
              <a:rPr lang="en-US" dirty="0" err="1" smtClean="0"/>
              <a:t>eSIP</a:t>
            </a:r>
            <a:endParaRPr lang="en-US" dirty="0"/>
          </a:p>
        </p:txBody>
      </p:sp>
      <p:pic>
        <p:nvPicPr>
          <p:cNvPr id="5" name="Content Placeholder 4" descr="BranchBoundIllustration.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0" y="1101342"/>
            <a:ext cx="7543800" cy="5756658"/>
          </a:xfr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5" name="Content Placeholder 4" descr="PredictionSanJoaquim.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3745" y="1751523"/>
            <a:ext cx="8795455" cy="3887277"/>
          </a:xfr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 Merced</a:t>
            </a:r>
            <a:endParaRPr lang="en-US" dirty="0"/>
          </a:p>
        </p:txBody>
      </p:sp>
      <p:pic>
        <p:nvPicPr>
          <p:cNvPr id="5" name="Content Placeholder 4" descr="UMerced.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600200"/>
            <a:ext cx="8077200" cy="3622062"/>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a:t>
            </a:r>
            <a:r>
              <a:rPr lang="en-US" dirty="0" err="1" smtClean="0"/>
              <a:t>eMIP</a:t>
            </a:r>
            <a:r>
              <a:rPr lang="en-US" dirty="0" smtClean="0"/>
              <a:t> and RG</a:t>
            </a:r>
            <a:endParaRPr lang="en-US" dirty="0"/>
          </a:p>
        </p:txBody>
      </p:sp>
      <p:pic>
        <p:nvPicPr>
          <p:cNvPr id="5" name="Content Placeholder 4" descr="ComparisonEmipGreedy.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1981200"/>
            <a:ext cx="7876686" cy="3309979"/>
          </a:xfr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Linear and Exponential Budget Splits</a:t>
            </a:r>
            <a:endParaRPr lang="en-US" dirty="0"/>
          </a:p>
        </p:txBody>
      </p:sp>
      <p:pic>
        <p:nvPicPr>
          <p:cNvPr id="5" name="Content Placeholder 4" descr="Variations in Budget Splits.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95433" y="1981200"/>
            <a:ext cx="8391367" cy="3442135"/>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65AA2D9-13FF-4E40-BADC-A803254570F5}" type="slidenum">
              <a:rPr lang="en-US"/>
              <a:pPr/>
              <a:t>3</a:t>
            </a:fld>
            <a:endParaRPr lang="en-US"/>
          </a:p>
        </p:txBody>
      </p:sp>
      <p:sp>
        <p:nvSpPr>
          <p:cNvPr id="1577995" name="Rectangle 11"/>
          <p:cNvSpPr>
            <a:spLocks noGrp="1" noChangeArrowheads="1"/>
          </p:cNvSpPr>
          <p:nvPr>
            <p:ph type="title"/>
          </p:nvPr>
        </p:nvSpPr>
        <p:spPr>
          <a:xfrm>
            <a:off x="228600" y="200025"/>
            <a:ext cx="8686800" cy="762000"/>
          </a:xfrm>
          <a:noFill/>
          <a:ln/>
        </p:spPr>
        <p:txBody>
          <a:bodyPr/>
          <a:lstStyle/>
          <a:p>
            <a:r>
              <a:rPr lang="en-US" sz="4000"/>
              <a:t>Challenges for informative path planning</a:t>
            </a:r>
          </a:p>
        </p:txBody>
      </p:sp>
      <p:pic>
        <p:nvPicPr>
          <p:cNvPr id="1577998" name="Picture 14" descr="nimsaq_lake"/>
          <p:cNvPicPr>
            <a:picLocks noChangeAspect="1" noChangeArrowheads="1"/>
          </p:cNvPicPr>
          <p:nvPr/>
        </p:nvPicPr>
        <p:blipFill>
          <a:blip r:embed="rId3"/>
          <a:srcRect/>
          <a:stretch>
            <a:fillRect/>
          </a:stretch>
        </p:blipFill>
        <p:spPr bwMode="auto">
          <a:xfrm>
            <a:off x="5029200" y="1905000"/>
            <a:ext cx="2590800" cy="1943100"/>
          </a:xfrm>
          <a:prstGeom prst="rect">
            <a:avLst/>
          </a:prstGeom>
          <a:noFill/>
        </p:spPr>
      </p:pic>
      <p:sp>
        <p:nvSpPr>
          <p:cNvPr id="1578000" name="Text Box 16"/>
          <p:cNvSpPr txBox="1">
            <a:spLocks noChangeArrowheads="1"/>
          </p:cNvSpPr>
          <p:nvPr/>
        </p:nvSpPr>
        <p:spPr bwMode="auto">
          <a:xfrm>
            <a:off x="4937125" y="915988"/>
            <a:ext cx="3392488" cy="946150"/>
          </a:xfrm>
          <a:prstGeom prst="rect">
            <a:avLst/>
          </a:prstGeom>
          <a:noFill/>
          <a:ln w="38100">
            <a:noFill/>
            <a:miter lim="800000"/>
            <a:headEnd/>
            <a:tailEnd/>
          </a:ln>
          <a:effectLst/>
        </p:spPr>
        <p:txBody>
          <a:bodyPr wrap="none">
            <a:prstTxWarp prst="textNoShape">
              <a:avLst/>
            </a:prstTxWarp>
            <a:spAutoFit/>
          </a:bodyPr>
          <a:lstStyle/>
          <a:p>
            <a:r>
              <a:rPr lang="en-US"/>
              <a:t>Use robots to monitor</a:t>
            </a:r>
            <a:br>
              <a:rPr lang="en-US"/>
            </a:br>
            <a:r>
              <a:rPr lang="en-US"/>
              <a:t>environment</a:t>
            </a:r>
          </a:p>
        </p:txBody>
      </p:sp>
      <p:sp>
        <p:nvSpPr>
          <p:cNvPr id="1578001" name="Rectangle 17"/>
          <p:cNvSpPr>
            <a:spLocks noGrp="1" noChangeArrowheads="1"/>
          </p:cNvSpPr>
          <p:nvPr>
            <p:ph type="body" idx="1"/>
          </p:nvPr>
        </p:nvSpPr>
        <p:spPr>
          <a:xfrm>
            <a:off x="152400" y="4191000"/>
            <a:ext cx="8991600" cy="2286000"/>
          </a:xfrm>
          <a:noFill/>
          <a:ln/>
        </p:spPr>
        <p:txBody>
          <a:bodyPr>
            <a:normAutofit fontScale="92500" lnSpcReduction="20000"/>
          </a:bodyPr>
          <a:lstStyle/>
          <a:p>
            <a:pPr>
              <a:lnSpc>
                <a:spcPct val="90000"/>
              </a:lnSpc>
              <a:buFont typeface="Wingdings" charset="2"/>
              <a:buNone/>
            </a:pPr>
            <a:r>
              <a:rPr lang="en-US"/>
              <a:t>	Not just select best k locations A for given F(A). Need to</a:t>
            </a:r>
          </a:p>
          <a:p>
            <a:pPr lvl="1">
              <a:lnSpc>
                <a:spcPct val="90000"/>
              </a:lnSpc>
              <a:buFont typeface="Wingdings" charset="2"/>
              <a:buNone/>
            </a:pPr>
            <a:r>
              <a:rPr lang="en-US"/>
              <a:t>	… take into account </a:t>
            </a:r>
            <a:r>
              <a:rPr lang="en-US">
                <a:solidFill>
                  <a:srgbClr val="006600"/>
                </a:solidFill>
              </a:rPr>
              <a:t>cost </a:t>
            </a:r>
            <a:r>
              <a:rPr lang="en-US"/>
              <a:t>of traveling between locations</a:t>
            </a:r>
          </a:p>
          <a:p>
            <a:pPr lvl="1">
              <a:lnSpc>
                <a:spcPct val="90000"/>
              </a:lnSpc>
              <a:buFont typeface="Wingdings" charset="2"/>
              <a:buNone/>
            </a:pPr>
            <a:r>
              <a:rPr lang="en-US"/>
              <a:t>	… cope with environments that </a:t>
            </a:r>
            <a:r>
              <a:rPr lang="en-US">
                <a:solidFill>
                  <a:srgbClr val="006600"/>
                </a:solidFill>
              </a:rPr>
              <a:t>change </a:t>
            </a:r>
            <a:r>
              <a:rPr lang="en-US"/>
              <a:t>over time</a:t>
            </a:r>
          </a:p>
          <a:p>
            <a:pPr lvl="1">
              <a:lnSpc>
                <a:spcPct val="90000"/>
              </a:lnSpc>
              <a:buFont typeface="Wingdings" charset="2"/>
              <a:buNone/>
            </a:pPr>
            <a:r>
              <a:rPr lang="en-US"/>
              <a:t>	… need to efficiently </a:t>
            </a:r>
            <a:r>
              <a:rPr lang="en-US">
                <a:solidFill>
                  <a:srgbClr val="006600"/>
                </a:solidFill>
              </a:rPr>
              <a:t>coordinate multiple</a:t>
            </a:r>
            <a:r>
              <a:rPr lang="en-US"/>
              <a:t> agents</a:t>
            </a:r>
          </a:p>
          <a:p>
            <a:pPr>
              <a:lnSpc>
                <a:spcPct val="90000"/>
              </a:lnSpc>
              <a:buFont typeface="Wingdings" charset="2"/>
              <a:buNone/>
            </a:pPr>
            <a:r>
              <a:rPr lang="en-US"/>
              <a:t>	Want to scale to </a:t>
            </a:r>
            <a:r>
              <a:rPr lang="en-US">
                <a:solidFill>
                  <a:srgbClr val="006600"/>
                </a:solidFill>
              </a:rPr>
              <a:t>very large </a:t>
            </a:r>
            <a:r>
              <a:rPr lang="en-US"/>
              <a:t>problems and have </a:t>
            </a:r>
            <a:r>
              <a:rPr lang="en-US">
                <a:solidFill>
                  <a:srgbClr val="006600"/>
                </a:solidFill>
              </a:rPr>
              <a:t>guarantees</a:t>
            </a:r>
          </a:p>
        </p:txBody>
      </p:sp>
      <p:pic>
        <p:nvPicPr>
          <p:cNvPr id="1578002" name="Picture 18"/>
          <p:cNvPicPr>
            <a:picLocks noChangeAspect="1" noChangeArrowheads="1"/>
          </p:cNvPicPr>
          <p:nvPr/>
        </p:nvPicPr>
        <p:blipFill>
          <a:blip r:embed="rId4"/>
          <a:srcRect l="32132"/>
          <a:stretch>
            <a:fillRect/>
          </a:stretch>
        </p:blipFill>
        <p:spPr bwMode="auto">
          <a:xfrm>
            <a:off x="0" y="1000125"/>
            <a:ext cx="4419600" cy="2835275"/>
          </a:xfrm>
          <a:prstGeom prst="rect">
            <a:avLst/>
          </a:prstGeom>
          <a:noFill/>
          <a:ln w="38100">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800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80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800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80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8001"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 Effort </a:t>
            </a:r>
            <a:r>
              <a:rPr lang="en-US" dirty="0" err="1" smtClean="0"/>
              <a:t>w.r.t</a:t>
            </a:r>
            <a:r>
              <a:rPr lang="en-US" dirty="0" smtClean="0"/>
              <a:t> Grid size for Spatial Decomposition</a:t>
            </a:r>
            <a:endParaRPr lang="en-US" dirty="0"/>
          </a:p>
        </p:txBody>
      </p:sp>
      <p:pic>
        <p:nvPicPr>
          <p:cNvPr id="5" name="Content Placeholder 4" descr="ComparisonGridSizeCompEffort.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828800"/>
            <a:ext cx="7924800" cy="3736751"/>
          </a:xfr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Collected Reward for Multiple Robots with same starting location</a:t>
            </a:r>
            <a:endParaRPr lang="en-US" dirty="0"/>
          </a:p>
        </p:txBody>
      </p:sp>
      <p:pic>
        <p:nvPicPr>
          <p:cNvPr id="5" name="Content Placeholder 4" descr="CollectedRewardMultipleRobots.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1828800"/>
            <a:ext cx="8458200" cy="3186578"/>
          </a:xfr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Collected Reward for Multiple Robots with different start locations</a:t>
            </a:r>
            <a:endParaRPr lang="en-US" dirty="0"/>
          </a:p>
        </p:txBody>
      </p:sp>
      <p:pic>
        <p:nvPicPr>
          <p:cNvPr id="5" name="Content Placeholder 4" descr="CollectedRewardMRdiffStarts.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8176" y="1981200"/>
            <a:ext cx="9003576" cy="3173066"/>
          </a:xfr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selected using MIPP</a:t>
            </a:r>
            <a:endParaRPr lang="en-US" dirty="0"/>
          </a:p>
        </p:txBody>
      </p:sp>
      <p:pic>
        <p:nvPicPr>
          <p:cNvPr id="5" name="Content Placeholder 4" descr="PathsSelectedUsingMIPP.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1600200"/>
            <a:ext cx="8077200" cy="3699072"/>
          </a:xfr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 Analysis</a:t>
            </a:r>
            <a:endParaRPr lang="en-US" dirty="0"/>
          </a:p>
        </p:txBody>
      </p:sp>
      <p:sp>
        <p:nvSpPr>
          <p:cNvPr id="3" name="Content Placeholder 2"/>
          <p:cNvSpPr>
            <a:spLocks noGrp="1"/>
          </p:cNvSpPr>
          <p:nvPr>
            <p:ph sz="half" idx="1"/>
          </p:nvPr>
        </p:nvSpPr>
        <p:spPr/>
        <p:txBody>
          <a:bodyPr/>
          <a:lstStyle/>
          <a:p>
            <a:r>
              <a:rPr lang="en-US" dirty="0" smtClean="0"/>
              <a:t>Worst-case running time for </a:t>
            </a:r>
            <a:r>
              <a:rPr lang="en-US" dirty="0" err="1" smtClean="0"/>
              <a:t>eSIP</a:t>
            </a:r>
            <a:r>
              <a:rPr lang="en-US" dirty="0" smtClean="0"/>
              <a:t> for linearly spaced splits is:</a:t>
            </a:r>
          </a:p>
          <a:p>
            <a:endParaRPr lang="en-US" dirty="0"/>
          </a:p>
        </p:txBody>
      </p:sp>
      <p:sp>
        <p:nvSpPr>
          <p:cNvPr id="4" name="Content Placeholder 3"/>
          <p:cNvSpPr>
            <a:spLocks noGrp="1"/>
          </p:cNvSpPr>
          <p:nvPr>
            <p:ph sz="half" idx="2"/>
          </p:nvPr>
        </p:nvSpPr>
        <p:spPr/>
        <p:txBody>
          <a:bodyPr/>
          <a:lstStyle/>
          <a:p>
            <a:r>
              <a:rPr lang="en-US" dirty="0" smtClean="0"/>
              <a:t>Worst-case running time for </a:t>
            </a:r>
            <a:r>
              <a:rPr lang="en-US" dirty="0" err="1" smtClean="0"/>
              <a:t>eSIP</a:t>
            </a:r>
            <a:r>
              <a:rPr lang="en-US" dirty="0" smtClean="0"/>
              <a:t> for exponentially spaced splits is:</a:t>
            </a:r>
            <a:endParaRPr lang="en-US" dirty="0"/>
          </a:p>
        </p:txBody>
      </p:sp>
      <p:pic>
        <p:nvPicPr>
          <p:cNvPr id="5" name="Picture 4" descr="RunningTimeLinea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14400" y="3200400"/>
            <a:ext cx="3302000" cy="495300"/>
          </a:xfrm>
          <a:prstGeom prst="rect">
            <a:avLst/>
          </a:prstGeom>
        </p:spPr>
      </p:pic>
      <p:pic>
        <p:nvPicPr>
          <p:cNvPr id="6" name="Picture 5" descr="ExponentiallySpacedSplitsExptBudget.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81600" y="3467100"/>
            <a:ext cx="3399367" cy="419100"/>
          </a:xfrm>
          <a:prstGeom prst="rect">
            <a:avLst/>
          </a:prstGeom>
        </p:spPr>
      </p:pic>
      <p:pic>
        <p:nvPicPr>
          <p:cNvPr id="7" name="Picture 6" descr="RecursiveGreedyComplexity.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495800" y="5600700"/>
            <a:ext cx="3429000" cy="685800"/>
          </a:xfrm>
          <a:prstGeom prst="rect">
            <a:avLst/>
          </a:prstGeom>
        </p:spPr>
      </p:pic>
      <p:sp>
        <p:nvSpPr>
          <p:cNvPr id="8" name="TextBox 7"/>
          <p:cNvSpPr txBox="1"/>
          <p:nvPr/>
        </p:nvSpPr>
        <p:spPr>
          <a:xfrm>
            <a:off x="914400" y="5867400"/>
            <a:ext cx="3302000" cy="369332"/>
          </a:xfrm>
          <a:prstGeom prst="rect">
            <a:avLst/>
          </a:prstGeom>
          <a:noFill/>
        </p:spPr>
        <p:txBody>
          <a:bodyPr wrap="square" rtlCol="0">
            <a:spAutoFit/>
          </a:bodyPr>
          <a:lstStyle/>
          <a:p>
            <a:r>
              <a:rPr lang="en-US" dirty="0" smtClean="0"/>
              <a:t>Recall that Recursive Greedy had: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Approximation guarantee on Optimality</a:t>
            </a:r>
            <a:endParaRPr lang="en-US" dirty="0"/>
          </a:p>
        </p:txBody>
      </p:sp>
      <p:pic>
        <p:nvPicPr>
          <p:cNvPr id="5" name="Content Placeholder 4" descr="AnalysisOptimality.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90600" y="2514600"/>
            <a:ext cx="6090268" cy="1566069"/>
          </a:xfr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eSIP</a:t>
            </a:r>
            <a:r>
              <a:rPr lang="en-US" dirty="0" smtClean="0"/>
              <a:t> builds on RG to near-optimally solve max collected information with upper bound on path-cost</a:t>
            </a:r>
          </a:p>
          <a:p>
            <a:r>
              <a:rPr lang="en-US" dirty="0" smtClean="0"/>
              <a:t>SD-MIPP allows multiple robot paths to be planned while providing a provably strong approximation </a:t>
            </a:r>
            <a:r>
              <a:rPr lang="en-US" dirty="0" err="1" smtClean="0"/>
              <a:t>gurantee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Preserves RG approx </a:t>
            </a:r>
            <a:r>
              <a:rPr lang="en-US" dirty="0" err="1" smtClean="0"/>
              <a:t>gurantee</a:t>
            </a:r>
            <a:r>
              <a:rPr lang="en-US" dirty="0" smtClean="0"/>
              <a:t> while overcoming computational intractability through SD and branch &amp; bound techniques</a:t>
            </a:r>
          </a:p>
          <a:p>
            <a:r>
              <a:rPr lang="en-US" dirty="0" smtClean="0"/>
              <a:t>Did extensive experimental evaluations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86674527-9417-CC48-B4A0-B76D9331F9A2}" type="slidenum">
              <a:rPr lang="en-US"/>
              <a:pPr/>
              <a:t>4</a:t>
            </a:fld>
            <a:endParaRPr lang="en-US"/>
          </a:p>
        </p:txBody>
      </p:sp>
      <p:pic>
        <p:nvPicPr>
          <p:cNvPr id="632839" name="Picture 7" descr="fulmor"/>
          <p:cNvPicPr>
            <a:picLocks noChangeAspect="1" noChangeArrowheads="1"/>
          </p:cNvPicPr>
          <p:nvPr/>
        </p:nvPicPr>
        <p:blipFill>
          <a:blip r:embed="rId3"/>
          <a:srcRect/>
          <a:stretch>
            <a:fillRect/>
          </a:stretch>
        </p:blipFill>
        <p:spPr bwMode="auto">
          <a:xfrm>
            <a:off x="2355850" y="2743200"/>
            <a:ext cx="4044950" cy="3048000"/>
          </a:xfrm>
          <a:prstGeom prst="rect">
            <a:avLst/>
          </a:prstGeom>
          <a:noFill/>
        </p:spPr>
      </p:pic>
      <p:sp>
        <p:nvSpPr>
          <p:cNvPr id="632834" name="Rectangle 2"/>
          <p:cNvSpPr>
            <a:spLocks noGrp="1" noChangeArrowheads="1"/>
          </p:cNvSpPr>
          <p:nvPr>
            <p:ph type="title"/>
          </p:nvPr>
        </p:nvSpPr>
        <p:spPr>
          <a:xfrm>
            <a:off x="1150938" y="0"/>
            <a:ext cx="7993062" cy="1004888"/>
          </a:xfrm>
        </p:spPr>
        <p:txBody>
          <a:bodyPr/>
          <a:lstStyle/>
          <a:p>
            <a:r>
              <a:rPr lang="en-US" sz="3200"/>
              <a:t>How to quantify collected information?</a:t>
            </a:r>
          </a:p>
        </p:txBody>
      </p:sp>
      <p:sp>
        <p:nvSpPr>
          <p:cNvPr id="632836" name="Rectangle 4"/>
          <p:cNvSpPr>
            <a:spLocks noGrp="1" noChangeArrowheads="1"/>
          </p:cNvSpPr>
          <p:nvPr>
            <p:ph type="body" idx="1"/>
          </p:nvPr>
        </p:nvSpPr>
        <p:spPr>
          <a:xfrm>
            <a:off x="381000" y="1371600"/>
            <a:ext cx="8534400" cy="1295400"/>
          </a:xfrm>
          <a:noFill/>
          <a:ln/>
        </p:spPr>
        <p:txBody>
          <a:bodyPr/>
          <a:lstStyle/>
          <a:p>
            <a:pPr>
              <a:lnSpc>
                <a:spcPct val="80000"/>
              </a:lnSpc>
            </a:pPr>
            <a:r>
              <a:rPr lang="en-US" sz="2800" b="1" i="1"/>
              <a:t>Mutual Information (MI):</a:t>
            </a:r>
            <a:r>
              <a:rPr lang="en-US" sz="2800"/>
              <a:t> reduction in uncertainty (entropy) at unobserved locations</a:t>
            </a:r>
          </a:p>
          <a:p>
            <a:pPr>
              <a:lnSpc>
                <a:spcPct val="80000"/>
              </a:lnSpc>
              <a:buFont typeface="Wingdings" charset="2"/>
              <a:buNone/>
            </a:pPr>
            <a:r>
              <a:rPr lang="en-US" sz="2800">
                <a:latin typeface="Times" charset="0"/>
              </a:rPr>
              <a:t>							</a:t>
            </a:r>
            <a:r>
              <a:rPr lang="en-US" sz="2000"/>
              <a:t>[Caselton &amp; Zidek, 1984]</a:t>
            </a:r>
          </a:p>
        </p:txBody>
      </p:sp>
      <p:grpSp>
        <p:nvGrpSpPr>
          <p:cNvPr id="2" name="Group 58"/>
          <p:cNvGrpSpPr>
            <a:grpSpLocks/>
          </p:cNvGrpSpPr>
          <p:nvPr/>
        </p:nvGrpSpPr>
        <p:grpSpPr bwMode="auto">
          <a:xfrm>
            <a:off x="2501900" y="4711700"/>
            <a:ext cx="774700" cy="800100"/>
            <a:chOff x="1576" y="2968"/>
            <a:chExt cx="488" cy="504"/>
          </a:xfrm>
        </p:grpSpPr>
        <p:sp>
          <p:nvSpPr>
            <p:cNvPr id="632884" name="Freeform 52"/>
            <p:cNvSpPr>
              <a:spLocks/>
            </p:cNvSpPr>
            <p:nvPr/>
          </p:nvSpPr>
          <p:spPr bwMode="auto">
            <a:xfrm>
              <a:off x="1576" y="2968"/>
              <a:ext cx="488" cy="504"/>
            </a:xfrm>
            <a:custGeom>
              <a:avLst/>
              <a:gdLst/>
              <a:ahLst/>
              <a:cxnLst>
                <a:cxn ang="0">
                  <a:pos x="104" y="440"/>
                </a:cxn>
                <a:cxn ang="0">
                  <a:pos x="56" y="56"/>
                </a:cxn>
                <a:cxn ang="0">
                  <a:pos x="440" y="104"/>
                </a:cxn>
                <a:cxn ang="0">
                  <a:pos x="344" y="440"/>
                </a:cxn>
                <a:cxn ang="0">
                  <a:pos x="104" y="440"/>
                </a:cxn>
              </a:cxnLst>
              <a:rect l="0" t="0" r="r" b="b"/>
              <a:pathLst>
                <a:path w="488" h="504">
                  <a:moveTo>
                    <a:pt x="104" y="440"/>
                  </a:moveTo>
                  <a:cubicBezTo>
                    <a:pt x="56" y="376"/>
                    <a:pt x="0" y="112"/>
                    <a:pt x="56" y="56"/>
                  </a:cubicBezTo>
                  <a:cubicBezTo>
                    <a:pt x="112" y="0"/>
                    <a:pt x="392" y="40"/>
                    <a:pt x="440" y="104"/>
                  </a:cubicBezTo>
                  <a:cubicBezTo>
                    <a:pt x="488" y="168"/>
                    <a:pt x="400" y="392"/>
                    <a:pt x="344" y="440"/>
                  </a:cubicBezTo>
                  <a:cubicBezTo>
                    <a:pt x="288" y="488"/>
                    <a:pt x="152" y="504"/>
                    <a:pt x="104" y="440"/>
                  </a:cubicBezTo>
                  <a:close/>
                </a:path>
              </a:pathLst>
            </a:custGeom>
            <a:noFill/>
            <a:ln w="38100">
              <a:solidFill>
                <a:srgbClr val="FFFF00"/>
              </a:solidFill>
              <a:round/>
              <a:headEnd/>
              <a:tailEnd/>
            </a:ln>
            <a:effectLst/>
          </p:spPr>
          <p:txBody>
            <a:bodyPr>
              <a:prstTxWarp prst="textNoShape">
                <a:avLst/>
              </a:prstTxWarp>
            </a:bodyPr>
            <a:lstStyle/>
            <a:p>
              <a:endParaRPr lang="en-US"/>
            </a:p>
          </p:txBody>
        </p:sp>
        <p:sp>
          <p:nvSpPr>
            <p:cNvPr id="632842" name="Oval 10"/>
            <p:cNvSpPr>
              <a:spLocks noChangeArrowheads="1"/>
            </p:cNvSpPr>
            <p:nvPr/>
          </p:nvSpPr>
          <p:spPr bwMode="auto">
            <a:xfrm>
              <a:off x="1872" y="3360"/>
              <a:ext cx="96" cy="96"/>
            </a:xfrm>
            <a:prstGeom prst="ellipse">
              <a:avLst/>
            </a:prstGeom>
            <a:solidFill>
              <a:schemeClr val="accent2"/>
            </a:solidFill>
            <a:ln w="25400">
              <a:solidFill>
                <a:schemeClr val="tx1"/>
              </a:solidFill>
              <a:round/>
              <a:headEnd/>
              <a:tailEnd/>
            </a:ln>
            <a:effectLst/>
          </p:spPr>
          <p:txBody>
            <a:bodyPr wrap="none" anchor="ctr">
              <a:prstTxWarp prst="textNoShape">
                <a:avLst/>
              </a:prstTxWarp>
            </a:bodyPr>
            <a:lstStyle/>
            <a:p>
              <a:endParaRPr lang="en-US"/>
            </a:p>
          </p:txBody>
        </p:sp>
        <p:sp>
          <p:nvSpPr>
            <p:cNvPr id="632845" name="Oval 13"/>
            <p:cNvSpPr>
              <a:spLocks noChangeArrowheads="1"/>
            </p:cNvSpPr>
            <p:nvPr/>
          </p:nvSpPr>
          <p:spPr bwMode="auto">
            <a:xfrm>
              <a:off x="1584" y="2976"/>
              <a:ext cx="96" cy="96"/>
            </a:xfrm>
            <a:prstGeom prst="ellipse">
              <a:avLst/>
            </a:prstGeom>
            <a:solidFill>
              <a:schemeClr val="accent2"/>
            </a:solidFill>
            <a:ln w="25400">
              <a:solidFill>
                <a:schemeClr val="tx1"/>
              </a:solidFill>
              <a:round/>
              <a:headEnd/>
              <a:tailEnd/>
            </a:ln>
            <a:effectLst/>
          </p:spPr>
          <p:txBody>
            <a:bodyPr wrap="none" anchor="ctr">
              <a:prstTxWarp prst="textNoShape">
                <a:avLst/>
              </a:prstTxWarp>
            </a:bodyPr>
            <a:lstStyle/>
            <a:p>
              <a:endParaRPr lang="en-US"/>
            </a:p>
          </p:txBody>
        </p:sp>
        <p:sp>
          <p:nvSpPr>
            <p:cNvPr id="632846" name="Oval 14"/>
            <p:cNvSpPr>
              <a:spLocks noChangeArrowheads="1"/>
            </p:cNvSpPr>
            <p:nvPr/>
          </p:nvSpPr>
          <p:spPr bwMode="auto">
            <a:xfrm>
              <a:off x="1632" y="3360"/>
              <a:ext cx="96" cy="96"/>
            </a:xfrm>
            <a:prstGeom prst="ellipse">
              <a:avLst/>
            </a:prstGeom>
            <a:solidFill>
              <a:schemeClr val="accent2"/>
            </a:solidFill>
            <a:ln w="25400">
              <a:solidFill>
                <a:schemeClr val="tx1"/>
              </a:solidFill>
              <a:round/>
              <a:headEnd/>
              <a:tailEnd/>
            </a:ln>
            <a:effectLst/>
          </p:spPr>
          <p:txBody>
            <a:bodyPr wrap="none" anchor="ctr">
              <a:prstTxWarp prst="textNoShape">
                <a:avLst/>
              </a:prstTxWarp>
            </a:bodyPr>
            <a:lstStyle/>
            <a:p>
              <a:endParaRPr lang="en-US"/>
            </a:p>
          </p:txBody>
        </p:sp>
        <p:sp>
          <p:nvSpPr>
            <p:cNvPr id="632847" name="Oval 15"/>
            <p:cNvSpPr>
              <a:spLocks noChangeArrowheads="1"/>
            </p:cNvSpPr>
            <p:nvPr/>
          </p:nvSpPr>
          <p:spPr bwMode="auto">
            <a:xfrm>
              <a:off x="1968" y="3024"/>
              <a:ext cx="96" cy="96"/>
            </a:xfrm>
            <a:prstGeom prst="ellipse">
              <a:avLst/>
            </a:prstGeom>
            <a:solidFill>
              <a:schemeClr val="accent2"/>
            </a:solidFill>
            <a:ln w="25400">
              <a:solidFill>
                <a:schemeClr val="tx1"/>
              </a:solidFill>
              <a:round/>
              <a:headEnd/>
              <a:tailEnd/>
            </a:ln>
            <a:effectLst/>
          </p:spPr>
          <p:txBody>
            <a:bodyPr wrap="none" anchor="ctr">
              <a:prstTxWarp prst="textNoShape">
                <a:avLst/>
              </a:prstTxWarp>
            </a:bodyPr>
            <a:lstStyle/>
            <a:p>
              <a:endParaRPr lang="en-US"/>
            </a:p>
          </p:txBody>
        </p:sp>
      </p:grpSp>
      <p:grpSp>
        <p:nvGrpSpPr>
          <p:cNvPr id="3" name="Group 57"/>
          <p:cNvGrpSpPr>
            <a:grpSpLocks/>
          </p:cNvGrpSpPr>
          <p:nvPr/>
        </p:nvGrpSpPr>
        <p:grpSpPr bwMode="auto">
          <a:xfrm>
            <a:off x="3124200" y="3581400"/>
            <a:ext cx="2895600" cy="1828800"/>
            <a:chOff x="1944" y="2256"/>
            <a:chExt cx="1824" cy="1152"/>
          </a:xfrm>
        </p:grpSpPr>
        <p:sp>
          <p:nvSpPr>
            <p:cNvPr id="632888" name="Freeform 56"/>
            <p:cNvSpPr>
              <a:spLocks/>
            </p:cNvSpPr>
            <p:nvPr/>
          </p:nvSpPr>
          <p:spPr bwMode="auto">
            <a:xfrm>
              <a:off x="1944" y="2288"/>
              <a:ext cx="1824" cy="1088"/>
            </a:xfrm>
            <a:custGeom>
              <a:avLst/>
              <a:gdLst/>
              <a:ahLst/>
              <a:cxnLst>
                <a:cxn ang="0">
                  <a:pos x="120" y="400"/>
                </a:cxn>
                <a:cxn ang="0">
                  <a:pos x="744" y="16"/>
                </a:cxn>
                <a:cxn ang="0">
                  <a:pos x="1704" y="304"/>
                </a:cxn>
                <a:cxn ang="0">
                  <a:pos x="1464" y="1072"/>
                </a:cxn>
                <a:cxn ang="0">
                  <a:pos x="120" y="400"/>
                </a:cxn>
              </a:cxnLst>
              <a:rect l="0" t="0" r="r" b="b"/>
              <a:pathLst>
                <a:path w="1824" h="1088">
                  <a:moveTo>
                    <a:pt x="120" y="400"/>
                  </a:moveTo>
                  <a:cubicBezTo>
                    <a:pt x="0" y="224"/>
                    <a:pt x="480" y="32"/>
                    <a:pt x="744" y="16"/>
                  </a:cubicBezTo>
                  <a:cubicBezTo>
                    <a:pt x="1008" y="0"/>
                    <a:pt x="1584" y="128"/>
                    <a:pt x="1704" y="304"/>
                  </a:cubicBezTo>
                  <a:cubicBezTo>
                    <a:pt x="1824" y="480"/>
                    <a:pt x="1736" y="1056"/>
                    <a:pt x="1464" y="1072"/>
                  </a:cubicBezTo>
                  <a:cubicBezTo>
                    <a:pt x="1192" y="1088"/>
                    <a:pt x="240" y="576"/>
                    <a:pt x="120" y="400"/>
                  </a:cubicBezTo>
                  <a:close/>
                </a:path>
              </a:pathLst>
            </a:custGeom>
            <a:noFill/>
            <a:ln w="25400">
              <a:solidFill>
                <a:srgbClr val="FF0000"/>
              </a:solidFill>
              <a:round/>
              <a:headEnd/>
              <a:tailEnd/>
            </a:ln>
            <a:effectLst/>
          </p:spPr>
          <p:txBody>
            <a:bodyPr>
              <a:prstTxWarp prst="textNoShape">
                <a:avLst/>
              </a:prstTxWarp>
            </a:bodyPr>
            <a:lstStyle/>
            <a:p>
              <a:endParaRPr lang="en-US"/>
            </a:p>
          </p:txBody>
        </p:sp>
        <p:sp>
          <p:nvSpPr>
            <p:cNvPr id="632881" name="Oval 49"/>
            <p:cNvSpPr>
              <a:spLocks noChangeArrowheads="1"/>
            </p:cNvSpPr>
            <p:nvPr/>
          </p:nvSpPr>
          <p:spPr bwMode="auto">
            <a:xfrm>
              <a:off x="2016" y="2640"/>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632885" name="Oval 53"/>
            <p:cNvSpPr>
              <a:spLocks noChangeArrowheads="1"/>
            </p:cNvSpPr>
            <p:nvPr/>
          </p:nvSpPr>
          <p:spPr bwMode="auto">
            <a:xfrm>
              <a:off x="2640" y="2256"/>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632886" name="Oval 54"/>
            <p:cNvSpPr>
              <a:spLocks noChangeArrowheads="1"/>
            </p:cNvSpPr>
            <p:nvPr/>
          </p:nvSpPr>
          <p:spPr bwMode="auto">
            <a:xfrm>
              <a:off x="3600" y="2544"/>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632887" name="Oval 55"/>
            <p:cNvSpPr>
              <a:spLocks noChangeArrowheads="1"/>
            </p:cNvSpPr>
            <p:nvPr/>
          </p:nvSpPr>
          <p:spPr bwMode="auto">
            <a:xfrm>
              <a:off x="3360" y="3312"/>
              <a:ext cx="96" cy="96"/>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grpSp>
      <p:grpSp>
        <p:nvGrpSpPr>
          <p:cNvPr id="4" name="Group 61"/>
          <p:cNvGrpSpPr>
            <a:grpSpLocks/>
          </p:cNvGrpSpPr>
          <p:nvPr/>
        </p:nvGrpSpPr>
        <p:grpSpPr bwMode="auto">
          <a:xfrm>
            <a:off x="-76200" y="3597275"/>
            <a:ext cx="2590800" cy="1355725"/>
            <a:chOff x="-48" y="2266"/>
            <a:chExt cx="1632" cy="854"/>
          </a:xfrm>
        </p:grpSpPr>
        <p:sp>
          <p:nvSpPr>
            <p:cNvPr id="632891" name="Line 59"/>
            <p:cNvSpPr>
              <a:spLocks noChangeShapeType="1"/>
            </p:cNvSpPr>
            <p:nvPr/>
          </p:nvSpPr>
          <p:spPr bwMode="auto">
            <a:xfrm>
              <a:off x="1104" y="2736"/>
              <a:ext cx="480" cy="38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632892" name="Text Box 60"/>
            <p:cNvSpPr txBox="1">
              <a:spLocks noChangeArrowheads="1"/>
            </p:cNvSpPr>
            <p:nvPr/>
          </p:nvSpPr>
          <p:spPr bwMode="auto">
            <a:xfrm>
              <a:off x="-48" y="2266"/>
              <a:ext cx="1584" cy="518"/>
            </a:xfrm>
            <a:prstGeom prst="rect">
              <a:avLst/>
            </a:prstGeom>
            <a:noFill/>
            <a:ln w="9525">
              <a:noFill/>
              <a:miter lim="800000"/>
              <a:headEnd/>
              <a:tailEnd/>
            </a:ln>
            <a:effectLst/>
          </p:spPr>
          <p:txBody>
            <a:bodyPr>
              <a:prstTxWarp prst="textNoShape">
                <a:avLst/>
              </a:prstTxWarp>
              <a:spAutoFit/>
            </a:bodyPr>
            <a:lstStyle/>
            <a:p>
              <a:pPr algn="ctr"/>
              <a:r>
                <a:rPr lang="en-US"/>
                <a:t>MI = 4</a:t>
              </a:r>
            </a:p>
            <a:p>
              <a:pPr algn="ctr"/>
              <a:r>
                <a:rPr lang="en-US"/>
                <a:t>Path length = 10</a:t>
              </a:r>
            </a:p>
          </p:txBody>
        </p:sp>
      </p:grpSp>
      <p:grpSp>
        <p:nvGrpSpPr>
          <p:cNvPr id="5" name="Group 67"/>
          <p:cNvGrpSpPr>
            <a:grpSpLocks/>
          </p:cNvGrpSpPr>
          <p:nvPr/>
        </p:nvGrpSpPr>
        <p:grpSpPr bwMode="auto">
          <a:xfrm>
            <a:off x="5867400" y="3749675"/>
            <a:ext cx="3200400" cy="1127125"/>
            <a:chOff x="3696" y="2362"/>
            <a:chExt cx="2016" cy="710"/>
          </a:xfrm>
        </p:grpSpPr>
        <p:sp>
          <p:nvSpPr>
            <p:cNvPr id="632897" name="Line 65"/>
            <p:cNvSpPr>
              <a:spLocks noChangeShapeType="1"/>
            </p:cNvSpPr>
            <p:nvPr/>
          </p:nvSpPr>
          <p:spPr bwMode="auto">
            <a:xfrm flipH="1">
              <a:off x="3696" y="2880"/>
              <a:ext cx="864" cy="192"/>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632898" name="Text Box 66"/>
            <p:cNvSpPr txBox="1">
              <a:spLocks noChangeArrowheads="1"/>
            </p:cNvSpPr>
            <p:nvPr/>
          </p:nvSpPr>
          <p:spPr bwMode="auto">
            <a:xfrm>
              <a:off x="4128" y="2362"/>
              <a:ext cx="1584" cy="518"/>
            </a:xfrm>
            <a:prstGeom prst="rect">
              <a:avLst/>
            </a:prstGeom>
            <a:noFill/>
            <a:ln w="9525">
              <a:noFill/>
              <a:miter lim="800000"/>
              <a:headEnd/>
              <a:tailEnd/>
            </a:ln>
            <a:effectLst/>
          </p:spPr>
          <p:txBody>
            <a:bodyPr>
              <a:prstTxWarp prst="textNoShape">
                <a:avLst/>
              </a:prstTxWarp>
              <a:spAutoFit/>
            </a:bodyPr>
            <a:lstStyle/>
            <a:p>
              <a:pPr algn="ctr"/>
              <a:r>
                <a:rPr lang="en-US"/>
                <a:t>MI = 10</a:t>
              </a:r>
            </a:p>
            <a:p>
              <a:pPr algn="ctr"/>
              <a:r>
                <a:rPr lang="en-US"/>
                <a:t>Path length = 40</a:t>
              </a:r>
            </a:p>
          </p:txBody>
        </p:sp>
      </p:grpSp>
    </p:spTree>
  </p:cSld>
  <p:clrMapOvr>
    <a:masterClrMapping/>
  </p:clrMapOvr>
  <p:transition advTm="606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28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 name="Slide Number Placeholder 5"/>
          <p:cNvSpPr>
            <a:spLocks noGrp="1"/>
          </p:cNvSpPr>
          <p:nvPr>
            <p:ph type="sldNum" sz="quarter" idx="12"/>
          </p:nvPr>
        </p:nvSpPr>
        <p:spPr/>
        <p:txBody>
          <a:bodyPr/>
          <a:lstStyle/>
          <a:p>
            <a:fld id="{B63E75AA-F13E-5F43-809C-8FDB57ED140B}" type="slidenum">
              <a:rPr lang="en-US"/>
              <a:pPr/>
              <a:t>5</a:t>
            </a:fld>
            <a:endParaRPr lang="en-US"/>
          </a:p>
        </p:txBody>
      </p:sp>
      <p:sp>
        <p:nvSpPr>
          <p:cNvPr id="1640522" name="Freeform 74"/>
          <p:cNvSpPr>
            <a:spLocks/>
          </p:cNvSpPr>
          <p:nvPr/>
        </p:nvSpPr>
        <p:spPr bwMode="auto">
          <a:xfrm>
            <a:off x="4724400" y="1676400"/>
            <a:ext cx="4419600" cy="2057400"/>
          </a:xfrm>
          <a:custGeom>
            <a:avLst/>
            <a:gdLst/>
            <a:ahLst/>
            <a:cxnLst>
              <a:cxn ang="0">
                <a:pos x="1116" y="249"/>
              </a:cxn>
              <a:cxn ang="0">
                <a:pos x="1030" y="127"/>
              </a:cxn>
              <a:cxn ang="0">
                <a:pos x="741" y="70"/>
              </a:cxn>
              <a:cxn ang="0">
                <a:pos x="443" y="58"/>
              </a:cxn>
              <a:cxn ang="0">
                <a:pos x="0" y="81"/>
              </a:cxn>
              <a:cxn ang="0">
                <a:pos x="112" y="286"/>
              </a:cxn>
              <a:cxn ang="0">
                <a:pos x="88" y="447"/>
              </a:cxn>
              <a:cxn ang="0">
                <a:pos x="153" y="625"/>
              </a:cxn>
              <a:cxn ang="0">
                <a:pos x="453" y="583"/>
              </a:cxn>
              <a:cxn ang="0">
                <a:pos x="906" y="658"/>
              </a:cxn>
              <a:cxn ang="0">
                <a:pos x="1165" y="792"/>
              </a:cxn>
              <a:cxn ang="0">
                <a:pos x="1545" y="672"/>
              </a:cxn>
              <a:cxn ang="0">
                <a:pos x="2179" y="571"/>
              </a:cxn>
              <a:cxn ang="0">
                <a:pos x="2207" y="467"/>
              </a:cxn>
              <a:cxn ang="0">
                <a:pos x="2389" y="401"/>
              </a:cxn>
              <a:cxn ang="0">
                <a:pos x="2382" y="329"/>
              </a:cxn>
              <a:cxn ang="0">
                <a:pos x="2265" y="285"/>
              </a:cxn>
              <a:cxn ang="0">
                <a:pos x="2396" y="248"/>
              </a:cxn>
              <a:cxn ang="0">
                <a:pos x="2498" y="102"/>
              </a:cxn>
              <a:cxn ang="0">
                <a:pos x="2360" y="0"/>
              </a:cxn>
              <a:cxn ang="0">
                <a:pos x="2112" y="73"/>
              </a:cxn>
              <a:cxn ang="0">
                <a:pos x="1806" y="132"/>
              </a:cxn>
              <a:cxn ang="0">
                <a:pos x="1579" y="161"/>
              </a:cxn>
              <a:cxn ang="0">
                <a:pos x="1491" y="256"/>
              </a:cxn>
              <a:cxn ang="0">
                <a:pos x="1409" y="146"/>
              </a:cxn>
              <a:cxn ang="0">
                <a:pos x="1116" y="249"/>
              </a:cxn>
            </a:cxnLst>
            <a:rect l="0" t="0" r="r" b="b"/>
            <a:pathLst>
              <a:path w="2498" h="792">
                <a:moveTo>
                  <a:pt x="1116" y="249"/>
                </a:moveTo>
                <a:lnTo>
                  <a:pt x="1030" y="127"/>
                </a:lnTo>
                <a:lnTo>
                  <a:pt x="741" y="70"/>
                </a:lnTo>
                <a:lnTo>
                  <a:pt x="443" y="58"/>
                </a:lnTo>
                <a:lnTo>
                  <a:pt x="0" y="81"/>
                </a:lnTo>
                <a:lnTo>
                  <a:pt x="112" y="286"/>
                </a:lnTo>
                <a:lnTo>
                  <a:pt x="88" y="447"/>
                </a:lnTo>
                <a:lnTo>
                  <a:pt x="153" y="625"/>
                </a:lnTo>
                <a:lnTo>
                  <a:pt x="453" y="583"/>
                </a:lnTo>
                <a:lnTo>
                  <a:pt x="906" y="658"/>
                </a:lnTo>
                <a:lnTo>
                  <a:pt x="1165" y="792"/>
                </a:lnTo>
                <a:lnTo>
                  <a:pt x="1545" y="672"/>
                </a:lnTo>
                <a:lnTo>
                  <a:pt x="2179" y="571"/>
                </a:lnTo>
                <a:lnTo>
                  <a:pt x="2207" y="467"/>
                </a:lnTo>
                <a:lnTo>
                  <a:pt x="2389" y="401"/>
                </a:lnTo>
                <a:lnTo>
                  <a:pt x="2382" y="329"/>
                </a:lnTo>
                <a:lnTo>
                  <a:pt x="2265" y="285"/>
                </a:lnTo>
                <a:lnTo>
                  <a:pt x="2396" y="248"/>
                </a:lnTo>
                <a:lnTo>
                  <a:pt x="2498" y="102"/>
                </a:lnTo>
                <a:lnTo>
                  <a:pt x="2360" y="0"/>
                </a:lnTo>
                <a:lnTo>
                  <a:pt x="2112" y="73"/>
                </a:lnTo>
                <a:lnTo>
                  <a:pt x="1806" y="132"/>
                </a:lnTo>
                <a:lnTo>
                  <a:pt x="1579" y="161"/>
                </a:lnTo>
                <a:lnTo>
                  <a:pt x="1491" y="256"/>
                </a:lnTo>
                <a:lnTo>
                  <a:pt x="1409" y="146"/>
                </a:lnTo>
                <a:lnTo>
                  <a:pt x="1116" y="249"/>
                </a:lnTo>
              </a:path>
            </a:pathLst>
          </a:custGeom>
          <a:solidFill>
            <a:srgbClr val="99CCFF"/>
          </a:solidFill>
          <a:ln w="15875">
            <a:solidFill>
              <a:srgbClr val="0000FF"/>
            </a:solidFill>
            <a:prstDash val="solid"/>
            <a:round/>
            <a:headEnd/>
            <a:tailEnd/>
          </a:ln>
        </p:spPr>
        <p:txBody>
          <a:bodyPr>
            <a:prstTxWarp prst="textNoShape">
              <a:avLst/>
            </a:prstTxWarp>
          </a:bodyPr>
          <a:lstStyle/>
          <a:p>
            <a:endParaRPr lang="en-US"/>
          </a:p>
        </p:txBody>
      </p:sp>
      <p:sp>
        <p:nvSpPr>
          <p:cNvPr id="1640460" name="Oval 12"/>
          <p:cNvSpPr>
            <a:spLocks noChangeArrowheads="1"/>
          </p:cNvSpPr>
          <p:nvPr/>
        </p:nvSpPr>
        <p:spPr bwMode="auto">
          <a:xfrm>
            <a:off x="6629400" y="533400"/>
            <a:ext cx="3276600" cy="3276600"/>
          </a:xfrm>
          <a:prstGeom prst="ellipse">
            <a:avLst/>
          </a:prstGeom>
          <a:gradFill rotWithShape="0">
            <a:gsLst>
              <a:gs pos="0">
                <a:srgbClr val="FF9933">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endParaRPr lang="en-US"/>
          </a:p>
        </p:txBody>
      </p:sp>
      <p:sp>
        <p:nvSpPr>
          <p:cNvPr id="1640451" name="Oval 3"/>
          <p:cNvSpPr>
            <a:spLocks noChangeArrowheads="1"/>
          </p:cNvSpPr>
          <p:nvPr/>
        </p:nvSpPr>
        <p:spPr bwMode="auto">
          <a:xfrm>
            <a:off x="4343400" y="1828800"/>
            <a:ext cx="3276600" cy="3276600"/>
          </a:xfrm>
          <a:prstGeom prst="ellipse">
            <a:avLst/>
          </a:prstGeom>
          <a:gradFill rotWithShape="0">
            <a:gsLst>
              <a:gs pos="0">
                <a:srgbClr val="FF9933">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endParaRPr lang="en-US"/>
          </a:p>
        </p:txBody>
      </p:sp>
      <p:sp>
        <p:nvSpPr>
          <p:cNvPr id="1640453" name="Oval 5"/>
          <p:cNvSpPr>
            <a:spLocks noChangeArrowheads="1"/>
          </p:cNvSpPr>
          <p:nvPr/>
        </p:nvSpPr>
        <p:spPr bwMode="auto">
          <a:xfrm>
            <a:off x="6248400" y="1752600"/>
            <a:ext cx="3276600" cy="3276600"/>
          </a:xfrm>
          <a:prstGeom prst="ellipse">
            <a:avLst/>
          </a:prstGeom>
          <a:gradFill rotWithShape="0">
            <a:gsLst>
              <a:gs pos="0">
                <a:srgbClr val="FF9933">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endParaRPr lang="en-US"/>
          </a:p>
        </p:txBody>
      </p:sp>
      <p:sp>
        <p:nvSpPr>
          <p:cNvPr id="1640455" name="Oval 7"/>
          <p:cNvSpPr>
            <a:spLocks noChangeArrowheads="1"/>
          </p:cNvSpPr>
          <p:nvPr/>
        </p:nvSpPr>
        <p:spPr bwMode="auto">
          <a:xfrm>
            <a:off x="3733800" y="609600"/>
            <a:ext cx="3276600" cy="3276600"/>
          </a:xfrm>
          <a:prstGeom prst="ellipse">
            <a:avLst/>
          </a:prstGeom>
          <a:gradFill rotWithShape="0">
            <a:gsLst>
              <a:gs pos="0">
                <a:srgbClr val="FF9933">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endParaRPr lang="en-US"/>
          </a:p>
        </p:txBody>
      </p:sp>
      <p:pic>
        <p:nvPicPr>
          <p:cNvPr id="1640456" name="Picture 8"/>
          <p:cNvPicPr>
            <a:picLocks noChangeAspect="1" noChangeArrowheads="1"/>
          </p:cNvPicPr>
          <p:nvPr/>
        </p:nvPicPr>
        <p:blipFill>
          <a:blip r:embed="rId3">
            <a:clrChange>
              <a:clrFrom>
                <a:srgbClr val="FFFFFF"/>
              </a:clrFrom>
              <a:clrTo>
                <a:srgbClr val="FFFFFF">
                  <a:alpha val="0"/>
                </a:srgbClr>
              </a:clrTo>
            </a:clrChange>
            <a:lum bright="12000"/>
          </a:blip>
          <a:srcRect r="37077"/>
          <a:stretch>
            <a:fillRect/>
          </a:stretch>
        </p:blipFill>
        <p:spPr bwMode="auto">
          <a:xfrm>
            <a:off x="5105400" y="1905000"/>
            <a:ext cx="517525" cy="569913"/>
          </a:xfrm>
          <a:prstGeom prst="rect">
            <a:avLst/>
          </a:prstGeom>
          <a:noFill/>
        </p:spPr>
      </p:pic>
      <p:grpSp>
        <p:nvGrpSpPr>
          <p:cNvPr id="2" name="Group 9"/>
          <p:cNvGrpSpPr>
            <a:grpSpLocks/>
          </p:cNvGrpSpPr>
          <p:nvPr/>
        </p:nvGrpSpPr>
        <p:grpSpPr bwMode="auto">
          <a:xfrm>
            <a:off x="5080000" y="1995488"/>
            <a:ext cx="558800" cy="396875"/>
            <a:chOff x="272" y="1305"/>
            <a:chExt cx="352" cy="250"/>
          </a:xfrm>
        </p:grpSpPr>
        <p:sp>
          <p:nvSpPr>
            <p:cNvPr id="1640458" name="Text Box 10"/>
            <p:cNvSpPr txBox="1">
              <a:spLocks noChangeArrowheads="1"/>
            </p:cNvSpPr>
            <p:nvPr/>
          </p:nvSpPr>
          <p:spPr bwMode="auto">
            <a:xfrm>
              <a:off x="329" y="1305"/>
              <a:ext cx="295" cy="250"/>
            </a:xfrm>
            <a:prstGeom prst="rect">
              <a:avLst/>
            </a:prstGeom>
            <a:noFill/>
            <a:ln w="38100">
              <a:noFill/>
              <a:miter lim="800000"/>
              <a:headEnd/>
              <a:tailEnd/>
            </a:ln>
            <a:effectLst/>
          </p:spPr>
          <p:txBody>
            <a:bodyPr>
              <a:prstTxWarp prst="textNoShape">
                <a:avLst/>
              </a:prstTxWarp>
              <a:spAutoFit/>
            </a:bodyPr>
            <a:lstStyle/>
            <a:p>
              <a:pPr algn="ctr"/>
              <a:r>
                <a:rPr lang="en-US" sz="2000" b="1">
                  <a:solidFill>
                    <a:schemeClr val="bg1"/>
                  </a:solidFill>
                  <a:latin typeface="Tahoma" charset="0"/>
                  <a:ea typeface="ＭＳ Ｐゴシック" charset="-128"/>
                  <a:cs typeface="ＭＳ Ｐゴシック" charset="-128"/>
                </a:rPr>
                <a:t>Y</a:t>
              </a:r>
              <a:r>
                <a:rPr lang="en-US" sz="2000" b="1" baseline="-25000">
                  <a:solidFill>
                    <a:schemeClr val="bg1"/>
                  </a:solidFill>
                  <a:latin typeface="Tahoma" charset="0"/>
                  <a:ea typeface="ＭＳ Ｐゴシック" charset="-128"/>
                  <a:cs typeface="ＭＳ Ｐゴシック" charset="-128"/>
                </a:rPr>
                <a:t>1</a:t>
              </a:r>
            </a:p>
          </p:txBody>
        </p:sp>
        <p:sp>
          <p:nvSpPr>
            <p:cNvPr id="1640459" name="Text Box 11"/>
            <p:cNvSpPr txBox="1">
              <a:spLocks noChangeArrowheads="1"/>
            </p:cNvSpPr>
            <p:nvPr/>
          </p:nvSpPr>
          <p:spPr bwMode="auto">
            <a:xfrm>
              <a:off x="272" y="1318"/>
              <a:ext cx="334" cy="183"/>
            </a:xfrm>
            <a:prstGeom prst="rect">
              <a:avLst/>
            </a:prstGeom>
            <a:noFill/>
            <a:ln w="38100">
              <a:noFill/>
              <a:miter lim="800000"/>
              <a:headEnd/>
              <a:tailEnd/>
            </a:ln>
            <a:effectLst/>
          </p:spPr>
          <p:txBody>
            <a:bodyPr>
              <a:prstTxWarp prst="textNoShape">
                <a:avLst/>
              </a:prstTxWarp>
              <a:spAutoFit/>
            </a:bodyPr>
            <a:lstStyle/>
            <a:p>
              <a:pPr algn="ctr"/>
              <a:endParaRPr lang="en-US" sz="2000" b="1" baseline="-25000">
                <a:solidFill>
                  <a:schemeClr val="bg1"/>
                </a:solidFill>
                <a:latin typeface="Tahoma" charset="0"/>
                <a:ea typeface="ＭＳ Ｐゴシック" charset="-128"/>
                <a:cs typeface="ＭＳ Ｐゴシック" charset="-128"/>
              </a:endParaRPr>
            </a:p>
          </p:txBody>
        </p:sp>
      </p:grpSp>
      <p:sp>
        <p:nvSpPr>
          <p:cNvPr id="1640499" name="Oval 51"/>
          <p:cNvSpPr>
            <a:spLocks noChangeArrowheads="1"/>
          </p:cNvSpPr>
          <p:nvPr/>
        </p:nvSpPr>
        <p:spPr bwMode="auto">
          <a:xfrm>
            <a:off x="5334000" y="1905000"/>
            <a:ext cx="3276600" cy="3276600"/>
          </a:xfrm>
          <a:prstGeom prst="ellipse">
            <a:avLst/>
          </a:prstGeom>
          <a:gradFill rotWithShape="0">
            <a:gsLst>
              <a:gs pos="0">
                <a:srgbClr val="006600">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pPr algn="ctr"/>
            <a:endParaRPr lang="en-US" sz="2400">
              <a:latin typeface="Tahoma" charset="0"/>
              <a:ea typeface="ＭＳ Ｐゴシック" charset="-128"/>
              <a:cs typeface="ＭＳ Ｐゴシック" charset="-128"/>
            </a:endParaRPr>
          </a:p>
        </p:txBody>
      </p:sp>
      <p:grpSp>
        <p:nvGrpSpPr>
          <p:cNvPr id="3" name="Group 13"/>
          <p:cNvGrpSpPr>
            <a:grpSpLocks/>
          </p:cNvGrpSpPr>
          <p:nvPr/>
        </p:nvGrpSpPr>
        <p:grpSpPr bwMode="auto">
          <a:xfrm>
            <a:off x="8128000" y="1792288"/>
            <a:ext cx="558800" cy="569912"/>
            <a:chOff x="2192" y="1177"/>
            <a:chExt cx="352" cy="359"/>
          </a:xfrm>
        </p:grpSpPr>
        <p:pic>
          <p:nvPicPr>
            <p:cNvPr id="1640462" name="Picture 14"/>
            <p:cNvPicPr>
              <a:picLocks noChangeAspect="1" noChangeArrowheads="1"/>
            </p:cNvPicPr>
            <p:nvPr/>
          </p:nvPicPr>
          <p:blipFill>
            <a:blip r:embed="rId3">
              <a:clrChange>
                <a:clrFrom>
                  <a:srgbClr val="FFFFFF"/>
                </a:clrFrom>
                <a:clrTo>
                  <a:srgbClr val="FFFFFF">
                    <a:alpha val="0"/>
                  </a:srgbClr>
                </a:clrTo>
              </a:clrChange>
              <a:lum bright="12000"/>
            </a:blip>
            <a:srcRect r="37077"/>
            <a:stretch>
              <a:fillRect/>
            </a:stretch>
          </p:blipFill>
          <p:spPr bwMode="auto">
            <a:xfrm>
              <a:off x="2208" y="1177"/>
              <a:ext cx="326" cy="359"/>
            </a:xfrm>
            <a:prstGeom prst="rect">
              <a:avLst/>
            </a:prstGeom>
            <a:noFill/>
          </p:spPr>
        </p:pic>
        <p:grpSp>
          <p:nvGrpSpPr>
            <p:cNvPr id="4" name="Group 15"/>
            <p:cNvGrpSpPr>
              <a:grpSpLocks/>
            </p:cNvGrpSpPr>
            <p:nvPr/>
          </p:nvGrpSpPr>
          <p:grpSpPr bwMode="auto">
            <a:xfrm>
              <a:off x="2192" y="1234"/>
              <a:ext cx="352" cy="250"/>
              <a:chOff x="272" y="1305"/>
              <a:chExt cx="352" cy="250"/>
            </a:xfrm>
          </p:grpSpPr>
          <p:sp>
            <p:nvSpPr>
              <p:cNvPr id="1640464" name="Text Box 16"/>
              <p:cNvSpPr txBox="1">
                <a:spLocks noChangeArrowheads="1"/>
              </p:cNvSpPr>
              <p:nvPr/>
            </p:nvSpPr>
            <p:spPr bwMode="auto">
              <a:xfrm>
                <a:off x="329" y="1305"/>
                <a:ext cx="295" cy="250"/>
              </a:xfrm>
              <a:prstGeom prst="rect">
                <a:avLst/>
              </a:prstGeom>
              <a:noFill/>
              <a:ln w="38100">
                <a:noFill/>
                <a:miter lim="800000"/>
                <a:headEnd/>
                <a:tailEnd/>
              </a:ln>
              <a:effectLst/>
            </p:spPr>
            <p:txBody>
              <a:bodyPr>
                <a:prstTxWarp prst="textNoShape">
                  <a:avLst/>
                </a:prstTxWarp>
                <a:spAutoFit/>
              </a:bodyPr>
              <a:lstStyle/>
              <a:p>
                <a:pPr algn="ctr"/>
                <a:r>
                  <a:rPr lang="en-US" sz="2000" b="1">
                    <a:solidFill>
                      <a:schemeClr val="bg1"/>
                    </a:solidFill>
                    <a:latin typeface="Tahoma" charset="0"/>
                    <a:ea typeface="ＭＳ Ｐゴシック" charset="-128"/>
                    <a:cs typeface="ＭＳ Ｐゴシック" charset="-128"/>
                  </a:rPr>
                  <a:t>Y</a:t>
                </a:r>
                <a:r>
                  <a:rPr lang="en-US" sz="2000" b="1" baseline="-25000">
                    <a:solidFill>
                      <a:schemeClr val="bg1"/>
                    </a:solidFill>
                    <a:latin typeface="Tahoma" charset="0"/>
                    <a:ea typeface="ＭＳ Ｐゴシック" charset="-128"/>
                    <a:cs typeface="ＭＳ Ｐゴシック" charset="-128"/>
                  </a:rPr>
                  <a:t>2</a:t>
                </a:r>
              </a:p>
            </p:txBody>
          </p:sp>
          <p:sp>
            <p:nvSpPr>
              <p:cNvPr id="1640465" name="Text Box 17"/>
              <p:cNvSpPr txBox="1">
                <a:spLocks noChangeArrowheads="1"/>
              </p:cNvSpPr>
              <p:nvPr/>
            </p:nvSpPr>
            <p:spPr bwMode="auto">
              <a:xfrm>
                <a:off x="272" y="1318"/>
                <a:ext cx="334" cy="183"/>
              </a:xfrm>
              <a:prstGeom prst="rect">
                <a:avLst/>
              </a:prstGeom>
              <a:noFill/>
              <a:ln w="38100">
                <a:noFill/>
                <a:miter lim="800000"/>
                <a:headEnd/>
                <a:tailEnd/>
              </a:ln>
              <a:effectLst/>
            </p:spPr>
            <p:txBody>
              <a:bodyPr>
                <a:prstTxWarp prst="textNoShape">
                  <a:avLst/>
                </a:prstTxWarp>
                <a:spAutoFit/>
              </a:bodyPr>
              <a:lstStyle/>
              <a:p>
                <a:pPr algn="ctr"/>
                <a:endParaRPr lang="en-US" sz="2000" b="1" baseline="-25000">
                  <a:solidFill>
                    <a:schemeClr val="bg1"/>
                  </a:solidFill>
                  <a:latin typeface="Tahoma" charset="0"/>
                  <a:ea typeface="ＭＳ Ｐゴシック" charset="-128"/>
                  <a:cs typeface="ＭＳ Ｐゴシック" charset="-128"/>
                </a:endParaRPr>
              </a:p>
            </p:txBody>
          </p:sp>
        </p:grpSp>
      </p:grpSp>
      <p:sp>
        <p:nvSpPr>
          <p:cNvPr id="1640466" name="Oval 18"/>
          <p:cNvSpPr>
            <a:spLocks noChangeArrowheads="1"/>
          </p:cNvSpPr>
          <p:nvPr/>
        </p:nvSpPr>
        <p:spPr bwMode="auto">
          <a:xfrm>
            <a:off x="5181600" y="838200"/>
            <a:ext cx="3276600" cy="3276600"/>
          </a:xfrm>
          <a:prstGeom prst="ellipse">
            <a:avLst/>
          </a:prstGeom>
          <a:gradFill rotWithShape="0">
            <a:gsLst>
              <a:gs pos="0">
                <a:srgbClr val="FF9933">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endParaRPr lang="en-US"/>
          </a:p>
        </p:txBody>
      </p:sp>
      <p:grpSp>
        <p:nvGrpSpPr>
          <p:cNvPr id="5" name="Group 19"/>
          <p:cNvGrpSpPr>
            <a:grpSpLocks/>
          </p:cNvGrpSpPr>
          <p:nvPr/>
        </p:nvGrpSpPr>
        <p:grpSpPr bwMode="auto">
          <a:xfrm>
            <a:off x="6680200" y="2097088"/>
            <a:ext cx="558800" cy="569912"/>
            <a:chOff x="2192" y="1177"/>
            <a:chExt cx="352" cy="359"/>
          </a:xfrm>
        </p:grpSpPr>
        <p:pic>
          <p:nvPicPr>
            <p:cNvPr id="1640468" name="Picture 20"/>
            <p:cNvPicPr>
              <a:picLocks noChangeAspect="1" noChangeArrowheads="1"/>
            </p:cNvPicPr>
            <p:nvPr/>
          </p:nvPicPr>
          <p:blipFill>
            <a:blip r:embed="rId3">
              <a:clrChange>
                <a:clrFrom>
                  <a:srgbClr val="FFFFFF"/>
                </a:clrFrom>
                <a:clrTo>
                  <a:srgbClr val="FFFFFF">
                    <a:alpha val="0"/>
                  </a:srgbClr>
                </a:clrTo>
              </a:clrChange>
              <a:lum bright="12000"/>
            </a:blip>
            <a:srcRect r="37077"/>
            <a:stretch>
              <a:fillRect/>
            </a:stretch>
          </p:blipFill>
          <p:spPr bwMode="auto">
            <a:xfrm>
              <a:off x="2208" y="1177"/>
              <a:ext cx="326" cy="359"/>
            </a:xfrm>
            <a:prstGeom prst="rect">
              <a:avLst/>
            </a:prstGeom>
            <a:noFill/>
          </p:spPr>
        </p:pic>
        <p:grpSp>
          <p:nvGrpSpPr>
            <p:cNvPr id="6" name="Group 21"/>
            <p:cNvGrpSpPr>
              <a:grpSpLocks/>
            </p:cNvGrpSpPr>
            <p:nvPr/>
          </p:nvGrpSpPr>
          <p:grpSpPr bwMode="auto">
            <a:xfrm>
              <a:off x="2192" y="1234"/>
              <a:ext cx="352" cy="250"/>
              <a:chOff x="272" y="1305"/>
              <a:chExt cx="352" cy="250"/>
            </a:xfrm>
          </p:grpSpPr>
          <p:sp>
            <p:nvSpPr>
              <p:cNvPr id="1640470" name="Text Box 22"/>
              <p:cNvSpPr txBox="1">
                <a:spLocks noChangeArrowheads="1"/>
              </p:cNvSpPr>
              <p:nvPr/>
            </p:nvSpPr>
            <p:spPr bwMode="auto">
              <a:xfrm>
                <a:off x="329" y="1305"/>
                <a:ext cx="295" cy="250"/>
              </a:xfrm>
              <a:prstGeom prst="rect">
                <a:avLst/>
              </a:prstGeom>
              <a:noFill/>
              <a:ln w="38100">
                <a:noFill/>
                <a:miter lim="800000"/>
                <a:headEnd/>
                <a:tailEnd/>
              </a:ln>
              <a:effectLst/>
            </p:spPr>
            <p:txBody>
              <a:bodyPr>
                <a:prstTxWarp prst="textNoShape">
                  <a:avLst/>
                </a:prstTxWarp>
                <a:spAutoFit/>
              </a:bodyPr>
              <a:lstStyle/>
              <a:p>
                <a:pPr algn="ctr"/>
                <a:r>
                  <a:rPr lang="en-US" sz="2000" b="1">
                    <a:solidFill>
                      <a:schemeClr val="bg1"/>
                    </a:solidFill>
                    <a:latin typeface="Tahoma" charset="0"/>
                    <a:ea typeface="ＭＳ Ｐゴシック" charset="-128"/>
                    <a:cs typeface="ＭＳ Ｐゴシック" charset="-128"/>
                  </a:rPr>
                  <a:t>Y</a:t>
                </a:r>
                <a:r>
                  <a:rPr lang="en-US" sz="2000" b="1" baseline="-25000">
                    <a:solidFill>
                      <a:schemeClr val="bg1"/>
                    </a:solidFill>
                    <a:latin typeface="Tahoma" charset="0"/>
                    <a:ea typeface="ＭＳ Ｐゴシック" charset="-128"/>
                    <a:cs typeface="ＭＳ Ｐゴシック" charset="-128"/>
                  </a:rPr>
                  <a:t>3</a:t>
                </a:r>
              </a:p>
            </p:txBody>
          </p:sp>
          <p:sp>
            <p:nvSpPr>
              <p:cNvPr id="1640471" name="Text Box 23"/>
              <p:cNvSpPr txBox="1">
                <a:spLocks noChangeArrowheads="1"/>
              </p:cNvSpPr>
              <p:nvPr/>
            </p:nvSpPr>
            <p:spPr bwMode="auto">
              <a:xfrm>
                <a:off x="272" y="1318"/>
                <a:ext cx="334" cy="183"/>
              </a:xfrm>
              <a:prstGeom prst="rect">
                <a:avLst/>
              </a:prstGeom>
              <a:noFill/>
              <a:ln w="38100">
                <a:noFill/>
                <a:miter lim="800000"/>
                <a:headEnd/>
                <a:tailEnd/>
              </a:ln>
              <a:effectLst/>
            </p:spPr>
            <p:txBody>
              <a:bodyPr>
                <a:prstTxWarp prst="textNoShape">
                  <a:avLst/>
                </a:prstTxWarp>
                <a:spAutoFit/>
              </a:bodyPr>
              <a:lstStyle/>
              <a:p>
                <a:pPr algn="ctr"/>
                <a:endParaRPr lang="en-US" sz="2000" b="1" baseline="-25000">
                  <a:solidFill>
                    <a:schemeClr val="bg1"/>
                  </a:solidFill>
                  <a:latin typeface="Tahoma" charset="0"/>
                  <a:ea typeface="ＭＳ Ｐゴシック" charset="-128"/>
                  <a:cs typeface="ＭＳ Ｐゴシック" charset="-128"/>
                </a:endParaRPr>
              </a:p>
            </p:txBody>
          </p:sp>
        </p:grpSp>
      </p:grpSp>
      <p:grpSp>
        <p:nvGrpSpPr>
          <p:cNvPr id="7" name="Group 24"/>
          <p:cNvGrpSpPr>
            <a:grpSpLocks/>
          </p:cNvGrpSpPr>
          <p:nvPr/>
        </p:nvGrpSpPr>
        <p:grpSpPr bwMode="auto">
          <a:xfrm>
            <a:off x="5842000" y="3087688"/>
            <a:ext cx="558800" cy="569912"/>
            <a:chOff x="2192" y="1177"/>
            <a:chExt cx="352" cy="359"/>
          </a:xfrm>
        </p:grpSpPr>
        <p:pic>
          <p:nvPicPr>
            <p:cNvPr id="1640473" name="Picture 25"/>
            <p:cNvPicPr>
              <a:picLocks noChangeAspect="1" noChangeArrowheads="1"/>
            </p:cNvPicPr>
            <p:nvPr/>
          </p:nvPicPr>
          <p:blipFill>
            <a:blip r:embed="rId3">
              <a:clrChange>
                <a:clrFrom>
                  <a:srgbClr val="FFFFFF"/>
                </a:clrFrom>
                <a:clrTo>
                  <a:srgbClr val="FFFFFF">
                    <a:alpha val="0"/>
                  </a:srgbClr>
                </a:clrTo>
              </a:clrChange>
              <a:lum bright="12000"/>
            </a:blip>
            <a:srcRect r="37077"/>
            <a:stretch>
              <a:fillRect/>
            </a:stretch>
          </p:blipFill>
          <p:spPr bwMode="auto">
            <a:xfrm>
              <a:off x="2208" y="1177"/>
              <a:ext cx="326" cy="359"/>
            </a:xfrm>
            <a:prstGeom prst="rect">
              <a:avLst/>
            </a:prstGeom>
            <a:noFill/>
          </p:spPr>
        </p:pic>
        <p:grpSp>
          <p:nvGrpSpPr>
            <p:cNvPr id="8" name="Group 26"/>
            <p:cNvGrpSpPr>
              <a:grpSpLocks/>
            </p:cNvGrpSpPr>
            <p:nvPr/>
          </p:nvGrpSpPr>
          <p:grpSpPr bwMode="auto">
            <a:xfrm>
              <a:off x="2192" y="1234"/>
              <a:ext cx="352" cy="250"/>
              <a:chOff x="272" y="1305"/>
              <a:chExt cx="352" cy="250"/>
            </a:xfrm>
          </p:grpSpPr>
          <p:sp>
            <p:nvSpPr>
              <p:cNvPr id="1640475" name="Text Box 27"/>
              <p:cNvSpPr txBox="1">
                <a:spLocks noChangeArrowheads="1"/>
              </p:cNvSpPr>
              <p:nvPr/>
            </p:nvSpPr>
            <p:spPr bwMode="auto">
              <a:xfrm>
                <a:off x="329" y="1305"/>
                <a:ext cx="295" cy="250"/>
              </a:xfrm>
              <a:prstGeom prst="rect">
                <a:avLst/>
              </a:prstGeom>
              <a:noFill/>
              <a:ln w="38100">
                <a:noFill/>
                <a:miter lim="800000"/>
                <a:headEnd/>
                <a:tailEnd/>
              </a:ln>
              <a:effectLst/>
            </p:spPr>
            <p:txBody>
              <a:bodyPr>
                <a:prstTxWarp prst="textNoShape">
                  <a:avLst/>
                </a:prstTxWarp>
                <a:spAutoFit/>
              </a:bodyPr>
              <a:lstStyle/>
              <a:p>
                <a:pPr algn="ctr"/>
                <a:r>
                  <a:rPr lang="en-US" sz="2000" b="1">
                    <a:solidFill>
                      <a:schemeClr val="bg1"/>
                    </a:solidFill>
                    <a:latin typeface="Tahoma" charset="0"/>
                    <a:ea typeface="ＭＳ Ｐゴシック" charset="-128"/>
                    <a:cs typeface="ＭＳ Ｐゴシック" charset="-128"/>
                  </a:rPr>
                  <a:t>Y</a:t>
                </a:r>
                <a:r>
                  <a:rPr lang="en-US" sz="2000" b="1" baseline="-25000">
                    <a:solidFill>
                      <a:schemeClr val="bg1"/>
                    </a:solidFill>
                    <a:latin typeface="Tahoma" charset="0"/>
                    <a:ea typeface="ＭＳ Ｐゴシック" charset="-128"/>
                    <a:cs typeface="ＭＳ Ｐゴシック" charset="-128"/>
                  </a:rPr>
                  <a:t>4</a:t>
                </a:r>
              </a:p>
            </p:txBody>
          </p:sp>
          <p:sp>
            <p:nvSpPr>
              <p:cNvPr id="1640476" name="Text Box 28"/>
              <p:cNvSpPr txBox="1">
                <a:spLocks noChangeArrowheads="1"/>
              </p:cNvSpPr>
              <p:nvPr/>
            </p:nvSpPr>
            <p:spPr bwMode="auto">
              <a:xfrm>
                <a:off x="272" y="1318"/>
                <a:ext cx="334" cy="183"/>
              </a:xfrm>
              <a:prstGeom prst="rect">
                <a:avLst/>
              </a:prstGeom>
              <a:noFill/>
              <a:ln w="38100">
                <a:noFill/>
                <a:miter lim="800000"/>
                <a:headEnd/>
                <a:tailEnd/>
              </a:ln>
              <a:effectLst/>
            </p:spPr>
            <p:txBody>
              <a:bodyPr>
                <a:prstTxWarp prst="textNoShape">
                  <a:avLst/>
                </a:prstTxWarp>
                <a:spAutoFit/>
              </a:bodyPr>
              <a:lstStyle/>
              <a:p>
                <a:pPr algn="ctr"/>
                <a:endParaRPr lang="en-US" sz="2000" b="1" baseline="-25000">
                  <a:solidFill>
                    <a:schemeClr val="bg1"/>
                  </a:solidFill>
                  <a:latin typeface="Tahoma" charset="0"/>
                  <a:ea typeface="ＭＳ Ｐゴシック" charset="-128"/>
                  <a:cs typeface="ＭＳ Ｐゴシック" charset="-128"/>
                </a:endParaRPr>
              </a:p>
            </p:txBody>
          </p:sp>
        </p:grpSp>
      </p:grpSp>
      <p:grpSp>
        <p:nvGrpSpPr>
          <p:cNvPr id="9" name="Group 29"/>
          <p:cNvGrpSpPr>
            <a:grpSpLocks/>
          </p:cNvGrpSpPr>
          <p:nvPr/>
        </p:nvGrpSpPr>
        <p:grpSpPr bwMode="auto">
          <a:xfrm>
            <a:off x="7747000" y="3011488"/>
            <a:ext cx="558800" cy="569912"/>
            <a:chOff x="2192" y="1177"/>
            <a:chExt cx="352" cy="359"/>
          </a:xfrm>
        </p:grpSpPr>
        <p:pic>
          <p:nvPicPr>
            <p:cNvPr id="1640478" name="Picture 30"/>
            <p:cNvPicPr>
              <a:picLocks noChangeAspect="1" noChangeArrowheads="1"/>
            </p:cNvPicPr>
            <p:nvPr/>
          </p:nvPicPr>
          <p:blipFill>
            <a:blip r:embed="rId3">
              <a:clrChange>
                <a:clrFrom>
                  <a:srgbClr val="FFFFFF"/>
                </a:clrFrom>
                <a:clrTo>
                  <a:srgbClr val="FFFFFF">
                    <a:alpha val="0"/>
                  </a:srgbClr>
                </a:clrTo>
              </a:clrChange>
              <a:lum bright="12000"/>
            </a:blip>
            <a:srcRect r="37077"/>
            <a:stretch>
              <a:fillRect/>
            </a:stretch>
          </p:blipFill>
          <p:spPr bwMode="auto">
            <a:xfrm>
              <a:off x="2208" y="1177"/>
              <a:ext cx="326" cy="359"/>
            </a:xfrm>
            <a:prstGeom prst="rect">
              <a:avLst/>
            </a:prstGeom>
            <a:noFill/>
          </p:spPr>
        </p:pic>
        <p:grpSp>
          <p:nvGrpSpPr>
            <p:cNvPr id="10" name="Group 31"/>
            <p:cNvGrpSpPr>
              <a:grpSpLocks/>
            </p:cNvGrpSpPr>
            <p:nvPr/>
          </p:nvGrpSpPr>
          <p:grpSpPr bwMode="auto">
            <a:xfrm>
              <a:off x="2192" y="1234"/>
              <a:ext cx="352" cy="250"/>
              <a:chOff x="272" y="1305"/>
              <a:chExt cx="352" cy="250"/>
            </a:xfrm>
          </p:grpSpPr>
          <p:sp>
            <p:nvSpPr>
              <p:cNvPr id="1640480" name="Text Box 32"/>
              <p:cNvSpPr txBox="1">
                <a:spLocks noChangeArrowheads="1"/>
              </p:cNvSpPr>
              <p:nvPr/>
            </p:nvSpPr>
            <p:spPr bwMode="auto">
              <a:xfrm>
                <a:off x="329" y="1305"/>
                <a:ext cx="295" cy="250"/>
              </a:xfrm>
              <a:prstGeom prst="rect">
                <a:avLst/>
              </a:prstGeom>
              <a:noFill/>
              <a:ln w="38100">
                <a:noFill/>
                <a:miter lim="800000"/>
                <a:headEnd/>
                <a:tailEnd/>
              </a:ln>
              <a:effectLst/>
            </p:spPr>
            <p:txBody>
              <a:bodyPr>
                <a:prstTxWarp prst="textNoShape">
                  <a:avLst/>
                </a:prstTxWarp>
                <a:spAutoFit/>
              </a:bodyPr>
              <a:lstStyle/>
              <a:p>
                <a:pPr algn="ctr"/>
                <a:r>
                  <a:rPr lang="en-US" sz="2000" b="1">
                    <a:solidFill>
                      <a:schemeClr val="bg1"/>
                    </a:solidFill>
                    <a:latin typeface="Tahoma" charset="0"/>
                    <a:ea typeface="ＭＳ Ｐゴシック" charset="-128"/>
                    <a:cs typeface="ＭＳ Ｐゴシック" charset="-128"/>
                  </a:rPr>
                  <a:t>Y</a:t>
                </a:r>
                <a:r>
                  <a:rPr lang="en-US" sz="2000" b="1" baseline="-25000">
                    <a:solidFill>
                      <a:schemeClr val="bg1"/>
                    </a:solidFill>
                    <a:latin typeface="Tahoma" charset="0"/>
                    <a:ea typeface="ＭＳ Ｐゴシック" charset="-128"/>
                    <a:cs typeface="ＭＳ Ｐゴシック" charset="-128"/>
                  </a:rPr>
                  <a:t>5</a:t>
                </a:r>
              </a:p>
            </p:txBody>
          </p:sp>
          <p:sp>
            <p:nvSpPr>
              <p:cNvPr id="1640481" name="Text Box 33"/>
              <p:cNvSpPr txBox="1">
                <a:spLocks noChangeArrowheads="1"/>
              </p:cNvSpPr>
              <p:nvPr/>
            </p:nvSpPr>
            <p:spPr bwMode="auto">
              <a:xfrm>
                <a:off x="272" y="1318"/>
                <a:ext cx="334" cy="183"/>
              </a:xfrm>
              <a:prstGeom prst="rect">
                <a:avLst/>
              </a:prstGeom>
              <a:noFill/>
              <a:ln w="38100">
                <a:noFill/>
                <a:miter lim="800000"/>
                <a:headEnd/>
                <a:tailEnd/>
              </a:ln>
              <a:effectLst/>
            </p:spPr>
            <p:txBody>
              <a:bodyPr>
                <a:prstTxWarp prst="textNoShape">
                  <a:avLst/>
                </a:prstTxWarp>
                <a:spAutoFit/>
              </a:bodyPr>
              <a:lstStyle/>
              <a:p>
                <a:pPr algn="ctr"/>
                <a:endParaRPr lang="en-US" sz="2000" b="1" baseline="-25000">
                  <a:solidFill>
                    <a:schemeClr val="bg1"/>
                  </a:solidFill>
                  <a:latin typeface="Tahoma" charset="0"/>
                  <a:ea typeface="ＭＳ Ｐゴシック" charset="-128"/>
                  <a:cs typeface="ＭＳ Ｐゴシック" charset="-128"/>
                </a:endParaRPr>
              </a:p>
            </p:txBody>
          </p:sp>
        </p:grpSp>
      </p:grpSp>
      <p:sp>
        <p:nvSpPr>
          <p:cNvPr id="1640482" name="Text Box 34"/>
          <p:cNvSpPr txBox="1">
            <a:spLocks noChangeArrowheads="1"/>
          </p:cNvSpPr>
          <p:nvPr/>
        </p:nvSpPr>
        <p:spPr bwMode="auto">
          <a:xfrm>
            <a:off x="5373688" y="1149350"/>
            <a:ext cx="2968625" cy="457200"/>
          </a:xfrm>
          <a:prstGeom prst="rect">
            <a:avLst/>
          </a:prstGeom>
          <a:solidFill>
            <a:schemeClr val="bg1"/>
          </a:solidFill>
          <a:ln w="38100">
            <a:noFill/>
            <a:miter lim="800000"/>
            <a:headEnd/>
            <a:tailEnd/>
          </a:ln>
          <a:effectLst/>
        </p:spPr>
        <p:txBody>
          <a:bodyPr wrap="none">
            <a:prstTxWarp prst="textNoShape">
              <a:avLst/>
            </a:prstTxWarp>
            <a:spAutoFit/>
          </a:bodyPr>
          <a:lstStyle/>
          <a:p>
            <a:pPr algn="ctr"/>
            <a:r>
              <a:rPr lang="en-US" sz="2400">
                <a:ea typeface="ＭＳ Ｐゴシック" charset="-128"/>
                <a:cs typeface="ＭＳ Ｐゴシック" charset="-128"/>
              </a:rPr>
              <a:t>Selection B = {Y</a:t>
            </a:r>
            <a:r>
              <a:rPr lang="en-US" sz="2400" baseline="-25000">
                <a:ea typeface="ＭＳ Ｐゴシック" charset="-128"/>
                <a:cs typeface="ＭＳ Ｐゴシック" charset="-128"/>
              </a:rPr>
              <a:t>1</a:t>
            </a:r>
            <a:r>
              <a:rPr lang="en-US" sz="2400">
                <a:ea typeface="ＭＳ Ｐゴシック" charset="-128"/>
                <a:cs typeface="ＭＳ Ｐゴシック" charset="-128"/>
              </a:rPr>
              <a:t>,…, Y</a:t>
            </a:r>
            <a:r>
              <a:rPr lang="en-US" sz="2400" baseline="-25000">
                <a:ea typeface="ＭＳ Ｐゴシック" charset="-128"/>
                <a:cs typeface="ＭＳ Ｐゴシック" charset="-128"/>
              </a:rPr>
              <a:t>5</a:t>
            </a:r>
            <a:r>
              <a:rPr lang="en-US" sz="2400">
                <a:ea typeface="ＭＳ Ｐゴシック" charset="-128"/>
                <a:cs typeface="ＭＳ Ｐゴシック" charset="-128"/>
              </a:rPr>
              <a:t>}</a:t>
            </a:r>
          </a:p>
        </p:txBody>
      </p:sp>
      <p:sp>
        <p:nvSpPr>
          <p:cNvPr id="1640523" name="Freeform 75"/>
          <p:cNvSpPr>
            <a:spLocks/>
          </p:cNvSpPr>
          <p:nvPr/>
        </p:nvSpPr>
        <p:spPr bwMode="auto">
          <a:xfrm>
            <a:off x="76200" y="1600200"/>
            <a:ext cx="4419600" cy="2057400"/>
          </a:xfrm>
          <a:custGeom>
            <a:avLst/>
            <a:gdLst/>
            <a:ahLst/>
            <a:cxnLst>
              <a:cxn ang="0">
                <a:pos x="1116" y="249"/>
              </a:cxn>
              <a:cxn ang="0">
                <a:pos x="1030" y="127"/>
              </a:cxn>
              <a:cxn ang="0">
                <a:pos x="741" y="70"/>
              </a:cxn>
              <a:cxn ang="0">
                <a:pos x="443" y="58"/>
              </a:cxn>
              <a:cxn ang="0">
                <a:pos x="0" y="81"/>
              </a:cxn>
              <a:cxn ang="0">
                <a:pos x="112" y="286"/>
              </a:cxn>
              <a:cxn ang="0">
                <a:pos x="88" y="447"/>
              </a:cxn>
              <a:cxn ang="0">
                <a:pos x="153" y="625"/>
              </a:cxn>
              <a:cxn ang="0">
                <a:pos x="453" y="583"/>
              </a:cxn>
              <a:cxn ang="0">
                <a:pos x="906" y="658"/>
              </a:cxn>
              <a:cxn ang="0">
                <a:pos x="1165" y="792"/>
              </a:cxn>
              <a:cxn ang="0">
                <a:pos x="1545" y="672"/>
              </a:cxn>
              <a:cxn ang="0">
                <a:pos x="2179" y="571"/>
              </a:cxn>
              <a:cxn ang="0">
                <a:pos x="2207" y="467"/>
              </a:cxn>
              <a:cxn ang="0">
                <a:pos x="2389" y="401"/>
              </a:cxn>
              <a:cxn ang="0">
                <a:pos x="2382" y="329"/>
              </a:cxn>
              <a:cxn ang="0">
                <a:pos x="2265" y="285"/>
              </a:cxn>
              <a:cxn ang="0">
                <a:pos x="2396" y="248"/>
              </a:cxn>
              <a:cxn ang="0">
                <a:pos x="2498" y="102"/>
              </a:cxn>
              <a:cxn ang="0">
                <a:pos x="2360" y="0"/>
              </a:cxn>
              <a:cxn ang="0">
                <a:pos x="2112" y="73"/>
              </a:cxn>
              <a:cxn ang="0">
                <a:pos x="1806" y="132"/>
              </a:cxn>
              <a:cxn ang="0">
                <a:pos x="1579" y="161"/>
              </a:cxn>
              <a:cxn ang="0">
                <a:pos x="1491" y="256"/>
              </a:cxn>
              <a:cxn ang="0">
                <a:pos x="1409" y="146"/>
              </a:cxn>
              <a:cxn ang="0">
                <a:pos x="1116" y="249"/>
              </a:cxn>
            </a:cxnLst>
            <a:rect l="0" t="0" r="r" b="b"/>
            <a:pathLst>
              <a:path w="2498" h="792">
                <a:moveTo>
                  <a:pt x="1116" y="249"/>
                </a:moveTo>
                <a:lnTo>
                  <a:pt x="1030" y="127"/>
                </a:lnTo>
                <a:lnTo>
                  <a:pt x="741" y="70"/>
                </a:lnTo>
                <a:lnTo>
                  <a:pt x="443" y="58"/>
                </a:lnTo>
                <a:lnTo>
                  <a:pt x="0" y="81"/>
                </a:lnTo>
                <a:lnTo>
                  <a:pt x="112" y="286"/>
                </a:lnTo>
                <a:lnTo>
                  <a:pt x="88" y="447"/>
                </a:lnTo>
                <a:lnTo>
                  <a:pt x="153" y="625"/>
                </a:lnTo>
                <a:lnTo>
                  <a:pt x="453" y="583"/>
                </a:lnTo>
                <a:lnTo>
                  <a:pt x="906" y="658"/>
                </a:lnTo>
                <a:lnTo>
                  <a:pt x="1165" y="792"/>
                </a:lnTo>
                <a:lnTo>
                  <a:pt x="1545" y="672"/>
                </a:lnTo>
                <a:lnTo>
                  <a:pt x="2179" y="571"/>
                </a:lnTo>
                <a:lnTo>
                  <a:pt x="2207" y="467"/>
                </a:lnTo>
                <a:lnTo>
                  <a:pt x="2389" y="401"/>
                </a:lnTo>
                <a:lnTo>
                  <a:pt x="2382" y="329"/>
                </a:lnTo>
                <a:lnTo>
                  <a:pt x="2265" y="285"/>
                </a:lnTo>
                <a:lnTo>
                  <a:pt x="2396" y="248"/>
                </a:lnTo>
                <a:lnTo>
                  <a:pt x="2498" y="102"/>
                </a:lnTo>
                <a:lnTo>
                  <a:pt x="2360" y="0"/>
                </a:lnTo>
                <a:lnTo>
                  <a:pt x="2112" y="73"/>
                </a:lnTo>
                <a:lnTo>
                  <a:pt x="1806" y="132"/>
                </a:lnTo>
                <a:lnTo>
                  <a:pt x="1579" y="161"/>
                </a:lnTo>
                <a:lnTo>
                  <a:pt x="1491" y="256"/>
                </a:lnTo>
                <a:lnTo>
                  <a:pt x="1409" y="146"/>
                </a:lnTo>
                <a:lnTo>
                  <a:pt x="1116" y="249"/>
                </a:lnTo>
              </a:path>
            </a:pathLst>
          </a:custGeom>
          <a:solidFill>
            <a:srgbClr val="99CCFF"/>
          </a:solidFill>
          <a:ln w="15875">
            <a:solidFill>
              <a:srgbClr val="0000FF"/>
            </a:solidFill>
            <a:prstDash val="solid"/>
            <a:round/>
            <a:headEnd/>
            <a:tailEnd/>
          </a:ln>
        </p:spPr>
        <p:txBody>
          <a:bodyPr>
            <a:prstTxWarp prst="textNoShape">
              <a:avLst/>
            </a:prstTxWarp>
          </a:bodyPr>
          <a:lstStyle/>
          <a:p>
            <a:endParaRPr lang="en-US"/>
          </a:p>
        </p:txBody>
      </p:sp>
      <p:sp>
        <p:nvSpPr>
          <p:cNvPr id="1640485" name="Oval 37"/>
          <p:cNvSpPr>
            <a:spLocks noChangeArrowheads="1"/>
          </p:cNvSpPr>
          <p:nvPr/>
        </p:nvSpPr>
        <p:spPr bwMode="auto">
          <a:xfrm>
            <a:off x="-838200" y="609600"/>
            <a:ext cx="3276600" cy="3276600"/>
          </a:xfrm>
          <a:prstGeom prst="ellipse">
            <a:avLst/>
          </a:prstGeom>
          <a:gradFill rotWithShape="0">
            <a:gsLst>
              <a:gs pos="0">
                <a:srgbClr val="FF9933">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pPr algn="ctr"/>
            <a:endParaRPr lang="en-US" sz="2400">
              <a:latin typeface="Tahoma" charset="0"/>
              <a:ea typeface="ＭＳ Ｐゴシック" charset="-128"/>
              <a:cs typeface="ＭＳ Ｐゴシック" charset="-128"/>
            </a:endParaRPr>
          </a:p>
        </p:txBody>
      </p:sp>
      <p:sp>
        <p:nvSpPr>
          <p:cNvPr id="1640490" name="Oval 42"/>
          <p:cNvSpPr>
            <a:spLocks noChangeArrowheads="1"/>
          </p:cNvSpPr>
          <p:nvPr/>
        </p:nvSpPr>
        <p:spPr bwMode="auto">
          <a:xfrm>
            <a:off x="1981200" y="533400"/>
            <a:ext cx="3276600" cy="3276600"/>
          </a:xfrm>
          <a:prstGeom prst="ellipse">
            <a:avLst/>
          </a:prstGeom>
          <a:gradFill rotWithShape="0">
            <a:gsLst>
              <a:gs pos="0">
                <a:srgbClr val="FF9933">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endParaRPr lang="en-US"/>
          </a:p>
        </p:txBody>
      </p:sp>
      <p:sp>
        <p:nvSpPr>
          <p:cNvPr id="1640497" name="Oval 49"/>
          <p:cNvSpPr>
            <a:spLocks noChangeArrowheads="1"/>
          </p:cNvSpPr>
          <p:nvPr/>
        </p:nvSpPr>
        <p:spPr bwMode="auto">
          <a:xfrm>
            <a:off x="838200" y="1600200"/>
            <a:ext cx="3276600" cy="3276600"/>
          </a:xfrm>
          <a:prstGeom prst="ellipse">
            <a:avLst/>
          </a:prstGeom>
          <a:gradFill rotWithShape="0">
            <a:gsLst>
              <a:gs pos="0">
                <a:srgbClr val="006600">
                  <a:alpha val="67000"/>
                </a:srgbClr>
              </a:gs>
              <a:gs pos="100000">
                <a:schemeClr val="bg1">
                  <a:alpha val="0"/>
                </a:schemeClr>
              </a:gs>
            </a:gsLst>
            <a:path path="shape">
              <a:fillToRect l="50000" t="50000" r="50000" b="50000"/>
            </a:path>
          </a:gradFill>
          <a:ln w="9525">
            <a:noFill/>
            <a:round/>
            <a:headEnd/>
            <a:tailEnd/>
          </a:ln>
          <a:effectLst/>
        </p:spPr>
        <p:txBody>
          <a:bodyPr wrap="none" anchor="ctr">
            <a:prstTxWarp prst="textNoShape">
              <a:avLst/>
            </a:prstTxWarp>
          </a:bodyPr>
          <a:lstStyle/>
          <a:p>
            <a:pPr algn="ctr"/>
            <a:endParaRPr lang="en-US" sz="2400">
              <a:latin typeface="Tahoma" charset="0"/>
              <a:ea typeface="ＭＳ Ｐゴシック" charset="-128"/>
              <a:cs typeface="ＭＳ Ｐゴシック" charset="-128"/>
            </a:endParaRPr>
          </a:p>
        </p:txBody>
      </p:sp>
      <p:sp>
        <p:nvSpPr>
          <p:cNvPr id="1640483" name="Rectangle 35"/>
          <p:cNvSpPr>
            <a:spLocks noGrp="1" noChangeArrowheads="1"/>
          </p:cNvSpPr>
          <p:nvPr>
            <p:ph type="title"/>
          </p:nvPr>
        </p:nvSpPr>
        <p:spPr>
          <a:xfrm>
            <a:off x="228600" y="200025"/>
            <a:ext cx="8686800" cy="762000"/>
          </a:xfrm>
        </p:spPr>
        <p:txBody>
          <a:bodyPr/>
          <a:lstStyle/>
          <a:p>
            <a:r>
              <a:rPr lang="en-US" sz="4000"/>
              <a:t>Key observation:  Diminishing returns</a:t>
            </a:r>
          </a:p>
        </p:txBody>
      </p:sp>
      <p:pic>
        <p:nvPicPr>
          <p:cNvPr id="1640486" name="Picture 38"/>
          <p:cNvPicPr>
            <a:picLocks noChangeAspect="1" noChangeArrowheads="1"/>
          </p:cNvPicPr>
          <p:nvPr/>
        </p:nvPicPr>
        <p:blipFill>
          <a:blip r:embed="rId3">
            <a:clrChange>
              <a:clrFrom>
                <a:srgbClr val="FFFFFF"/>
              </a:clrFrom>
              <a:clrTo>
                <a:srgbClr val="FFFFFF">
                  <a:alpha val="0"/>
                </a:srgbClr>
              </a:clrTo>
            </a:clrChange>
            <a:lum bright="12000"/>
          </a:blip>
          <a:srcRect r="37077"/>
          <a:stretch>
            <a:fillRect/>
          </a:stretch>
        </p:blipFill>
        <p:spPr bwMode="auto">
          <a:xfrm>
            <a:off x="457200" y="1905000"/>
            <a:ext cx="517525" cy="569913"/>
          </a:xfrm>
          <a:prstGeom prst="rect">
            <a:avLst/>
          </a:prstGeom>
          <a:noFill/>
        </p:spPr>
      </p:pic>
      <p:grpSp>
        <p:nvGrpSpPr>
          <p:cNvPr id="11" name="Group 39"/>
          <p:cNvGrpSpPr>
            <a:grpSpLocks/>
          </p:cNvGrpSpPr>
          <p:nvPr/>
        </p:nvGrpSpPr>
        <p:grpSpPr bwMode="auto">
          <a:xfrm>
            <a:off x="431800" y="1995488"/>
            <a:ext cx="558800" cy="396875"/>
            <a:chOff x="272" y="1305"/>
            <a:chExt cx="352" cy="250"/>
          </a:xfrm>
        </p:grpSpPr>
        <p:sp>
          <p:nvSpPr>
            <p:cNvPr id="1640488" name="Text Box 40"/>
            <p:cNvSpPr txBox="1">
              <a:spLocks noChangeArrowheads="1"/>
            </p:cNvSpPr>
            <p:nvPr/>
          </p:nvSpPr>
          <p:spPr bwMode="auto">
            <a:xfrm>
              <a:off x="329" y="1305"/>
              <a:ext cx="295" cy="250"/>
            </a:xfrm>
            <a:prstGeom prst="rect">
              <a:avLst/>
            </a:prstGeom>
            <a:noFill/>
            <a:ln w="38100">
              <a:noFill/>
              <a:miter lim="800000"/>
              <a:headEnd/>
              <a:tailEnd/>
            </a:ln>
            <a:effectLst/>
          </p:spPr>
          <p:txBody>
            <a:bodyPr>
              <a:prstTxWarp prst="textNoShape">
                <a:avLst/>
              </a:prstTxWarp>
              <a:spAutoFit/>
            </a:bodyPr>
            <a:lstStyle/>
            <a:p>
              <a:pPr algn="ctr"/>
              <a:r>
                <a:rPr lang="en-US" sz="2000" b="1">
                  <a:solidFill>
                    <a:schemeClr val="bg1"/>
                  </a:solidFill>
                  <a:latin typeface="Tahoma" charset="0"/>
                  <a:ea typeface="ＭＳ Ｐゴシック" charset="-128"/>
                  <a:cs typeface="ＭＳ Ｐゴシック" charset="-128"/>
                </a:rPr>
                <a:t>Y</a:t>
              </a:r>
              <a:r>
                <a:rPr lang="en-US" sz="2000" b="1" baseline="-25000">
                  <a:solidFill>
                    <a:schemeClr val="bg1"/>
                  </a:solidFill>
                  <a:latin typeface="Tahoma" charset="0"/>
                  <a:ea typeface="ＭＳ Ｐゴシック" charset="-128"/>
                  <a:cs typeface="ＭＳ Ｐゴシック" charset="-128"/>
                </a:rPr>
                <a:t>1</a:t>
              </a:r>
            </a:p>
          </p:txBody>
        </p:sp>
        <p:sp>
          <p:nvSpPr>
            <p:cNvPr id="1640489" name="Text Box 41"/>
            <p:cNvSpPr txBox="1">
              <a:spLocks noChangeArrowheads="1"/>
            </p:cNvSpPr>
            <p:nvPr/>
          </p:nvSpPr>
          <p:spPr bwMode="auto">
            <a:xfrm>
              <a:off x="272" y="1318"/>
              <a:ext cx="334" cy="183"/>
            </a:xfrm>
            <a:prstGeom prst="rect">
              <a:avLst/>
            </a:prstGeom>
            <a:noFill/>
            <a:ln w="38100">
              <a:noFill/>
              <a:miter lim="800000"/>
              <a:headEnd/>
              <a:tailEnd/>
            </a:ln>
            <a:effectLst/>
          </p:spPr>
          <p:txBody>
            <a:bodyPr>
              <a:prstTxWarp prst="textNoShape">
                <a:avLst/>
              </a:prstTxWarp>
              <a:spAutoFit/>
            </a:bodyPr>
            <a:lstStyle/>
            <a:p>
              <a:pPr algn="ctr"/>
              <a:endParaRPr lang="en-US" sz="2000" b="1" baseline="-25000">
                <a:solidFill>
                  <a:schemeClr val="bg1"/>
                </a:solidFill>
                <a:latin typeface="Tahoma" charset="0"/>
                <a:ea typeface="ＭＳ Ｐゴシック" charset="-128"/>
                <a:cs typeface="ＭＳ Ｐゴシック" charset="-128"/>
              </a:endParaRPr>
            </a:p>
          </p:txBody>
        </p:sp>
      </p:grpSp>
      <p:grpSp>
        <p:nvGrpSpPr>
          <p:cNvPr id="12" name="Group 43"/>
          <p:cNvGrpSpPr>
            <a:grpSpLocks/>
          </p:cNvGrpSpPr>
          <p:nvPr/>
        </p:nvGrpSpPr>
        <p:grpSpPr bwMode="auto">
          <a:xfrm>
            <a:off x="3479800" y="1792288"/>
            <a:ext cx="558800" cy="569912"/>
            <a:chOff x="2192" y="1177"/>
            <a:chExt cx="352" cy="359"/>
          </a:xfrm>
        </p:grpSpPr>
        <p:pic>
          <p:nvPicPr>
            <p:cNvPr id="1640492" name="Picture 44"/>
            <p:cNvPicPr>
              <a:picLocks noChangeAspect="1" noChangeArrowheads="1"/>
            </p:cNvPicPr>
            <p:nvPr/>
          </p:nvPicPr>
          <p:blipFill>
            <a:blip r:embed="rId3">
              <a:clrChange>
                <a:clrFrom>
                  <a:srgbClr val="FFFFFF"/>
                </a:clrFrom>
                <a:clrTo>
                  <a:srgbClr val="FFFFFF">
                    <a:alpha val="0"/>
                  </a:srgbClr>
                </a:clrTo>
              </a:clrChange>
              <a:lum bright="12000"/>
            </a:blip>
            <a:srcRect r="37077"/>
            <a:stretch>
              <a:fillRect/>
            </a:stretch>
          </p:blipFill>
          <p:spPr bwMode="auto">
            <a:xfrm>
              <a:off x="2208" y="1177"/>
              <a:ext cx="326" cy="359"/>
            </a:xfrm>
            <a:prstGeom prst="rect">
              <a:avLst/>
            </a:prstGeom>
            <a:noFill/>
          </p:spPr>
        </p:pic>
        <p:grpSp>
          <p:nvGrpSpPr>
            <p:cNvPr id="13" name="Group 45"/>
            <p:cNvGrpSpPr>
              <a:grpSpLocks/>
            </p:cNvGrpSpPr>
            <p:nvPr/>
          </p:nvGrpSpPr>
          <p:grpSpPr bwMode="auto">
            <a:xfrm>
              <a:off x="2192" y="1234"/>
              <a:ext cx="352" cy="250"/>
              <a:chOff x="272" y="1305"/>
              <a:chExt cx="352" cy="250"/>
            </a:xfrm>
          </p:grpSpPr>
          <p:sp>
            <p:nvSpPr>
              <p:cNvPr id="1640494" name="Text Box 46"/>
              <p:cNvSpPr txBox="1">
                <a:spLocks noChangeArrowheads="1"/>
              </p:cNvSpPr>
              <p:nvPr/>
            </p:nvSpPr>
            <p:spPr bwMode="auto">
              <a:xfrm>
                <a:off x="329" y="1305"/>
                <a:ext cx="295" cy="250"/>
              </a:xfrm>
              <a:prstGeom prst="rect">
                <a:avLst/>
              </a:prstGeom>
              <a:noFill/>
              <a:ln w="38100">
                <a:noFill/>
                <a:miter lim="800000"/>
                <a:headEnd/>
                <a:tailEnd/>
              </a:ln>
              <a:effectLst/>
            </p:spPr>
            <p:txBody>
              <a:bodyPr>
                <a:prstTxWarp prst="textNoShape">
                  <a:avLst/>
                </a:prstTxWarp>
                <a:spAutoFit/>
              </a:bodyPr>
              <a:lstStyle/>
              <a:p>
                <a:pPr algn="ctr"/>
                <a:r>
                  <a:rPr lang="en-US" sz="2000" b="1">
                    <a:solidFill>
                      <a:schemeClr val="bg1"/>
                    </a:solidFill>
                    <a:latin typeface="Tahoma" charset="0"/>
                    <a:ea typeface="ＭＳ Ｐゴシック" charset="-128"/>
                    <a:cs typeface="ＭＳ Ｐゴシック" charset="-128"/>
                  </a:rPr>
                  <a:t>Y</a:t>
                </a:r>
                <a:r>
                  <a:rPr lang="en-US" sz="2000" b="1" baseline="-25000">
                    <a:solidFill>
                      <a:schemeClr val="bg1"/>
                    </a:solidFill>
                    <a:latin typeface="Tahoma" charset="0"/>
                    <a:ea typeface="ＭＳ Ｐゴシック" charset="-128"/>
                    <a:cs typeface="ＭＳ Ｐゴシック" charset="-128"/>
                  </a:rPr>
                  <a:t>2</a:t>
                </a:r>
              </a:p>
            </p:txBody>
          </p:sp>
          <p:sp>
            <p:nvSpPr>
              <p:cNvPr id="1640495" name="Text Box 47"/>
              <p:cNvSpPr txBox="1">
                <a:spLocks noChangeArrowheads="1"/>
              </p:cNvSpPr>
              <p:nvPr/>
            </p:nvSpPr>
            <p:spPr bwMode="auto">
              <a:xfrm>
                <a:off x="272" y="1318"/>
                <a:ext cx="334" cy="183"/>
              </a:xfrm>
              <a:prstGeom prst="rect">
                <a:avLst/>
              </a:prstGeom>
              <a:noFill/>
              <a:ln w="38100">
                <a:noFill/>
                <a:miter lim="800000"/>
                <a:headEnd/>
                <a:tailEnd/>
              </a:ln>
              <a:effectLst/>
            </p:spPr>
            <p:txBody>
              <a:bodyPr>
                <a:prstTxWarp prst="textNoShape">
                  <a:avLst/>
                </a:prstTxWarp>
                <a:spAutoFit/>
              </a:bodyPr>
              <a:lstStyle/>
              <a:p>
                <a:pPr algn="ctr"/>
                <a:endParaRPr lang="en-US" sz="2000" b="1" baseline="-25000">
                  <a:solidFill>
                    <a:schemeClr val="bg1"/>
                  </a:solidFill>
                  <a:latin typeface="Tahoma" charset="0"/>
                  <a:ea typeface="ＭＳ Ｐゴシック" charset="-128"/>
                  <a:cs typeface="ＭＳ Ｐゴシック" charset="-128"/>
                </a:endParaRPr>
              </a:p>
            </p:txBody>
          </p:sp>
        </p:grpSp>
      </p:grpSp>
      <p:sp>
        <p:nvSpPr>
          <p:cNvPr id="1640496" name="Text Box 48"/>
          <p:cNvSpPr txBox="1">
            <a:spLocks noChangeArrowheads="1"/>
          </p:cNvSpPr>
          <p:nvPr/>
        </p:nvSpPr>
        <p:spPr bwMode="auto">
          <a:xfrm>
            <a:off x="900113" y="1149350"/>
            <a:ext cx="2692400" cy="457200"/>
          </a:xfrm>
          <a:prstGeom prst="rect">
            <a:avLst/>
          </a:prstGeom>
          <a:solidFill>
            <a:schemeClr val="bg1"/>
          </a:solidFill>
          <a:ln w="38100">
            <a:noFill/>
            <a:miter lim="800000"/>
            <a:headEnd/>
            <a:tailEnd/>
          </a:ln>
          <a:effectLst/>
        </p:spPr>
        <p:txBody>
          <a:bodyPr wrap="none">
            <a:prstTxWarp prst="textNoShape">
              <a:avLst/>
            </a:prstTxWarp>
            <a:spAutoFit/>
          </a:bodyPr>
          <a:lstStyle/>
          <a:p>
            <a:pPr algn="ctr"/>
            <a:r>
              <a:rPr lang="en-US" sz="2400">
                <a:ea typeface="ＭＳ Ｐゴシック" charset="-128"/>
                <a:cs typeface="ＭＳ Ｐゴシック" charset="-128"/>
              </a:rPr>
              <a:t>Selection A = {Y</a:t>
            </a:r>
            <a:r>
              <a:rPr lang="en-US" sz="2400" baseline="-25000">
                <a:ea typeface="ＭＳ Ｐゴシック" charset="-128"/>
                <a:cs typeface="ＭＳ Ｐゴシック" charset="-128"/>
              </a:rPr>
              <a:t>1</a:t>
            </a:r>
            <a:r>
              <a:rPr lang="en-US" sz="2400">
                <a:ea typeface="ＭＳ Ｐゴシック" charset="-128"/>
                <a:cs typeface="ＭＳ Ｐゴシック" charset="-128"/>
              </a:rPr>
              <a:t>, Y</a:t>
            </a:r>
            <a:r>
              <a:rPr lang="en-US" sz="2400" baseline="-25000">
                <a:ea typeface="ＭＳ Ｐゴシック" charset="-128"/>
                <a:cs typeface="ＭＳ Ｐゴシック" charset="-128"/>
              </a:rPr>
              <a:t>2</a:t>
            </a:r>
            <a:r>
              <a:rPr lang="en-US" sz="2400">
                <a:ea typeface="ＭＳ Ｐゴシック" charset="-128"/>
                <a:cs typeface="ＭＳ Ｐゴシック" charset="-128"/>
              </a:rPr>
              <a:t>}</a:t>
            </a:r>
          </a:p>
        </p:txBody>
      </p:sp>
      <p:sp>
        <p:nvSpPr>
          <p:cNvPr id="1640498" name="Text Box 50"/>
          <p:cNvSpPr txBox="1">
            <a:spLocks noChangeArrowheads="1"/>
          </p:cNvSpPr>
          <p:nvPr/>
        </p:nvSpPr>
        <p:spPr bwMode="auto">
          <a:xfrm>
            <a:off x="741363" y="4044950"/>
            <a:ext cx="3168650" cy="457200"/>
          </a:xfrm>
          <a:prstGeom prst="rect">
            <a:avLst/>
          </a:prstGeom>
          <a:solidFill>
            <a:schemeClr val="bg1"/>
          </a:solidFill>
          <a:ln w="38100">
            <a:noFill/>
            <a:miter lim="800000"/>
            <a:headEnd/>
            <a:tailEnd/>
          </a:ln>
          <a:effectLst/>
        </p:spPr>
        <p:txBody>
          <a:bodyPr wrap="none">
            <a:prstTxWarp prst="textNoShape">
              <a:avLst/>
            </a:prstTxWarp>
            <a:spAutoFit/>
          </a:bodyPr>
          <a:lstStyle/>
          <a:p>
            <a:pPr algn="ctr"/>
            <a:r>
              <a:rPr lang="en-US" sz="2400">
                <a:ea typeface="ＭＳ Ｐゴシック" charset="-128"/>
                <a:cs typeface="ＭＳ Ｐゴシック" charset="-128"/>
              </a:rPr>
              <a:t>Adding Y’ will help a lot!</a:t>
            </a:r>
          </a:p>
        </p:txBody>
      </p:sp>
      <p:sp>
        <p:nvSpPr>
          <p:cNvPr id="1640500" name="Text Box 52"/>
          <p:cNvSpPr txBox="1">
            <a:spLocks noChangeArrowheads="1"/>
          </p:cNvSpPr>
          <p:nvPr/>
        </p:nvSpPr>
        <p:spPr bwMode="auto">
          <a:xfrm>
            <a:off x="5029200" y="4038600"/>
            <a:ext cx="4191000" cy="457200"/>
          </a:xfrm>
          <a:prstGeom prst="rect">
            <a:avLst/>
          </a:prstGeom>
          <a:solidFill>
            <a:schemeClr val="bg1"/>
          </a:solidFill>
          <a:ln w="38100">
            <a:noFill/>
            <a:miter lim="800000"/>
            <a:headEnd/>
            <a:tailEnd/>
          </a:ln>
          <a:effectLst/>
        </p:spPr>
        <p:txBody>
          <a:bodyPr>
            <a:prstTxWarp prst="textNoShape">
              <a:avLst/>
            </a:prstTxWarp>
            <a:spAutoFit/>
          </a:bodyPr>
          <a:lstStyle/>
          <a:p>
            <a:pPr algn="ctr"/>
            <a:r>
              <a:rPr lang="en-US" sz="2400">
                <a:ea typeface="ＭＳ Ｐゴシック" charset="-128"/>
                <a:cs typeface="ＭＳ Ｐゴシック" charset="-128"/>
              </a:rPr>
              <a:t>Adding Y’ doesn’t help much</a:t>
            </a:r>
          </a:p>
        </p:txBody>
      </p:sp>
      <p:grpSp>
        <p:nvGrpSpPr>
          <p:cNvPr id="14" name="Group 53"/>
          <p:cNvGrpSpPr>
            <a:grpSpLocks/>
          </p:cNvGrpSpPr>
          <p:nvPr/>
        </p:nvGrpSpPr>
        <p:grpSpPr bwMode="auto">
          <a:xfrm>
            <a:off x="4267200" y="3962400"/>
            <a:ext cx="536575" cy="569913"/>
            <a:chOff x="892" y="2880"/>
            <a:chExt cx="338" cy="359"/>
          </a:xfrm>
        </p:grpSpPr>
        <p:grpSp>
          <p:nvGrpSpPr>
            <p:cNvPr id="15" name="Group 54"/>
            <p:cNvGrpSpPr>
              <a:grpSpLocks/>
            </p:cNvGrpSpPr>
            <p:nvPr/>
          </p:nvGrpSpPr>
          <p:grpSpPr bwMode="auto">
            <a:xfrm>
              <a:off x="892" y="2880"/>
              <a:ext cx="328" cy="359"/>
              <a:chOff x="816" y="3840"/>
              <a:chExt cx="275" cy="301"/>
            </a:xfrm>
          </p:grpSpPr>
          <p:pic>
            <p:nvPicPr>
              <p:cNvPr id="1640503" name="Picture 55"/>
              <p:cNvPicPr>
                <a:picLocks noChangeAspect="1" noChangeArrowheads="1"/>
              </p:cNvPicPr>
              <p:nvPr/>
            </p:nvPicPr>
            <p:blipFill>
              <a:blip r:embed="rId3">
                <a:clrChange>
                  <a:clrFrom>
                    <a:srgbClr val="FFFFFF"/>
                  </a:clrFrom>
                  <a:clrTo>
                    <a:srgbClr val="FFFFFF">
                      <a:alpha val="0"/>
                    </a:srgbClr>
                  </a:clrTo>
                </a:clrChange>
                <a:lum bright="12000"/>
              </a:blip>
              <a:srcRect r="37077"/>
              <a:stretch>
                <a:fillRect/>
              </a:stretch>
            </p:blipFill>
            <p:spPr bwMode="auto">
              <a:xfrm>
                <a:off x="816" y="3840"/>
                <a:ext cx="275" cy="301"/>
              </a:xfrm>
              <a:prstGeom prst="rect">
                <a:avLst/>
              </a:prstGeom>
              <a:noFill/>
            </p:spPr>
          </p:pic>
          <p:sp>
            <p:nvSpPr>
              <p:cNvPr id="1640504" name="Text Box 56"/>
              <p:cNvSpPr txBox="1">
                <a:spLocks noChangeArrowheads="1"/>
              </p:cNvSpPr>
              <p:nvPr/>
            </p:nvSpPr>
            <p:spPr bwMode="auto">
              <a:xfrm>
                <a:off x="851" y="3888"/>
                <a:ext cx="133" cy="209"/>
              </a:xfrm>
              <a:prstGeom prst="rect">
                <a:avLst/>
              </a:prstGeom>
              <a:noFill/>
              <a:ln w="38100">
                <a:noFill/>
                <a:miter lim="800000"/>
                <a:headEnd/>
                <a:tailEnd/>
              </a:ln>
              <a:effectLst/>
            </p:spPr>
            <p:txBody>
              <a:bodyPr>
                <a:prstTxWarp prst="textNoShape">
                  <a:avLst/>
                </a:prstTxWarp>
                <a:spAutoFit/>
              </a:bodyPr>
              <a:lstStyle/>
              <a:p>
                <a:pPr algn="ctr"/>
                <a:endParaRPr lang="en-US" sz="2000" b="1">
                  <a:solidFill>
                    <a:schemeClr val="bg1"/>
                  </a:solidFill>
                  <a:ea typeface="ＭＳ Ｐゴシック" charset="-128"/>
                  <a:cs typeface="ＭＳ Ｐゴシック" charset="-128"/>
                </a:endParaRPr>
              </a:p>
            </p:txBody>
          </p:sp>
        </p:grpSp>
        <p:sp>
          <p:nvSpPr>
            <p:cNvPr id="1640505" name="Text Box 57"/>
            <p:cNvSpPr txBox="1">
              <a:spLocks noChangeArrowheads="1"/>
            </p:cNvSpPr>
            <p:nvPr/>
          </p:nvSpPr>
          <p:spPr bwMode="auto">
            <a:xfrm>
              <a:off x="894" y="2950"/>
              <a:ext cx="336" cy="250"/>
            </a:xfrm>
            <a:prstGeom prst="rect">
              <a:avLst/>
            </a:prstGeom>
            <a:noFill/>
            <a:ln w="38100">
              <a:noFill/>
              <a:miter lim="800000"/>
              <a:headEnd/>
              <a:tailEnd/>
            </a:ln>
            <a:effectLst/>
          </p:spPr>
          <p:txBody>
            <a:bodyPr>
              <a:prstTxWarp prst="textNoShape">
                <a:avLst/>
              </a:prstTxWarp>
              <a:spAutoFit/>
            </a:bodyPr>
            <a:lstStyle/>
            <a:p>
              <a:pPr algn="ctr"/>
              <a:r>
                <a:rPr lang="de-DE" sz="2000" b="1">
                  <a:solidFill>
                    <a:schemeClr val="bg1"/>
                  </a:solidFill>
                  <a:ea typeface="ＭＳ Ｐゴシック" charset="-128"/>
                  <a:cs typeface="ＭＳ Ｐゴシック" charset="-128"/>
                </a:rPr>
                <a:t>Y‘</a:t>
              </a:r>
              <a:endParaRPr lang="en-US" sz="2000" b="1" baseline="-25000">
                <a:solidFill>
                  <a:schemeClr val="bg1"/>
                </a:solidFill>
                <a:ea typeface="ＭＳ Ｐゴシック" charset="-128"/>
                <a:cs typeface="ＭＳ Ｐゴシック" charset="-128"/>
              </a:endParaRPr>
            </a:p>
          </p:txBody>
        </p:sp>
      </p:grpSp>
      <p:sp>
        <p:nvSpPr>
          <p:cNvPr id="1640506" name="Text Box 58"/>
          <p:cNvSpPr txBox="1">
            <a:spLocks noChangeArrowheads="1"/>
          </p:cNvSpPr>
          <p:nvPr/>
        </p:nvSpPr>
        <p:spPr bwMode="auto">
          <a:xfrm>
            <a:off x="3254375" y="4502150"/>
            <a:ext cx="2587625" cy="457200"/>
          </a:xfrm>
          <a:prstGeom prst="rect">
            <a:avLst/>
          </a:prstGeom>
          <a:noFill/>
          <a:ln w="38100">
            <a:noFill/>
            <a:miter lim="800000"/>
            <a:headEnd/>
            <a:tailEnd/>
          </a:ln>
          <a:effectLst/>
        </p:spPr>
        <p:txBody>
          <a:bodyPr wrap="none">
            <a:prstTxWarp prst="textNoShape">
              <a:avLst/>
            </a:prstTxWarp>
            <a:spAutoFit/>
          </a:bodyPr>
          <a:lstStyle/>
          <a:p>
            <a:pPr algn="ctr"/>
            <a:r>
              <a:rPr lang="en-US" sz="2400">
                <a:ea typeface="ＭＳ Ｐゴシック" charset="-128"/>
                <a:cs typeface="ＭＳ Ｐゴシック" charset="-128"/>
              </a:rPr>
              <a:t>New observation Y’</a:t>
            </a:r>
          </a:p>
        </p:txBody>
      </p:sp>
      <p:sp>
        <p:nvSpPr>
          <p:cNvPr id="1640507" name="Text Box 59"/>
          <p:cNvSpPr txBox="1">
            <a:spLocks noChangeArrowheads="1"/>
          </p:cNvSpPr>
          <p:nvPr/>
        </p:nvSpPr>
        <p:spPr bwMode="auto">
          <a:xfrm>
            <a:off x="5938838" y="5037138"/>
            <a:ext cx="446087" cy="519112"/>
          </a:xfrm>
          <a:prstGeom prst="rect">
            <a:avLst/>
          </a:prstGeom>
          <a:noFill/>
          <a:ln w="38100">
            <a:noFill/>
            <a:miter lim="800000"/>
            <a:headEnd/>
            <a:tailEnd/>
          </a:ln>
          <a:effectLst/>
        </p:spPr>
        <p:txBody>
          <a:bodyPr wrap="none">
            <a:prstTxWarp prst="textNoShape">
              <a:avLst/>
            </a:prstTxWarp>
            <a:spAutoFit/>
          </a:bodyPr>
          <a:lstStyle/>
          <a:p>
            <a:pPr algn="ctr"/>
            <a:r>
              <a:rPr lang="en-US">
                <a:ea typeface="ＭＳ Ｐゴシック" charset="-128"/>
                <a:cs typeface="ＭＳ Ｐゴシック" charset="-128"/>
              </a:rPr>
              <a:t>Y’</a:t>
            </a:r>
          </a:p>
        </p:txBody>
      </p:sp>
      <p:sp>
        <p:nvSpPr>
          <p:cNvPr id="1640508" name="Oval 60"/>
          <p:cNvSpPr>
            <a:spLocks noChangeArrowheads="1"/>
          </p:cNvSpPr>
          <p:nvPr/>
        </p:nvSpPr>
        <p:spPr bwMode="auto">
          <a:xfrm>
            <a:off x="2571750" y="5046663"/>
            <a:ext cx="1447800" cy="762000"/>
          </a:xfrm>
          <a:prstGeom prst="ellipse">
            <a:avLst/>
          </a:prstGeom>
          <a:solidFill>
            <a:srgbClr val="CCFF66"/>
          </a:solidFill>
          <a:ln w="38100">
            <a:solidFill>
              <a:schemeClr val="tx1"/>
            </a:solidFill>
            <a:round/>
            <a:headEnd/>
            <a:tailEnd/>
          </a:ln>
          <a:effectLst/>
        </p:spPr>
        <p:txBody>
          <a:bodyPr wrap="none" anchor="ctr">
            <a:prstTxWarp prst="textNoShape">
              <a:avLst/>
            </a:prstTxWarp>
          </a:bodyPr>
          <a:lstStyle/>
          <a:p>
            <a:pPr algn="ctr"/>
            <a:r>
              <a:rPr lang="en-US">
                <a:ea typeface="ＭＳ Ｐゴシック" charset="-128"/>
                <a:cs typeface="ＭＳ Ｐゴシック" charset="-128"/>
              </a:rPr>
              <a:t>B      </a:t>
            </a:r>
          </a:p>
        </p:txBody>
      </p:sp>
      <p:sp>
        <p:nvSpPr>
          <p:cNvPr id="1640509" name="Oval 61"/>
          <p:cNvSpPr>
            <a:spLocks noChangeArrowheads="1"/>
          </p:cNvSpPr>
          <p:nvPr/>
        </p:nvSpPr>
        <p:spPr bwMode="auto">
          <a:xfrm>
            <a:off x="3314700" y="5151438"/>
            <a:ext cx="533400" cy="533400"/>
          </a:xfrm>
          <a:prstGeom prst="ellipse">
            <a:avLst/>
          </a:prstGeom>
          <a:solidFill>
            <a:srgbClr val="FF8000"/>
          </a:solidFill>
          <a:ln w="38100">
            <a:solidFill>
              <a:schemeClr val="tx1"/>
            </a:solidFill>
            <a:round/>
            <a:headEnd/>
            <a:tailEnd/>
          </a:ln>
          <a:effectLst/>
        </p:spPr>
        <p:txBody>
          <a:bodyPr wrap="none" anchor="ctr">
            <a:prstTxWarp prst="textNoShape">
              <a:avLst/>
            </a:prstTxWarp>
          </a:bodyPr>
          <a:lstStyle/>
          <a:p>
            <a:pPr algn="ctr"/>
            <a:r>
              <a:rPr lang="en-US">
                <a:ea typeface="ＭＳ Ｐゴシック" charset="-128"/>
                <a:cs typeface="ＭＳ Ｐゴシック" charset="-128"/>
              </a:rPr>
              <a:t>A</a:t>
            </a:r>
          </a:p>
        </p:txBody>
      </p:sp>
      <p:sp>
        <p:nvSpPr>
          <p:cNvPr id="1640510" name="Oval 62"/>
          <p:cNvSpPr>
            <a:spLocks noChangeArrowheads="1"/>
          </p:cNvSpPr>
          <p:nvPr/>
        </p:nvSpPr>
        <p:spPr bwMode="auto">
          <a:xfrm>
            <a:off x="5888038" y="5260975"/>
            <a:ext cx="76200" cy="76200"/>
          </a:xfrm>
          <a:prstGeom prst="ellipse">
            <a:avLst/>
          </a:prstGeom>
          <a:solidFill>
            <a:schemeClr val="tx1"/>
          </a:solidFill>
          <a:ln w="38100">
            <a:solidFill>
              <a:schemeClr val="tx1"/>
            </a:solidFill>
            <a:round/>
            <a:headEnd/>
            <a:tailEnd/>
          </a:ln>
          <a:effectLst/>
        </p:spPr>
        <p:txBody>
          <a:bodyPr wrap="none" anchor="ctr">
            <a:prstTxWarp prst="textNoShape">
              <a:avLst/>
            </a:prstTxWarp>
          </a:bodyPr>
          <a:lstStyle/>
          <a:p>
            <a:endParaRPr lang="en-US"/>
          </a:p>
        </p:txBody>
      </p:sp>
      <p:sp>
        <p:nvSpPr>
          <p:cNvPr id="1640511" name="Oval 63"/>
          <p:cNvSpPr>
            <a:spLocks noChangeArrowheads="1"/>
          </p:cNvSpPr>
          <p:nvPr/>
        </p:nvSpPr>
        <p:spPr bwMode="auto">
          <a:xfrm>
            <a:off x="5888038" y="5884863"/>
            <a:ext cx="76200" cy="76200"/>
          </a:xfrm>
          <a:prstGeom prst="ellipse">
            <a:avLst/>
          </a:prstGeom>
          <a:solidFill>
            <a:schemeClr val="tx1"/>
          </a:solidFill>
          <a:ln w="38100">
            <a:solidFill>
              <a:schemeClr val="tx1"/>
            </a:solidFill>
            <a:round/>
            <a:headEnd/>
            <a:tailEnd/>
          </a:ln>
          <a:effectLst/>
        </p:spPr>
        <p:txBody>
          <a:bodyPr wrap="none" anchor="ctr">
            <a:prstTxWarp prst="textNoShape">
              <a:avLst/>
            </a:prstTxWarp>
          </a:bodyPr>
          <a:lstStyle/>
          <a:p>
            <a:endParaRPr lang="en-US"/>
          </a:p>
        </p:txBody>
      </p:sp>
      <p:sp>
        <p:nvSpPr>
          <p:cNvPr id="1640512" name="Text Box 64"/>
          <p:cNvSpPr txBox="1">
            <a:spLocks noChangeArrowheads="1"/>
          </p:cNvSpPr>
          <p:nvPr/>
        </p:nvSpPr>
        <p:spPr bwMode="auto">
          <a:xfrm>
            <a:off x="5938838" y="5661025"/>
            <a:ext cx="446087" cy="519113"/>
          </a:xfrm>
          <a:prstGeom prst="rect">
            <a:avLst/>
          </a:prstGeom>
          <a:noFill/>
          <a:ln w="38100">
            <a:noFill/>
            <a:miter lim="800000"/>
            <a:headEnd/>
            <a:tailEnd/>
          </a:ln>
          <a:effectLst/>
        </p:spPr>
        <p:txBody>
          <a:bodyPr wrap="none">
            <a:prstTxWarp prst="textNoShape">
              <a:avLst/>
            </a:prstTxWarp>
            <a:spAutoFit/>
          </a:bodyPr>
          <a:lstStyle/>
          <a:p>
            <a:pPr algn="ctr"/>
            <a:r>
              <a:rPr lang="en-US">
                <a:ea typeface="ＭＳ Ｐゴシック" charset="-128"/>
                <a:cs typeface="ＭＳ Ｐゴシック" charset="-128"/>
              </a:rPr>
              <a:t>Y’</a:t>
            </a:r>
          </a:p>
        </p:txBody>
      </p:sp>
      <p:sp>
        <p:nvSpPr>
          <p:cNvPr id="1640513" name="Text Box 65"/>
          <p:cNvSpPr txBox="1">
            <a:spLocks noChangeArrowheads="1"/>
          </p:cNvSpPr>
          <p:nvPr/>
        </p:nvSpPr>
        <p:spPr bwMode="auto">
          <a:xfrm>
            <a:off x="5467350" y="5013325"/>
            <a:ext cx="361950" cy="519113"/>
          </a:xfrm>
          <a:prstGeom prst="rect">
            <a:avLst/>
          </a:prstGeom>
          <a:noFill/>
          <a:ln w="38100">
            <a:noFill/>
            <a:miter lim="800000"/>
            <a:headEnd/>
            <a:tailEnd/>
          </a:ln>
          <a:effectLst/>
        </p:spPr>
        <p:txBody>
          <a:bodyPr wrap="none">
            <a:prstTxWarp prst="textNoShape">
              <a:avLst/>
            </a:prstTxWarp>
            <a:spAutoFit/>
          </a:bodyPr>
          <a:lstStyle/>
          <a:p>
            <a:pPr algn="ctr"/>
            <a:r>
              <a:rPr lang="en-US">
                <a:ea typeface="ＭＳ Ｐゴシック" charset="-128"/>
                <a:cs typeface="ＭＳ Ｐゴシック" charset="-128"/>
              </a:rPr>
              <a:t>+</a:t>
            </a:r>
          </a:p>
        </p:txBody>
      </p:sp>
      <p:sp>
        <p:nvSpPr>
          <p:cNvPr id="1640514" name="Text Box 66"/>
          <p:cNvSpPr txBox="1">
            <a:spLocks noChangeArrowheads="1"/>
          </p:cNvSpPr>
          <p:nvPr/>
        </p:nvSpPr>
        <p:spPr bwMode="auto">
          <a:xfrm>
            <a:off x="5468938" y="5641975"/>
            <a:ext cx="361950" cy="519113"/>
          </a:xfrm>
          <a:prstGeom prst="rect">
            <a:avLst/>
          </a:prstGeom>
          <a:noFill/>
          <a:ln w="38100">
            <a:noFill/>
            <a:miter lim="800000"/>
            <a:headEnd/>
            <a:tailEnd/>
          </a:ln>
          <a:effectLst/>
        </p:spPr>
        <p:txBody>
          <a:bodyPr wrap="none">
            <a:prstTxWarp prst="textNoShape">
              <a:avLst/>
            </a:prstTxWarp>
            <a:spAutoFit/>
          </a:bodyPr>
          <a:lstStyle/>
          <a:p>
            <a:pPr algn="ctr"/>
            <a:r>
              <a:rPr lang="en-US">
                <a:ea typeface="ＭＳ Ｐゴシック" charset="-128"/>
                <a:cs typeface="ＭＳ Ｐゴシック" charset="-128"/>
              </a:rPr>
              <a:t>+</a:t>
            </a:r>
          </a:p>
        </p:txBody>
      </p:sp>
      <p:sp>
        <p:nvSpPr>
          <p:cNvPr id="1640515" name="AutoShape 67"/>
          <p:cNvSpPr>
            <a:spLocks noChangeArrowheads="1"/>
          </p:cNvSpPr>
          <p:nvPr/>
        </p:nvSpPr>
        <p:spPr bwMode="auto">
          <a:xfrm>
            <a:off x="6381750" y="5051425"/>
            <a:ext cx="2686050" cy="604838"/>
          </a:xfrm>
          <a:prstGeom prst="leftArrow">
            <a:avLst>
              <a:gd name="adj1" fmla="val 57481"/>
              <a:gd name="adj2" fmla="val 59315"/>
            </a:avLst>
          </a:prstGeom>
          <a:noFill/>
          <a:ln w="38100">
            <a:solidFill>
              <a:schemeClr val="tx1"/>
            </a:solidFill>
            <a:miter lim="800000"/>
            <a:headEnd/>
            <a:tailEnd/>
          </a:ln>
          <a:effectLst/>
        </p:spPr>
        <p:txBody>
          <a:bodyPr wrap="none" anchor="ctr">
            <a:prstTxWarp prst="textNoShape">
              <a:avLst/>
            </a:prstTxWarp>
          </a:bodyPr>
          <a:lstStyle/>
          <a:p>
            <a:pPr algn="ctr"/>
            <a:r>
              <a:rPr lang="en-US" sz="2400">
                <a:ea typeface="ＭＳ Ｐゴシック" charset="-128"/>
                <a:cs typeface="ＭＳ Ｐゴシック" charset="-128"/>
              </a:rPr>
              <a:t>Large improvement</a:t>
            </a:r>
          </a:p>
        </p:txBody>
      </p:sp>
      <p:sp>
        <p:nvSpPr>
          <p:cNvPr id="1640516" name="AutoShape 68"/>
          <p:cNvSpPr>
            <a:spLocks noChangeArrowheads="1"/>
          </p:cNvSpPr>
          <p:nvPr/>
        </p:nvSpPr>
        <p:spPr bwMode="auto">
          <a:xfrm>
            <a:off x="6381750" y="5732463"/>
            <a:ext cx="2152650" cy="433387"/>
          </a:xfrm>
          <a:prstGeom prst="leftArrow">
            <a:avLst>
              <a:gd name="adj1" fmla="val 71657"/>
              <a:gd name="adj2" fmla="val 80967"/>
            </a:avLst>
          </a:prstGeom>
          <a:noFill/>
          <a:ln w="38100">
            <a:solidFill>
              <a:schemeClr val="tx1"/>
            </a:solidFill>
            <a:miter lim="800000"/>
            <a:headEnd/>
            <a:tailEnd/>
          </a:ln>
          <a:effectLst/>
        </p:spPr>
        <p:txBody>
          <a:bodyPr wrap="none" anchor="ctr">
            <a:prstTxWarp prst="textNoShape">
              <a:avLst/>
            </a:prstTxWarp>
          </a:bodyPr>
          <a:lstStyle/>
          <a:p>
            <a:pPr algn="ctr"/>
            <a:r>
              <a:rPr lang="en-US" sz="1800">
                <a:ea typeface="ＭＳ Ｐゴシック" charset="-128"/>
                <a:cs typeface="ＭＳ Ｐゴシック" charset="-128"/>
              </a:rPr>
              <a:t>Small improvement</a:t>
            </a:r>
          </a:p>
        </p:txBody>
      </p:sp>
      <p:sp>
        <p:nvSpPr>
          <p:cNvPr id="1640517" name="Rectangle 69"/>
          <p:cNvSpPr>
            <a:spLocks noChangeArrowheads="1"/>
          </p:cNvSpPr>
          <p:nvPr/>
        </p:nvSpPr>
        <p:spPr bwMode="auto">
          <a:xfrm>
            <a:off x="1143000" y="6270625"/>
            <a:ext cx="7315200" cy="457200"/>
          </a:xfrm>
          <a:prstGeom prst="rect">
            <a:avLst/>
          </a:prstGeom>
          <a:noFill/>
          <a:ln w="9525">
            <a:noFill/>
            <a:miter lim="800000"/>
            <a:headEnd/>
            <a:tailEnd/>
          </a:ln>
          <a:effectLst/>
        </p:spPr>
        <p:txBody>
          <a:bodyPr>
            <a:prstTxWarp prst="textNoShape">
              <a:avLst/>
            </a:prstTxWarp>
          </a:bodyPr>
          <a:lstStyle/>
          <a:p>
            <a:pPr marL="285750" indent="-285750">
              <a:spcBef>
                <a:spcPct val="20000"/>
              </a:spcBef>
              <a:buClr>
                <a:schemeClr val="folHlink"/>
              </a:buClr>
              <a:buSzPct val="70000"/>
              <a:buFont typeface="Wingdings" charset="2"/>
              <a:buNone/>
            </a:pPr>
            <a:r>
              <a:rPr lang="en-US">
                <a:solidFill>
                  <a:srgbClr val="336600"/>
                </a:solidFill>
              </a:rPr>
              <a:t>For A </a:t>
            </a:r>
            <a:r>
              <a:rPr lang="en-US">
                <a:solidFill>
                  <a:srgbClr val="336600"/>
                </a:solidFill>
                <a:latin typeface="cmsy10" pitchFamily="34" charset="0"/>
              </a:rPr>
              <a:t>µ</a:t>
            </a:r>
            <a:r>
              <a:rPr lang="en-US">
                <a:solidFill>
                  <a:srgbClr val="336600"/>
                </a:solidFill>
              </a:rPr>
              <a:t> B, F(A </a:t>
            </a:r>
            <a:r>
              <a:rPr lang="en-US">
                <a:solidFill>
                  <a:srgbClr val="336600"/>
                </a:solidFill>
                <a:latin typeface="cmsy10" pitchFamily="34" charset="0"/>
              </a:rPr>
              <a:t>[</a:t>
            </a:r>
            <a:r>
              <a:rPr lang="en-US">
                <a:solidFill>
                  <a:srgbClr val="336600"/>
                </a:solidFill>
              </a:rPr>
              <a:t> {Y’}) – F(A) </a:t>
            </a:r>
            <a:r>
              <a:rPr lang="en-US">
                <a:solidFill>
                  <a:srgbClr val="336600"/>
                </a:solidFill>
                <a:latin typeface="cmsy10" pitchFamily="34" charset="0"/>
              </a:rPr>
              <a:t>¸</a:t>
            </a:r>
            <a:r>
              <a:rPr lang="en-US">
                <a:solidFill>
                  <a:srgbClr val="336600"/>
                </a:solidFill>
              </a:rPr>
              <a:t> F(B </a:t>
            </a:r>
            <a:r>
              <a:rPr lang="en-US">
                <a:solidFill>
                  <a:srgbClr val="336600"/>
                </a:solidFill>
                <a:latin typeface="cmsy10" pitchFamily="34" charset="0"/>
              </a:rPr>
              <a:t>[</a:t>
            </a:r>
            <a:r>
              <a:rPr lang="en-US">
                <a:solidFill>
                  <a:srgbClr val="336600"/>
                </a:solidFill>
              </a:rPr>
              <a:t> {Y’}) – F(B)</a:t>
            </a:r>
          </a:p>
        </p:txBody>
      </p:sp>
      <p:sp>
        <p:nvSpPr>
          <p:cNvPr id="1640518" name="Rectangle 70"/>
          <p:cNvSpPr>
            <a:spLocks noChangeArrowheads="1"/>
          </p:cNvSpPr>
          <p:nvPr/>
        </p:nvSpPr>
        <p:spPr bwMode="auto">
          <a:xfrm>
            <a:off x="52388" y="5140325"/>
            <a:ext cx="2462212" cy="519113"/>
          </a:xfrm>
          <a:prstGeom prst="rect">
            <a:avLst/>
          </a:prstGeom>
          <a:noFill/>
          <a:ln w="38100">
            <a:noFill/>
            <a:miter lim="800000"/>
            <a:headEnd/>
            <a:tailEnd/>
          </a:ln>
          <a:effectLst/>
        </p:spPr>
        <p:txBody>
          <a:bodyPr wrap="none">
            <a:prstTxWarp prst="textNoShape">
              <a:avLst/>
            </a:prstTxWarp>
            <a:spAutoFit/>
          </a:bodyPr>
          <a:lstStyle/>
          <a:p>
            <a:pPr algn="ctr"/>
            <a:r>
              <a:rPr lang="en-US" b="1">
                <a:solidFill>
                  <a:srgbClr val="336600"/>
                </a:solidFill>
                <a:ea typeface="ＭＳ Ｐゴシック" charset="-128"/>
                <a:cs typeface="ＭＳ Ｐゴシック" charset="-128"/>
              </a:rPr>
              <a:t>Submodularity:</a:t>
            </a:r>
          </a:p>
        </p:txBody>
      </p:sp>
      <p:sp>
        <p:nvSpPr>
          <p:cNvPr id="1640519" name="Rectangle 71"/>
          <p:cNvSpPr>
            <a:spLocks noChangeArrowheads="1"/>
          </p:cNvSpPr>
          <p:nvPr/>
        </p:nvSpPr>
        <p:spPr bwMode="auto">
          <a:xfrm>
            <a:off x="231775" y="3352800"/>
            <a:ext cx="8912225" cy="2743200"/>
          </a:xfrm>
          <a:prstGeom prst="rect">
            <a:avLst/>
          </a:prstGeom>
          <a:solidFill>
            <a:schemeClr val="accent1"/>
          </a:solidFill>
          <a:ln w="38100">
            <a:solidFill>
              <a:srgbClr val="008000"/>
            </a:solidFill>
            <a:miter lim="800000"/>
            <a:headEnd/>
            <a:tailEnd/>
          </a:ln>
          <a:effectLst/>
        </p:spPr>
        <p:txBody>
          <a:bodyPr>
            <a:prstTxWarp prst="textNoShape">
              <a:avLst/>
            </a:prstTxWarp>
          </a:bodyPr>
          <a:lstStyle/>
          <a:p>
            <a:pPr marL="285750" indent="-285750">
              <a:spcBef>
                <a:spcPct val="20000"/>
              </a:spcBef>
              <a:buClr>
                <a:schemeClr val="folHlink"/>
              </a:buClr>
              <a:buSzPct val="70000"/>
              <a:buFont typeface="Wingdings" charset="2"/>
              <a:buNone/>
            </a:pPr>
            <a:r>
              <a:rPr lang="en-US" b="1">
                <a:solidFill>
                  <a:srgbClr val="336600"/>
                </a:solidFill>
              </a:rPr>
              <a:t>Many sensing quality functions are submodular*:</a:t>
            </a:r>
          </a:p>
          <a:p>
            <a:pPr marL="285750" indent="-285750">
              <a:spcBef>
                <a:spcPct val="20000"/>
              </a:spcBef>
              <a:buClr>
                <a:schemeClr val="folHlink"/>
              </a:buClr>
              <a:buSzPct val="70000"/>
              <a:buFont typeface="Wingdings" charset="2"/>
              <a:buBlip>
                <a:blip r:embed="rId4"/>
              </a:buBlip>
            </a:pPr>
            <a:r>
              <a:rPr lang="en-US" sz="2400" b="1">
                <a:solidFill>
                  <a:srgbClr val="336600"/>
                </a:solidFill>
              </a:rPr>
              <a:t>Information gain [Krause &amp; Guestrin ’05]</a:t>
            </a:r>
          </a:p>
          <a:p>
            <a:pPr marL="285750" indent="-285750">
              <a:spcBef>
                <a:spcPct val="20000"/>
              </a:spcBef>
              <a:buClr>
                <a:schemeClr val="folHlink"/>
              </a:buClr>
              <a:buSzPct val="70000"/>
              <a:buFont typeface="Wingdings" charset="2"/>
              <a:buBlip>
                <a:blip r:embed="rId4"/>
              </a:buBlip>
            </a:pPr>
            <a:r>
              <a:rPr lang="en-US" sz="2400" b="1">
                <a:solidFill>
                  <a:srgbClr val="336600"/>
                </a:solidFill>
              </a:rPr>
              <a:t>Expected Mean Squared Error [Das &amp; Kempe ’08]</a:t>
            </a:r>
          </a:p>
          <a:p>
            <a:pPr marL="285750" indent="-285750">
              <a:spcBef>
                <a:spcPct val="20000"/>
              </a:spcBef>
              <a:buClr>
                <a:schemeClr val="folHlink"/>
              </a:buClr>
              <a:buSzPct val="70000"/>
              <a:buFont typeface="Wingdings" charset="2"/>
              <a:buBlip>
                <a:blip r:embed="rId4"/>
              </a:buBlip>
            </a:pPr>
            <a:r>
              <a:rPr lang="en-US" sz="2400" b="1">
                <a:solidFill>
                  <a:srgbClr val="336600"/>
                </a:solidFill>
              </a:rPr>
              <a:t>Detection time / likelihood [Krause et al. ’08]</a:t>
            </a:r>
          </a:p>
          <a:p>
            <a:pPr marL="285750" indent="-285750">
              <a:spcBef>
                <a:spcPct val="20000"/>
              </a:spcBef>
              <a:buClr>
                <a:schemeClr val="folHlink"/>
              </a:buClr>
              <a:buSzPct val="70000"/>
              <a:buFont typeface="Wingdings" charset="2"/>
              <a:buBlip>
                <a:blip r:embed="rId4"/>
              </a:buBlip>
            </a:pPr>
            <a:r>
              <a:rPr lang="en-US" sz="2400" b="1">
                <a:solidFill>
                  <a:srgbClr val="336600"/>
                </a:solidFill>
              </a:rPr>
              <a:t>…</a:t>
            </a:r>
          </a:p>
          <a:p>
            <a:pPr marL="285750" indent="-285750">
              <a:spcBef>
                <a:spcPct val="20000"/>
              </a:spcBef>
              <a:buClr>
                <a:schemeClr val="folHlink"/>
              </a:buClr>
              <a:buSzPct val="70000"/>
              <a:buFont typeface="Wingdings" charset="2"/>
              <a:buNone/>
            </a:pPr>
            <a:r>
              <a:rPr lang="en-US" sz="2400" b="1">
                <a:solidFill>
                  <a:srgbClr val="336600"/>
                </a:solidFill>
              </a:rPr>
              <a:t>*See paper for details</a:t>
            </a: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40506"/>
                                        </p:tgtEl>
                                        <p:attrNameLst>
                                          <p:attrName>style.visibility</p:attrName>
                                        </p:attrNameLst>
                                      </p:cBhvr>
                                      <p:to>
                                        <p:strVal val="visible"/>
                                      </p:to>
                                    </p:set>
                                    <p:animEffect transition="in" filter="dissolve">
                                      <p:cBhvr>
                                        <p:cTn id="10" dur="500"/>
                                        <p:tgtEl>
                                          <p:spTgt spid="1640506"/>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05556E-6 -5.92593E-6 L -0.225 -0.11112 " pathEditMode="relative" ptsTypes="AA">
                                      <p:cBhvr>
                                        <p:cTn id="14" dur="1000" fill="hold"/>
                                        <p:tgtEl>
                                          <p:spTgt spid="14"/>
                                        </p:tgtEl>
                                        <p:attrNameLst>
                                          <p:attrName>ppt_x</p:attrName>
                                          <p:attrName>ppt_y</p:attrName>
                                        </p:attrNameLst>
                                      </p:cBhvr>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40497"/>
                                        </p:tgtEl>
                                        <p:attrNameLst>
                                          <p:attrName>style.visibility</p:attrName>
                                        </p:attrNameLst>
                                      </p:cBhvr>
                                      <p:to>
                                        <p:strVal val="visible"/>
                                      </p:to>
                                    </p:set>
                                    <p:animEffect transition="in" filter="fade">
                                      <p:cBhvr>
                                        <p:cTn id="18" dur="500"/>
                                        <p:tgtEl>
                                          <p:spTgt spid="1640497"/>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640498"/>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64050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225 -0.108 L 0.00833 0.01411 " pathEditMode="relative" rAng="0" ptsTypes="AA">
                                      <p:cBhvr>
                                        <p:cTn id="27" dur="500" fill="hold"/>
                                        <p:tgtEl>
                                          <p:spTgt spid="14"/>
                                        </p:tgtEl>
                                        <p:attrNameLst>
                                          <p:attrName>ppt_x</p:attrName>
                                          <p:attrName>ppt_y</p:attrName>
                                        </p:attrNameLst>
                                      </p:cBhvr>
                                      <p:rCtr x="117" y="61"/>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3.05556E-6 -1.48011E-7 L 0.27066 -0.13043 " pathEditMode="relative" rAng="0" ptsTypes="AA">
                                      <p:cBhvr>
                                        <p:cTn id="31" dur="1000" fill="hold"/>
                                        <p:tgtEl>
                                          <p:spTgt spid="14"/>
                                        </p:tgtEl>
                                        <p:attrNameLst>
                                          <p:attrName>ppt_x</p:attrName>
                                          <p:attrName>ppt_y</p:attrName>
                                        </p:attrNameLst>
                                      </p:cBhvr>
                                      <p:rCtr x="135" y="-65"/>
                                    </p:animMotion>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640499"/>
                                        </p:tgtEl>
                                        <p:attrNameLst>
                                          <p:attrName>style.visibility</p:attrName>
                                        </p:attrNameLst>
                                      </p:cBhvr>
                                      <p:to>
                                        <p:strVal val="visible"/>
                                      </p:to>
                                    </p:set>
                                    <p:animEffect transition="in" filter="fade">
                                      <p:cBhvr>
                                        <p:cTn id="35" dur="500"/>
                                        <p:tgtEl>
                                          <p:spTgt spid="1640499"/>
                                        </p:tgtEl>
                                      </p:cBhvr>
                                    </p:animEffect>
                                  </p:childTnLst>
                                </p:cTn>
                              </p:par>
                              <p:par>
                                <p:cTn id="36" presetID="1" presetClass="entr" presetSubtype="0" fill="hold" nodeType="withEffect">
                                  <p:stCondLst>
                                    <p:cond delay="0"/>
                                  </p:stCondLst>
                                  <p:childTnLst>
                                    <p:set>
                                      <p:cBhvr>
                                        <p:cTn id="37" dur="1" fill="hold">
                                          <p:stCondLst>
                                            <p:cond delay="0"/>
                                          </p:stCondLst>
                                        </p:cTn>
                                        <p:tgtEl>
                                          <p:spTgt spid="164050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40508"/>
                                        </p:tgtEl>
                                        <p:attrNameLst>
                                          <p:attrName>style.visibility</p:attrName>
                                        </p:attrNameLst>
                                      </p:cBhvr>
                                      <p:to>
                                        <p:strVal val="visible"/>
                                      </p:to>
                                    </p:set>
                                    <p:animEffect transition="in" filter="fade">
                                      <p:cBhvr>
                                        <p:cTn id="42" dur="500"/>
                                        <p:tgtEl>
                                          <p:spTgt spid="164050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40509"/>
                                        </p:tgtEl>
                                        <p:attrNameLst>
                                          <p:attrName>style.visibility</p:attrName>
                                        </p:attrNameLst>
                                      </p:cBhvr>
                                      <p:to>
                                        <p:strVal val="visible"/>
                                      </p:to>
                                    </p:set>
                                    <p:animEffect transition="in" filter="fade">
                                      <p:cBhvr>
                                        <p:cTn id="45" dur="500"/>
                                        <p:tgtEl>
                                          <p:spTgt spid="1640509"/>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640518"/>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1640517"/>
                                        </p:tgtEl>
                                        <p:attrNameLst>
                                          <p:attrName>style.visibility</p:attrName>
                                        </p:attrNameLst>
                                      </p:cBhvr>
                                      <p:to>
                                        <p:strVal val="visible"/>
                                      </p:to>
                                    </p:set>
                                    <p:animEffect transition="in" filter="fade">
                                      <p:cBhvr>
                                        <p:cTn id="50" dur="500"/>
                                        <p:tgtEl>
                                          <p:spTgt spid="1640517"/>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3.33333E-6 3.84455E-6 L 0.13125 0.07633 " pathEditMode="relative" rAng="0" ptsTypes="AA">
                                      <p:cBhvr>
                                        <p:cTn id="54" dur="500" fill="hold"/>
                                        <p:tgtEl>
                                          <p:spTgt spid="1640508"/>
                                        </p:tgtEl>
                                        <p:attrNameLst>
                                          <p:attrName>ppt_x</p:attrName>
                                          <p:attrName>ppt_y</p:attrName>
                                        </p:attrNameLst>
                                      </p:cBhvr>
                                      <p:rCtr x="66" y="38"/>
                                    </p:animMotion>
                                  </p:childTnLst>
                                </p:cTn>
                              </p:par>
                              <p:par>
                                <p:cTn id="55" presetID="0" presetClass="path" presetSubtype="0" accel="50000" decel="50000" fill="hold" nodeType="withEffect">
                                  <p:stCondLst>
                                    <p:cond delay="0"/>
                                  </p:stCondLst>
                                  <p:childTnLst>
                                    <p:animMotion origin="layout" path="M -3.33333E-6 1.7696E-6 L 0.13125 -0.02221 " pathEditMode="relative" rAng="0" ptsTypes="AA">
                                      <p:cBhvr>
                                        <p:cTn id="56" dur="500" fill="hold"/>
                                        <p:tgtEl>
                                          <p:spTgt spid="1640509"/>
                                        </p:tgtEl>
                                        <p:attrNameLst>
                                          <p:attrName>ppt_x</p:attrName>
                                          <p:attrName>ppt_y</p:attrName>
                                        </p:attrNameLst>
                                      </p:cBhvr>
                                      <p:rCtr x="66" y="-11"/>
                                    </p:animMotion>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640510"/>
                                        </p:tgtEl>
                                        <p:attrNameLst>
                                          <p:attrName>style.visibility</p:attrName>
                                        </p:attrNameLst>
                                      </p:cBhvr>
                                      <p:to>
                                        <p:strVal val="visible"/>
                                      </p:to>
                                    </p:set>
                                    <p:animEffect transition="in" filter="fade">
                                      <p:cBhvr>
                                        <p:cTn id="60" dur="500"/>
                                        <p:tgtEl>
                                          <p:spTgt spid="16405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40507"/>
                                        </p:tgtEl>
                                        <p:attrNameLst>
                                          <p:attrName>style.visibility</p:attrName>
                                        </p:attrNameLst>
                                      </p:cBhvr>
                                      <p:to>
                                        <p:strVal val="visible"/>
                                      </p:to>
                                    </p:set>
                                    <p:animEffect transition="in" filter="fade">
                                      <p:cBhvr>
                                        <p:cTn id="63" dur="500"/>
                                        <p:tgtEl>
                                          <p:spTgt spid="164050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40511"/>
                                        </p:tgtEl>
                                        <p:attrNameLst>
                                          <p:attrName>style.visibility</p:attrName>
                                        </p:attrNameLst>
                                      </p:cBhvr>
                                      <p:to>
                                        <p:strVal val="visible"/>
                                      </p:to>
                                    </p:set>
                                    <p:animEffect transition="in" filter="fade">
                                      <p:cBhvr>
                                        <p:cTn id="66" dur="500"/>
                                        <p:tgtEl>
                                          <p:spTgt spid="16405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40512"/>
                                        </p:tgtEl>
                                        <p:attrNameLst>
                                          <p:attrName>style.visibility</p:attrName>
                                        </p:attrNameLst>
                                      </p:cBhvr>
                                      <p:to>
                                        <p:strVal val="visible"/>
                                      </p:to>
                                    </p:set>
                                    <p:animEffect transition="in" filter="fade">
                                      <p:cBhvr>
                                        <p:cTn id="69" dur="500"/>
                                        <p:tgtEl>
                                          <p:spTgt spid="1640512"/>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1640513"/>
                                        </p:tgtEl>
                                        <p:attrNameLst>
                                          <p:attrName>style.visibility</p:attrName>
                                        </p:attrNameLst>
                                      </p:cBhvr>
                                      <p:to>
                                        <p:strVal val="visible"/>
                                      </p:to>
                                    </p:set>
                                    <p:animEffect transition="in" filter="fade">
                                      <p:cBhvr>
                                        <p:cTn id="73" dur="500"/>
                                        <p:tgtEl>
                                          <p:spTgt spid="164051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40514"/>
                                        </p:tgtEl>
                                        <p:attrNameLst>
                                          <p:attrName>style.visibility</p:attrName>
                                        </p:attrNameLst>
                                      </p:cBhvr>
                                      <p:to>
                                        <p:strVal val="visible"/>
                                      </p:to>
                                    </p:set>
                                    <p:animEffect transition="in" filter="fade">
                                      <p:cBhvr>
                                        <p:cTn id="76" dur="500"/>
                                        <p:tgtEl>
                                          <p:spTgt spid="1640514"/>
                                        </p:tgtEl>
                                      </p:cBhvr>
                                    </p:animEffect>
                                  </p:childTnLst>
                                </p:cTn>
                              </p:par>
                            </p:childTnLst>
                          </p:cTn>
                        </p:par>
                        <p:par>
                          <p:cTn id="77" fill="hold">
                            <p:stCondLst>
                              <p:cond delay="1500"/>
                            </p:stCondLst>
                            <p:childTnLst>
                              <p:par>
                                <p:cTn id="78" presetID="1" presetClass="entr" presetSubtype="0" fill="hold" grpId="0" nodeType="afterEffect">
                                  <p:stCondLst>
                                    <p:cond delay="0"/>
                                  </p:stCondLst>
                                  <p:childTnLst>
                                    <p:set>
                                      <p:cBhvr>
                                        <p:cTn id="79" dur="1" fill="hold">
                                          <p:stCondLst>
                                            <p:cond delay="0"/>
                                          </p:stCondLst>
                                        </p:cTn>
                                        <p:tgtEl>
                                          <p:spTgt spid="164051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64051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40519"/>
                                        </p:tgtEl>
                                        <p:attrNameLst>
                                          <p:attrName>style.visibility</p:attrName>
                                        </p:attrNameLst>
                                      </p:cBhvr>
                                      <p:to>
                                        <p:strVal val="visible"/>
                                      </p:to>
                                    </p:set>
                                    <p:animEffect transition="in" filter="fade">
                                      <p:cBhvr>
                                        <p:cTn id="86" dur="500"/>
                                        <p:tgtEl>
                                          <p:spTgt spid="1640519"/>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1640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99" grpId="0" animBg="1"/>
      <p:bldP spid="1640497" grpId="0" animBg="1"/>
      <p:bldP spid="1640498" grpId="0" animBg="1"/>
      <p:bldP spid="1640506" grpId="0"/>
      <p:bldP spid="1640506" grpId="1"/>
      <p:bldP spid="1640507" grpId="0"/>
      <p:bldP spid="1640508" grpId="0" animBg="1"/>
      <p:bldP spid="1640509" grpId="0" animBg="1"/>
      <p:bldP spid="1640510" grpId="0" animBg="1"/>
      <p:bldP spid="1640511" grpId="0" animBg="1"/>
      <p:bldP spid="1640512" grpId="0"/>
      <p:bldP spid="1640513" grpId="0"/>
      <p:bldP spid="1640514" grpId="0"/>
      <p:bldP spid="1640515" grpId="0" animBg="1"/>
      <p:bldP spid="1640516" grpId="0" animBg="1"/>
      <p:bldP spid="1640517" grpId="0"/>
      <p:bldP spid="1640518" grpId="0"/>
      <p:bldP spid="1640519" grpId="0" animBg="1"/>
      <p:bldP spid="1640519" grpId="1"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 name="Slide Number Placeholder 5"/>
          <p:cNvSpPr>
            <a:spLocks noGrp="1"/>
          </p:cNvSpPr>
          <p:nvPr>
            <p:ph type="sldNum" sz="quarter" idx="12"/>
          </p:nvPr>
        </p:nvSpPr>
        <p:spPr/>
        <p:txBody>
          <a:bodyPr/>
          <a:lstStyle/>
          <a:p>
            <a:fld id="{73BB3383-0184-2C44-8CDC-9DF587178AE1}" type="slidenum">
              <a:rPr lang="en-US"/>
              <a:pPr/>
              <a:t>6</a:t>
            </a:fld>
            <a:endParaRPr lang="en-US"/>
          </a:p>
        </p:txBody>
      </p:sp>
      <p:sp>
        <p:nvSpPr>
          <p:cNvPr id="788554" name="Freeform 74"/>
          <p:cNvSpPr>
            <a:spLocks/>
          </p:cNvSpPr>
          <p:nvPr/>
        </p:nvSpPr>
        <p:spPr bwMode="auto">
          <a:xfrm>
            <a:off x="1803400" y="4749800"/>
            <a:ext cx="4851400" cy="635000"/>
          </a:xfrm>
          <a:custGeom>
            <a:avLst/>
            <a:gdLst/>
            <a:ahLst/>
            <a:cxnLst>
              <a:cxn ang="0">
                <a:pos x="112" y="32"/>
              </a:cxn>
              <a:cxn ang="0">
                <a:pos x="1072" y="368"/>
              </a:cxn>
              <a:cxn ang="0">
                <a:pos x="2944" y="224"/>
              </a:cxn>
              <a:cxn ang="0">
                <a:pos x="1744" y="176"/>
              </a:cxn>
              <a:cxn ang="0">
                <a:pos x="112" y="32"/>
              </a:cxn>
            </a:cxnLst>
            <a:rect l="0" t="0" r="r" b="b"/>
            <a:pathLst>
              <a:path w="3056" h="400">
                <a:moveTo>
                  <a:pt x="112" y="32"/>
                </a:moveTo>
                <a:cubicBezTo>
                  <a:pt x="0" y="64"/>
                  <a:pt x="600" y="336"/>
                  <a:pt x="1072" y="368"/>
                </a:cubicBezTo>
                <a:cubicBezTo>
                  <a:pt x="1544" y="400"/>
                  <a:pt x="2832" y="256"/>
                  <a:pt x="2944" y="224"/>
                </a:cubicBezTo>
                <a:cubicBezTo>
                  <a:pt x="3056" y="192"/>
                  <a:pt x="2216" y="216"/>
                  <a:pt x="1744" y="176"/>
                </a:cubicBezTo>
                <a:cubicBezTo>
                  <a:pt x="1272" y="136"/>
                  <a:pt x="224" y="0"/>
                  <a:pt x="112" y="32"/>
                </a:cubicBezTo>
                <a:close/>
              </a:path>
            </a:pathLst>
          </a:custGeom>
          <a:noFill/>
          <a:ln w="38100">
            <a:solidFill>
              <a:srgbClr val="FF0000"/>
            </a:solidFill>
            <a:round/>
            <a:headEnd/>
            <a:tailEnd/>
          </a:ln>
          <a:effectLst/>
        </p:spPr>
        <p:txBody>
          <a:bodyPr>
            <a:prstTxWarp prst="textNoShape">
              <a:avLst/>
            </a:prstTxWarp>
          </a:bodyPr>
          <a:lstStyle/>
          <a:p>
            <a:endParaRPr lang="en-US"/>
          </a:p>
        </p:txBody>
      </p:sp>
      <p:sp>
        <p:nvSpPr>
          <p:cNvPr id="788482" name="Rectangle 2"/>
          <p:cNvSpPr>
            <a:spLocks noGrp="1" noChangeArrowheads="1"/>
          </p:cNvSpPr>
          <p:nvPr>
            <p:ph type="title"/>
          </p:nvPr>
        </p:nvSpPr>
        <p:spPr/>
        <p:txBody>
          <a:bodyPr/>
          <a:lstStyle/>
          <a:p>
            <a:r>
              <a:rPr lang="en-US"/>
              <a:t>Selecting the sensing locations</a:t>
            </a:r>
          </a:p>
        </p:txBody>
      </p:sp>
      <p:grpSp>
        <p:nvGrpSpPr>
          <p:cNvPr id="2" name="Group 5"/>
          <p:cNvGrpSpPr>
            <a:grpSpLocks/>
          </p:cNvGrpSpPr>
          <p:nvPr/>
        </p:nvGrpSpPr>
        <p:grpSpPr bwMode="auto">
          <a:xfrm>
            <a:off x="1828800" y="4565650"/>
            <a:ext cx="5105400" cy="949325"/>
            <a:chOff x="1287" y="2630"/>
            <a:chExt cx="3216" cy="598"/>
          </a:xfrm>
        </p:grpSpPr>
        <p:sp>
          <p:nvSpPr>
            <p:cNvPr id="788486" name="Oval 6"/>
            <p:cNvSpPr>
              <a:spLocks noChangeArrowheads="1"/>
            </p:cNvSpPr>
            <p:nvPr/>
          </p:nvSpPr>
          <p:spPr bwMode="auto">
            <a:xfrm>
              <a:off x="1287"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87" name="Oval 7"/>
            <p:cNvSpPr>
              <a:spLocks noChangeArrowheads="1"/>
            </p:cNvSpPr>
            <p:nvPr/>
          </p:nvSpPr>
          <p:spPr bwMode="auto">
            <a:xfrm>
              <a:off x="1431"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88" name="Oval 8"/>
            <p:cNvSpPr>
              <a:spLocks noChangeArrowheads="1"/>
            </p:cNvSpPr>
            <p:nvPr/>
          </p:nvSpPr>
          <p:spPr bwMode="auto">
            <a:xfrm>
              <a:off x="135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89" name="Oval 9"/>
            <p:cNvSpPr>
              <a:spLocks noChangeArrowheads="1"/>
            </p:cNvSpPr>
            <p:nvPr/>
          </p:nvSpPr>
          <p:spPr bwMode="auto">
            <a:xfrm>
              <a:off x="159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0" name="Oval 10"/>
            <p:cNvSpPr>
              <a:spLocks noChangeArrowheads="1"/>
            </p:cNvSpPr>
            <p:nvPr/>
          </p:nvSpPr>
          <p:spPr bwMode="auto">
            <a:xfrm>
              <a:off x="143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1" name="Oval 11"/>
            <p:cNvSpPr>
              <a:spLocks noChangeArrowheads="1"/>
            </p:cNvSpPr>
            <p:nvPr/>
          </p:nvSpPr>
          <p:spPr bwMode="auto">
            <a:xfrm>
              <a:off x="167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2" name="Oval 12"/>
            <p:cNvSpPr>
              <a:spLocks noChangeArrowheads="1"/>
            </p:cNvSpPr>
            <p:nvPr/>
          </p:nvSpPr>
          <p:spPr bwMode="auto">
            <a:xfrm>
              <a:off x="1383" y="311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3" name="Oval 13"/>
            <p:cNvSpPr>
              <a:spLocks noChangeArrowheads="1"/>
            </p:cNvSpPr>
            <p:nvPr/>
          </p:nvSpPr>
          <p:spPr bwMode="auto">
            <a:xfrm>
              <a:off x="171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4" name="Oval 14"/>
            <p:cNvSpPr>
              <a:spLocks noChangeArrowheads="1"/>
            </p:cNvSpPr>
            <p:nvPr/>
          </p:nvSpPr>
          <p:spPr bwMode="auto">
            <a:xfrm>
              <a:off x="195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5" name="Oval 15"/>
            <p:cNvSpPr>
              <a:spLocks noChangeArrowheads="1"/>
            </p:cNvSpPr>
            <p:nvPr/>
          </p:nvSpPr>
          <p:spPr bwMode="auto">
            <a:xfrm>
              <a:off x="1863" y="2752"/>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6" name="Oval 16"/>
            <p:cNvSpPr>
              <a:spLocks noChangeArrowheads="1"/>
            </p:cNvSpPr>
            <p:nvPr/>
          </p:nvSpPr>
          <p:spPr bwMode="auto">
            <a:xfrm>
              <a:off x="217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7" name="Oval 17"/>
            <p:cNvSpPr>
              <a:spLocks noChangeArrowheads="1"/>
            </p:cNvSpPr>
            <p:nvPr/>
          </p:nvSpPr>
          <p:spPr bwMode="auto">
            <a:xfrm>
              <a:off x="195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8" name="Oval 18"/>
            <p:cNvSpPr>
              <a:spLocks noChangeArrowheads="1"/>
            </p:cNvSpPr>
            <p:nvPr/>
          </p:nvSpPr>
          <p:spPr bwMode="auto">
            <a:xfrm>
              <a:off x="1671"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499" name="Oval 19"/>
            <p:cNvSpPr>
              <a:spLocks noChangeArrowheads="1"/>
            </p:cNvSpPr>
            <p:nvPr/>
          </p:nvSpPr>
          <p:spPr bwMode="auto">
            <a:xfrm>
              <a:off x="2151"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0" name="Oval 20"/>
            <p:cNvSpPr>
              <a:spLocks noChangeArrowheads="1"/>
            </p:cNvSpPr>
            <p:nvPr/>
          </p:nvSpPr>
          <p:spPr bwMode="auto">
            <a:xfrm>
              <a:off x="188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1" name="Oval 21"/>
            <p:cNvSpPr>
              <a:spLocks noChangeArrowheads="1"/>
            </p:cNvSpPr>
            <p:nvPr/>
          </p:nvSpPr>
          <p:spPr bwMode="auto">
            <a:xfrm>
              <a:off x="229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2" name="Oval 22"/>
            <p:cNvSpPr>
              <a:spLocks noChangeArrowheads="1"/>
            </p:cNvSpPr>
            <p:nvPr/>
          </p:nvSpPr>
          <p:spPr bwMode="auto">
            <a:xfrm>
              <a:off x="248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3" name="Oval 23"/>
            <p:cNvSpPr>
              <a:spLocks noChangeArrowheads="1"/>
            </p:cNvSpPr>
            <p:nvPr/>
          </p:nvSpPr>
          <p:spPr bwMode="auto">
            <a:xfrm>
              <a:off x="2151"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4" name="Oval 24"/>
            <p:cNvSpPr>
              <a:spLocks noChangeArrowheads="1"/>
            </p:cNvSpPr>
            <p:nvPr/>
          </p:nvSpPr>
          <p:spPr bwMode="auto">
            <a:xfrm>
              <a:off x="2535"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5" name="Oval 25"/>
            <p:cNvSpPr>
              <a:spLocks noChangeArrowheads="1"/>
            </p:cNvSpPr>
            <p:nvPr/>
          </p:nvSpPr>
          <p:spPr bwMode="auto">
            <a:xfrm>
              <a:off x="253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6" name="Oval 26"/>
            <p:cNvSpPr>
              <a:spLocks noChangeArrowheads="1"/>
            </p:cNvSpPr>
            <p:nvPr/>
          </p:nvSpPr>
          <p:spPr bwMode="auto">
            <a:xfrm>
              <a:off x="2295"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7" name="Oval 27"/>
            <p:cNvSpPr>
              <a:spLocks noChangeArrowheads="1"/>
            </p:cNvSpPr>
            <p:nvPr/>
          </p:nvSpPr>
          <p:spPr bwMode="auto">
            <a:xfrm>
              <a:off x="2749"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8" name="Oval 28"/>
            <p:cNvSpPr>
              <a:spLocks noChangeArrowheads="1"/>
            </p:cNvSpPr>
            <p:nvPr/>
          </p:nvSpPr>
          <p:spPr bwMode="auto">
            <a:xfrm>
              <a:off x="2439" y="315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09" name="Oval 29"/>
            <p:cNvSpPr>
              <a:spLocks noChangeArrowheads="1"/>
            </p:cNvSpPr>
            <p:nvPr/>
          </p:nvSpPr>
          <p:spPr bwMode="auto">
            <a:xfrm>
              <a:off x="3037"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0" name="Oval 30"/>
            <p:cNvSpPr>
              <a:spLocks noChangeArrowheads="1"/>
            </p:cNvSpPr>
            <p:nvPr/>
          </p:nvSpPr>
          <p:spPr bwMode="auto">
            <a:xfrm>
              <a:off x="3325"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1" name="Oval 31"/>
            <p:cNvSpPr>
              <a:spLocks noChangeArrowheads="1"/>
            </p:cNvSpPr>
            <p:nvPr/>
          </p:nvSpPr>
          <p:spPr bwMode="auto">
            <a:xfrm>
              <a:off x="3015" y="289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2" name="Oval 32"/>
            <p:cNvSpPr>
              <a:spLocks noChangeArrowheads="1"/>
            </p:cNvSpPr>
            <p:nvPr/>
          </p:nvSpPr>
          <p:spPr bwMode="auto">
            <a:xfrm>
              <a:off x="3325"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3" name="Oval 33"/>
            <p:cNvSpPr>
              <a:spLocks noChangeArrowheads="1"/>
            </p:cNvSpPr>
            <p:nvPr/>
          </p:nvSpPr>
          <p:spPr bwMode="auto">
            <a:xfrm>
              <a:off x="3325"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4" name="Oval 34"/>
            <p:cNvSpPr>
              <a:spLocks noChangeArrowheads="1"/>
            </p:cNvSpPr>
            <p:nvPr/>
          </p:nvSpPr>
          <p:spPr bwMode="auto">
            <a:xfrm>
              <a:off x="3037" y="313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5" name="Oval 35"/>
            <p:cNvSpPr>
              <a:spLocks noChangeArrowheads="1"/>
            </p:cNvSpPr>
            <p:nvPr/>
          </p:nvSpPr>
          <p:spPr bwMode="auto">
            <a:xfrm>
              <a:off x="3421"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6" name="Oval 36"/>
            <p:cNvSpPr>
              <a:spLocks noChangeArrowheads="1"/>
            </p:cNvSpPr>
            <p:nvPr/>
          </p:nvSpPr>
          <p:spPr bwMode="auto">
            <a:xfrm>
              <a:off x="2823"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7" name="Oval 37"/>
            <p:cNvSpPr>
              <a:spLocks noChangeArrowheads="1"/>
            </p:cNvSpPr>
            <p:nvPr/>
          </p:nvSpPr>
          <p:spPr bwMode="auto">
            <a:xfrm>
              <a:off x="344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8" name="Oval 38"/>
            <p:cNvSpPr>
              <a:spLocks noChangeArrowheads="1"/>
            </p:cNvSpPr>
            <p:nvPr/>
          </p:nvSpPr>
          <p:spPr bwMode="auto">
            <a:xfrm>
              <a:off x="3927"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19" name="Oval 39"/>
            <p:cNvSpPr>
              <a:spLocks noChangeArrowheads="1"/>
            </p:cNvSpPr>
            <p:nvPr/>
          </p:nvSpPr>
          <p:spPr bwMode="auto">
            <a:xfrm>
              <a:off x="3735"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0" name="Oval 40"/>
            <p:cNvSpPr>
              <a:spLocks noChangeArrowheads="1"/>
            </p:cNvSpPr>
            <p:nvPr/>
          </p:nvSpPr>
          <p:spPr bwMode="auto">
            <a:xfrm>
              <a:off x="3997" y="284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1" name="Oval 41"/>
            <p:cNvSpPr>
              <a:spLocks noChangeArrowheads="1"/>
            </p:cNvSpPr>
            <p:nvPr/>
          </p:nvSpPr>
          <p:spPr bwMode="auto">
            <a:xfrm>
              <a:off x="3901" y="296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2" name="Oval 42"/>
            <p:cNvSpPr>
              <a:spLocks noChangeArrowheads="1"/>
            </p:cNvSpPr>
            <p:nvPr/>
          </p:nvSpPr>
          <p:spPr bwMode="auto">
            <a:xfrm>
              <a:off x="3639" y="2944"/>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3" name="Oval 43"/>
            <p:cNvSpPr>
              <a:spLocks noChangeArrowheads="1"/>
            </p:cNvSpPr>
            <p:nvPr/>
          </p:nvSpPr>
          <p:spPr bwMode="auto">
            <a:xfrm>
              <a:off x="3687" y="308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4" name="Oval 44"/>
            <p:cNvSpPr>
              <a:spLocks noChangeArrowheads="1"/>
            </p:cNvSpPr>
            <p:nvPr/>
          </p:nvSpPr>
          <p:spPr bwMode="auto">
            <a:xfrm>
              <a:off x="4141" y="267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5" name="Oval 45"/>
            <p:cNvSpPr>
              <a:spLocks noChangeArrowheads="1"/>
            </p:cNvSpPr>
            <p:nvPr/>
          </p:nvSpPr>
          <p:spPr bwMode="auto">
            <a:xfrm>
              <a:off x="4429" y="263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6" name="Oval 46"/>
            <p:cNvSpPr>
              <a:spLocks noChangeArrowheads="1"/>
            </p:cNvSpPr>
            <p:nvPr/>
          </p:nvSpPr>
          <p:spPr bwMode="auto">
            <a:xfrm>
              <a:off x="4263" y="2726"/>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7" name="Oval 47"/>
            <p:cNvSpPr>
              <a:spLocks noChangeArrowheads="1"/>
            </p:cNvSpPr>
            <p:nvPr/>
          </p:nvSpPr>
          <p:spPr bwMode="auto">
            <a:xfrm>
              <a:off x="2727" y="2870"/>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8" name="Oval 48"/>
            <p:cNvSpPr>
              <a:spLocks noChangeArrowheads="1"/>
            </p:cNvSpPr>
            <p:nvPr/>
          </p:nvSpPr>
          <p:spPr bwMode="auto">
            <a:xfrm>
              <a:off x="3133" y="291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29" name="Oval 49"/>
            <p:cNvSpPr>
              <a:spLocks noChangeArrowheads="1"/>
            </p:cNvSpPr>
            <p:nvPr/>
          </p:nvSpPr>
          <p:spPr bwMode="auto">
            <a:xfrm>
              <a:off x="1287"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sp>
          <p:nvSpPr>
            <p:cNvPr id="788530" name="Oval 50"/>
            <p:cNvSpPr>
              <a:spLocks noChangeArrowheads="1"/>
            </p:cNvSpPr>
            <p:nvPr/>
          </p:nvSpPr>
          <p:spPr bwMode="auto">
            <a:xfrm>
              <a:off x="4180" y="2928"/>
              <a:ext cx="74" cy="70"/>
            </a:xfrm>
            <a:prstGeom prst="ellipse">
              <a:avLst/>
            </a:prstGeom>
            <a:solidFill>
              <a:srgbClr val="EAEAEA"/>
            </a:solidFill>
            <a:ln w="19050">
              <a:solidFill>
                <a:schemeClr val="tx1"/>
              </a:solidFill>
              <a:round/>
              <a:headEnd/>
              <a:tailEnd/>
            </a:ln>
            <a:effectLst/>
          </p:spPr>
          <p:txBody>
            <a:bodyPr wrap="none" anchor="ctr">
              <a:prstTxWarp prst="textNoShape">
                <a:avLst/>
              </a:prstTxWarp>
            </a:bodyPr>
            <a:lstStyle/>
            <a:p>
              <a:endParaRPr lang="en-US"/>
            </a:p>
          </p:txBody>
        </p:sp>
      </p:grpSp>
      <p:sp>
        <p:nvSpPr>
          <p:cNvPr id="788484" name="Freeform 4"/>
          <p:cNvSpPr>
            <a:spLocks/>
          </p:cNvSpPr>
          <p:nvPr/>
        </p:nvSpPr>
        <p:spPr bwMode="auto">
          <a:xfrm rot="2546451">
            <a:off x="1885950" y="2590800"/>
            <a:ext cx="5167313" cy="4430713"/>
          </a:xfrm>
          <a:custGeom>
            <a:avLst/>
            <a:gdLst/>
            <a:ahLst/>
            <a:cxnLst>
              <a:cxn ang="0">
                <a:pos x="1198" y="1658"/>
              </a:cxn>
              <a:cxn ang="0">
                <a:pos x="1000" y="1637"/>
              </a:cxn>
              <a:cxn ang="0">
                <a:pos x="674" y="1814"/>
              </a:cxn>
              <a:cxn ang="0">
                <a:pos x="390" y="2027"/>
              </a:cxn>
              <a:cxn ang="0">
                <a:pos x="0" y="2374"/>
              </a:cxn>
              <a:cxn ang="0">
                <a:pos x="305" y="2431"/>
              </a:cxn>
              <a:cxn ang="0">
                <a:pos x="440" y="2565"/>
              </a:cxn>
              <a:cxn ang="0">
                <a:pos x="674" y="2643"/>
              </a:cxn>
              <a:cxn ang="0">
                <a:pos x="914" y="2388"/>
              </a:cxn>
              <a:cxn ang="0">
                <a:pos x="1403" y="2105"/>
              </a:cxn>
              <a:cxn ang="0">
                <a:pos x="1779" y="2005"/>
              </a:cxn>
              <a:cxn ang="0">
                <a:pos x="2013" y="1637"/>
              </a:cxn>
              <a:cxn ang="0">
                <a:pos x="2502" y="1098"/>
              </a:cxn>
              <a:cxn ang="0">
                <a:pos x="2743" y="715"/>
              </a:cxn>
              <a:cxn ang="0">
                <a:pos x="2778" y="482"/>
              </a:cxn>
              <a:cxn ang="0">
                <a:pos x="2842" y="482"/>
              </a:cxn>
              <a:cxn ang="0">
                <a:pos x="3147" y="290"/>
              </a:cxn>
              <a:cxn ang="0">
                <a:pos x="2743" y="390"/>
              </a:cxn>
              <a:cxn ang="0">
                <a:pos x="2672" y="255"/>
              </a:cxn>
              <a:cxn ang="0">
                <a:pos x="2708" y="0"/>
              </a:cxn>
              <a:cxn ang="0">
                <a:pos x="2353" y="411"/>
              </a:cxn>
              <a:cxn ang="0">
                <a:pos x="2119" y="793"/>
              </a:cxn>
              <a:cxn ang="0">
                <a:pos x="1538" y="1254"/>
              </a:cxn>
              <a:cxn ang="0">
                <a:pos x="1559" y="1389"/>
              </a:cxn>
              <a:cxn ang="0">
                <a:pos x="1368" y="1367"/>
              </a:cxn>
              <a:cxn ang="0">
                <a:pos x="1198" y="1658"/>
              </a:cxn>
            </a:cxnLst>
            <a:rect l="0" t="0" r="r" b="b"/>
            <a:pathLst>
              <a:path w="3147" h="2643">
                <a:moveTo>
                  <a:pt x="1198" y="1658"/>
                </a:moveTo>
                <a:lnTo>
                  <a:pt x="1000" y="1637"/>
                </a:lnTo>
                <a:lnTo>
                  <a:pt x="674" y="1814"/>
                </a:lnTo>
                <a:lnTo>
                  <a:pt x="390" y="2027"/>
                </a:lnTo>
                <a:lnTo>
                  <a:pt x="0" y="2374"/>
                </a:lnTo>
                <a:lnTo>
                  <a:pt x="305" y="2431"/>
                </a:lnTo>
                <a:lnTo>
                  <a:pt x="440" y="2565"/>
                </a:lnTo>
                <a:lnTo>
                  <a:pt x="674" y="2643"/>
                </a:lnTo>
                <a:lnTo>
                  <a:pt x="914" y="2388"/>
                </a:lnTo>
                <a:lnTo>
                  <a:pt x="1403" y="2105"/>
                </a:lnTo>
                <a:lnTo>
                  <a:pt x="1779" y="2005"/>
                </a:lnTo>
                <a:lnTo>
                  <a:pt x="2013" y="1637"/>
                </a:lnTo>
                <a:lnTo>
                  <a:pt x="2502" y="1098"/>
                </a:lnTo>
                <a:lnTo>
                  <a:pt x="2743" y="715"/>
                </a:lnTo>
                <a:lnTo>
                  <a:pt x="2778" y="482"/>
                </a:lnTo>
                <a:lnTo>
                  <a:pt x="2842" y="482"/>
                </a:lnTo>
                <a:lnTo>
                  <a:pt x="3147" y="290"/>
                </a:lnTo>
                <a:lnTo>
                  <a:pt x="2743" y="390"/>
                </a:lnTo>
                <a:lnTo>
                  <a:pt x="2672" y="255"/>
                </a:lnTo>
                <a:lnTo>
                  <a:pt x="2708" y="0"/>
                </a:lnTo>
                <a:lnTo>
                  <a:pt x="2353" y="411"/>
                </a:lnTo>
                <a:lnTo>
                  <a:pt x="2119" y="793"/>
                </a:lnTo>
                <a:lnTo>
                  <a:pt x="1538" y="1254"/>
                </a:lnTo>
                <a:lnTo>
                  <a:pt x="1559" y="1389"/>
                </a:lnTo>
                <a:lnTo>
                  <a:pt x="1368" y="1367"/>
                </a:lnTo>
                <a:lnTo>
                  <a:pt x="1198" y="1658"/>
                </a:lnTo>
              </a:path>
            </a:pathLst>
          </a:custGeom>
          <a:noFill/>
          <a:ln w="0">
            <a:solidFill>
              <a:srgbClr val="0000FF"/>
            </a:solidFill>
            <a:prstDash val="solid"/>
            <a:round/>
            <a:headEnd/>
            <a:tailEnd/>
          </a:ln>
        </p:spPr>
        <p:txBody>
          <a:bodyPr>
            <a:prstTxWarp prst="textNoShape">
              <a:avLst/>
            </a:prstTxWarp>
          </a:bodyPr>
          <a:lstStyle/>
          <a:p>
            <a:endParaRPr lang="en-US"/>
          </a:p>
        </p:txBody>
      </p:sp>
      <p:grpSp>
        <p:nvGrpSpPr>
          <p:cNvPr id="3" name="Group 70"/>
          <p:cNvGrpSpPr>
            <a:grpSpLocks/>
          </p:cNvGrpSpPr>
          <p:nvPr/>
        </p:nvGrpSpPr>
        <p:grpSpPr bwMode="auto">
          <a:xfrm>
            <a:off x="5241925" y="5573713"/>
            <a:ext cx="2236788" cy="877887"/>
            <a:chOff x="3302" y="3511"/>
            <a:chExt cx="1409" cy="553"/>
          </a:xfrm>
        </p:grpSpPr>
        <p:sp>
          <p:nvSpPr>
            <p:cNvPr id="788531" name="Line 51"/>
            <p:cNvSpPr>
              <a:spLocks noChangeShapeType="1"/>
            </p:cNvSpPr>
            <p:nvPr/>
          </p:nvSpPr>
          <p:spPr bwMode="auto">
            <a:xfrm flipH="1" flipV="1">
              <a:off x="3648" y="3511"/>
              <a:ext cx="96"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788532" name="Text Box 52"/>
            <p:cNvSpPr txBox="1">
              <a:spLocks noChangeArrowheads="1"/>
            </p:cNvSpPr>
            <p:nvPr/>
          </p:nvSpPr>
          <p:spPr bwMode="auto">
            <a:xfrm>
              <a:off x="3302" y="3776"/>
              <a:ext cx="1409" cy="288"/>
            </a:xfrm>
            <a:prstGeom prst="rect">
              <a:avLst/>
            </a:prstGeom>
            <a:noFill/>
            <a:ln w="9525">
              <a:noFill/>
              <a:miter lim="800000"/>
              <a:headEnd/>
              <a:tailEnd/>
            </a:ln>
            <a:effectLst/>
          </p:spPr>
          <p:txBody>
            <a:bodyPr wrap="none">
              <a:prstTxWarp prst="textNoShape">
                <a:avLst/>
              </a:prstTxWarp>
              <a:spAutoFit/>
            </a:bodyPr>
            <a:lstStyle/>
            <a:p>
              <a:r>
                <a:rPr lang="en-US"/>
                <a:t>Lake Boundary</a:t>
              </a:r>
            </a:p>
          </p:txBody>
        </p:sp>
      </p:grpSp>
      <p:grpSp>
        <p:nvGrpSpPr>
          <p:cNvPr id="4" name="Group 57"/>
          <p:cNvGrpSpPr>
            <a:grpSpLocks/>
          </p:cNvGrpSpPr>
          <p:nvPr/>
        </p:nvGrpSpPr>
        <p:grpSpPr bwMode="auto">
          <a:xfrm>
            <a:off x="1371600" y="4572000"/>
            <a:ext cx="701675" cy="457200"/>
            <a:chOff x="864" y="2880"/>
            <a:chExt cx="442" cy="288"/>
          </a:xfrm>
        </p:grpSpPr>
        <p:sp>
          <p:nvSpPr>
            <p:cNvPr id="788535" name="Oval 55"/>
            <p:cNvSpPr>
              <a:spLocks noChangeArrowheads="1"/>
            </p:cNvSpPr>
            <p:nvPr/>
          </p:nvSpPr>
          <p:spPr bwMode="auto">
            <a:xfrm>
              <a:off x="1210" y="2951"/>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88536" name="Text Box 56"/>
            <p:cNvSpPr txBox="1">
              <a:spLocks noChangeArrowheads="1"/>
            </p:cNvSpPr>
            <p:nvPr/>
          </p:nvSpPr>
          <p:spPr bwMode="auto">
            <a:xfrm>
              <a:off x="864" y="2880"/>
              <a:ext cx="336" cy="288"/>
            </a:xfrm>
            <a:prstGeom prst="rect">
              <a:avLst/>
            </a:prstGeom>
            <a:noFill/>
            <a:ln w="9525">
              <a:noFill/>
              <a:miter lim="800000"/>
              <a:headEnd/>
              <a:tailEnd/>
            </a:ln>
            <a:effectLst/>
          </p:spPr>
          <p:txBody>
            <a:bodyPr wrap="none">
              <a:prstTxWarp prst="textNoShape">
                <a:avLst/>
              </a:prstTxWarp>
              <a:spAutoFit/>
            </a:bodyPr>
            <a:lstStyle/>
            <a:p>
              <a:r>
                <a:rPr lang="en-US" b="1"/>
                <a:t>G</a:t>
              </a:r>
              <a:r>
                <a:rPr lang="en-US" b="1" baseline="-25000"/>
                <a:t>1</a:t>
              </a:r>
              <a:endParaRPr lang="en-US" b="1"/>
            </a:p>
          </p:txBody>
        </p:sp>
      </p:grpSp>
      <p:grpSp>
        <p:nvGrpSpPr>
          <p:cNvPr id="5" name="Group 64"/>
          <p:cNvGrpSpPr>
            <a:grpSpLocks/>
          </p:cNvGrpSpPr>
          <p:nvPr/>
        </p:nvGrpSpPr>
        <p:grpSpPr bwMode="auto">
          <a:xfrm>
            <a:off x="6400800" y="4924425"/>
            <a:ext cx="671513" cy="457200"/>
            <a:chOff x="4032" y="3102"/>
            <a:chExt cx="423" cy="288"/>
          </a:xfrm>
        </p:grpSpPr>
        <p:sp>
          <p:nvSpPr>
            <p:cNvPr id="788539" name="Oval 59"/>
            <p:cNvSpPr>
              <a:spLocks noChangeArrowheads="1"/>
            </p:cNvSpPr>
            <p:nvPr/>
          </p:nvSpPr>
          <p:spPr bwMode="auto">
            <a:xfrm>
              <a:off x="4032" y="3168"/>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88540" name="Text Box 60"/>
            <p:cNvSpPr txBox="1">
              <a:spLocks noChangeArrowheads="1"/>
            </p:cNvSpPr>
            <p:nvPr/>
          </p:nvSpPr>
          <p:spPr bwMode="auto">
            <a:xfrm>
              <a:off x="4119" y="3102"/>
              <a:ext cx="336" cy="288"/>
            </a:xfrm>
            <a:prstGeom prst="rect">
              <a:avLst/>
            </a:prstGeom>
            <a:noFill/>
            <a:ln w="9525">
              <a:noFill/>
              <a:miter lim="800000"/>
              <a:headEnd/>
              <a:tailEnd/>
            </a:ln>
            <a:effectLst/>
          </p:spPr>
          <p:txBody>
            <a:bodyPr wrap="none">
              <a:prstTxWarp prst="textNoShape">
                <a:avLst/>
              </a:prstTxWarp>
              <a:spAutoFit/>
            </a:bodyPr>
            <a:lstStyle/>
            <a:p>
              <a:r>
                <a:rPr lang="en-US" b="1"/>
                <a:t>G</a:t>
              </a:r>
              <a:r>
                <a:rPr lang="en-US" b="1" baseline="-25000"/>
                <a:t>2</a:t>
              </a:r>
              <a:endParaRPr lang="en-US" b="1"/>
            </a:p>
          </p:txBody>
        </p:sp>
      </p:grpSp>
      <p:grpSp>
        <p:nvGrpSpPr>
          <p:cNvPr id="6" name="Group 65"/>
          <p:cNvGrpSpPr>
            <a:grpSpLocks/>
          </p:cNvGrpSpPr>
          <p:nvPr/>
        </p:nvGrpSpPr>
        <p:grpSpPr bwMode="auto">
          <a:xfrm>
            <a:off x="3276600" y="5257800"/>
            <a:ext cx="533400" cy="576263"/>
            <a:chOff x="2064" y="3312"/>
            <a:chExt cx="336" cy="363"/>
          </a:xfrm>
        </p:grpSpPr>
        <p:sp>
          <p:nvSpPr>
            <p:cNvPr id="788542" name="Oval 62"/>
            <p:cNvSpPr>
              <a:spLocks noChangeArrowheads="1"/>
            </p:cNvSpPr>
            <p:nvPr/>
          </p:nvSpPr>
          <p:spPr bwMode="auto">
            <a:xfrm>
              <a:off x="2160" y="3312"/>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88543" name="Text Box 63"/>
            <p:cNvSpPr txBox="1">
              <a:spLocks noChangeArrowheads="1"/>
            </p:cNvSpPr>
            <p:nvPr/>
          </p:nvSpPr>
          <p:spPr bwMode="auto">
            <a:xfrm>
              <a:off x="2064" y="3387"/>
              <a:ext cx="336" cy="288"/>
            </a:xfrm>
            <a:prstGeom prst="rect">
              <a:avLst/>
            </a:prstGeom>
            <a:noFill/>
            <a:ln w="9525">
              <a:noFill/>
              <a:miter lim="800000"/>
              <a:headEnd/>
              <a:tailEnd/>
            </a:ln>
            <a:effectLst/>
          </p:spPr>
          <p:txBody>
            <a:bodyPr wrap="none">
              <a:prstTxWarp prst="textNoShape">
                <a:avLst/>
              </a:prstTxWarp>
              <a:spAutoFit/>
            </a:bodyPr>
            <a:lstStyle/>
            <a:p>
              <a:r>
                <a:rPr lang="en-US" b="1"/>
                <a:t>G</a:t>
              </a:r>
              <a:r>
                <a:rPr lang="en-US" b="1" baseline="-25000"/>
                <a:t>3</a:t>
              </a:r>
              <a:endParaRPr lang="en-US" b="1"/>
            </a:p>
          </p:txBody>
        </p:sp>
      </p:grpSp>
      <p:grpSp>
        <p:nvGrpSpPr>
          <p:cNvPr id="7" name="Group 69"/>
          <p:cNvGrpSpPr>
            <a:grpSpLocks/>
          </p:cNvGrpSpPr>
          <p:nvPr/>
        </p:nvGrpSpPr>
        <p:grpSpPr bwMode="auto">
          <a:xfrm>
            <a:off x="4038600" y="4572000"/>
            <a:ext cx="685800" cy="533400"/>
            <a:chOff x="2544" y="2880"/>
            <a:chExt cx="432" cy="336"/>
          </a:xfrm>
        </p:grpSpPr>
        <p:sp>
          <p:nvSpPr>
            <p:cNvPr id="788547" name="Oval 67"/>
            <p:cNvSpPr>
              <a:spLocks noChangeArrowheads="1"/>
            </p:cNvSpPr>
            <p:nvPr/>
          </p:nvSpPr>
          <p:spPr bwMode="auto">
            <a:xfrm>
              <a:off x="2880" y="3120"/>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788548" name="Text Box 68"/>
            <p:cNvSpPr txBox="1">
              <a:spLocks noChangeArrowheads="1"/>
            </p:cNvSpPr>
            <p:nvPr/>
          </p:nvSpPr>
          <p:spPr bwMode="auto">
            <a:xfrm>
              <a:off x="2544" y="2880"/>
              <a:ext cx="336" cy="288"/>
            </a:xfrm>
            <a:prstGeom prst="rect">
              <a:avLst/>
            </a:prstGeom>
            <a:noFill/>
            <a:ln w="9525">
              <a:noFill/>
              <a:miter lim="800000"/>
              <a:headEnd/>
              <a:tailEnd/>
            </a:ln>
            <a:effectLst/>
          </p:spPr>
          <p:txBody>
            <a:bodyPr wrap="none">
              <a:prstTxWarp prst="textNoShape">
                <a:avLst/>
              </a:prstTxWarp>
              <a:spAutoFit/>
            </a:bodyPr>
            <a:lstStyle/>
            <a:p>
              <a:r>
                <a:rPr lang="en-US" b="1"/>
                <a:t>G</a:t>
              </a:r>
              <a:r>
                <a:rPr lang="en-US" b="1" baseline="-25000"/>
                <a:t>4</a:t>
              </a:r>
              <a:endParaRPr lang="en-US" b="1"/>
            </a:p>
          </p:txBody>
        </p:sp>
      </p:grpSp>
      <p:sp>
        <p:nvSpPr>
          <p:cNvPr id="788551" name="Text Box 71"/>
          <p:cNvSpPr txBox="1">
            <a:spLocks noChangeArrowheads="1"/>
          </p:cNvSpPr>
          <p:nvPr/>
        </p:nvSpPr>
        <p:spPr bwMode="auto">
          <a:xfrm>
            <a:off x="152400" y="1716088"/>
            <a:ext cx="3140075" cy="2130425"/>
          </a:xfrm>
          <a:prstGeom prst="rect">
            <a:avLst/>
          </a:prstGeom>
          <a:noFill/>
          <a:ln w="25400">
            <a:solidFill>
              <a:schemeClr val="tx1"/>
            </a:solidFill>
            <a:miter lim="800000"/>
            <a:headEnd/>
            <a:tailEnd/>
          </a:ln>
          <a:effectLst/>
        </p:spPr>
        <p:txBody>
          <a:bodyPr>
            <a:prstTxWarp prst="textNoShape">
              <a:avLst/>
            </a:prstTxWarp>
            <a:spAutoFit/>
          </a:bodyPr>
          <a:lstStyle/>
          <a:p>
            <a:pPr algn="ctr"/>
            <a:r>
              <a:rPr lang="en-US" sz="2800"/>
              <a:t>Greedy selection of sampling locations is </a:t>
            </a:r>
            <a:r>
              <a:rPr lang="en-US" sz="2800" b="1">
                <a:solidFill>
                  <a:srgbClr val="008000"/>
                </a:solidFill>
              </a:rPr>
              <a:t>(1-1/e) ~ 63% optimal </a:t>
            </a:r>
            <a:r>
              <a:rPr lang="en-US" sz="2800" b="1">
                <a:solidFill>
                  <a:srgbClr val="008000"/>
                </a:solidFill>
                <a:sym typeface="Wingdings" charset="2"/>
              </a:rPr>
              <a:t></a:t>
            </a:r>
            <a:endParaRPr lang="en-US" sz="2800" b="1">
              <a:solidFill>
                <a:srgbClr val="008000"/>
              </a:solidFill>
            </a:endParaRPr>
          </a:p>
          <a:p>
            <a:pPr algn="ctr"/>
            <a:r>
              <a:rPr lang="en-US" sz="2000" i="1"/>
              <a:t>[Guestrin et. al, ICML’05]</a:t>
            </a:r>
          </a:p>
        </p:txBody>
      </p:sp>
      <p:sp>
        <p:nvSpPr>
          <p:cNvPr id="788552" name="Text Box 72"/>
          <p:cNvSpPr txBox="1">
            <a:spLocks noChangeArrowheads="1"/>
          </p:cNvSpPr>
          <p:nvPr/>
        </p:nvSpPr>
        <p:spPr bwMode="auto">
          <a:xfrm>
            <a:off x="3276600" y="1752600"/>
            <a:ext cx="5867400" cy="946150"/>
          </a:xfrm>
          <a:prstGeom prst="rect">
            <a:avLst/>
          </a:prstGeom>
          <a:noFill/>
          <a:ln w="25400">
            <a:noFill/>
            <a:miter lim="800000"/>
            <a:headEnd/>
            <a:tailEnd/>
          </a:ln>
          <a:effectLst/>
        </p:spPr>
        <p:txBody>
          <a:bodyPr>
            <a:prstTxWarp prst="textNoShape">
              <a:avLst/>
            </a:prstTxWarp>
            <a:spAutoFit/>
          </a:bodyPr>
          <a:lstStyle/>
          <a:p>
            <a:r>
              <a:rPr lang="en-US" sz="2800"/>
              <a:t>Result due to</a:t>
            </a:r>
            <a:r>
              <a:rPr lang="en-US" sz="2800" b="1">
                <a:solidFill>
                  <a:schemeClr val="tx2"/>
                </a:solidFill>
              </a:rPr>
              <a:t> Submodularity</a:t>
            </a:r>
            <a:r>
              <a:rPr lang="en-US" sz="2800"/>
              <a:t> of MI:</a:t>
            </a:r>
          </a:p>
          <a:p>
            <a:pPr>
              <a:buFont typeface="Wingdings" charset="2"/>
              <a:buChar char="§"/>
            </a:pPr>
            <a:r>
              <a:rPr lang="en-US" sz="2800"/>
              <a:t> Diminishing returns</a:t>
            </a:r>
          </a:p>
        </p:txBody>
      </p:sp>
      <p:sp>
        <p:nvSpPr>
          <p:cNvPr id="788553" name="Text Box 73"/>
          <p:cNvSpPr txBox="1">
            <a:spLocks noChangeArrowheads="1"/>
          </p:cNvSpPr>
          <p:nvPr/>
        </p:nvSpPr>
        <p:spPr bwMode="auto">
          <a:xfrm>
            <a:off x="3557588" y="3200400"/>
            <a:ext cx="4672012" cy="946150"/>
          </a:xfrm>
          <a:prstGeom prst="rect">
            <a:avLst/>
          </a:prstGeom>
          <a:noFill/>
          <a:ln w="25400">
            <a:noFill/>
            <a:miter lim="800000"/>
            <a:headEnd/>
            <a:tailEnd/>
          </a:ln>
          <a:effectLst/>
        </p:spPr>
        <p:txBody>
          <a:bodyPr>
            <a:prstTxWarp prst="textNoShape">
              <a:avLst/>
            </a:prstTxWarp>
            <a:spAutoFit/>
          </a:bodyPr>
          <a:lstStyle/>
          <a:p>
            <a:pPr algn="ctr"/>
            <a:r>
              <a:rPr lang="en-US" sz="2800" b="1">
                <a:solidFill>
                  <a:schemeClr val="hlink"/>
                </a:solidFill>
              </a:rPr>
              <a:t>Greedy may lead to longer paths!</a:t>
            </a:r>
          </a:p>
        </p:txBody>
      </p:sp>
      <p:sp>
        <p:nvSpPr>
          <p:cNvPr id="788555" name="Text Box 75"/>
          <p:cNvSpPr txBox="1">
            <a:spLocks noChangeArrowheads="1"/>
          </p:cNvSpPr>
          <p:nvPr/>
        </p:nvSpPr>
        <p:spPr bwMode="auto">
          <a:xfrm>
            <a:off x="212725" y="1827213"/>
            <a:ext cx="8397875" cy="946150"/>
          </a:xfrm>
          <a:prstGeom prst="rect">
            <a:avLst/>
          </a:prstGeom>
          <a:noFill/>
          <a:ln w="9525">
            <a:noFill/>
            <a:miter lim="800000"/>
            <a:headEnd/>
            <a:tailEnd/>
          </a:ln>
          <a:effectLst/>
        </p:spPr>
        <p:txBody>
          <a:bodyPr>
            <a:prstTxWarp prst="textNoShape">
              <a:avLst/>
            </a:prstTxWarp>
            <a:spAutoFit/>
          </a:bodyPr>
          <a:lstStyle/>
          <a:p>
            <a:pPr algn="ctr"/>
            <a:r>
              <a:rPr lang="en-US" sz="2800"/>
              <a:t>Greedily select the locations that provide the most amount of information</a:t>
            </a:r>
          </a:p>
        </p:txBody>
      </p:sp>
    </p:spTree>
    <p:custDataLst>
      <p:tags r:id="rId1"/>
    </p:custDataLst>
  </p:cSld>
  <p:clrMapOvr>
    <a:masterClrMapping/>
  </p:clrMapOvr>
  <p:transition advTm="865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85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88551"/>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78855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8855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8855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88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4" grpId="0" animBg="1"/>
      <p:bldP spid="788551" grpId="0" animBg="1"/>
      <p:bldP spid="788552" grpId="0"/>
      <p:bldP spid="788553" grpId="0"/>
      <p:bldP spid="788555" grpId="0"/>
      <p:bldP spid="788555" grpId="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33178423-8639-5044-BB64-70409D19575F}" type="slidenum">
              <a:rPr lang="en-US"/>
              <a:pPr/>
              <a:t>7</a:t>
            </a:fld>
            <a:endParaRPr lang="en-US"/>
          </a:p>
        </p:txBody>
      </p:sp>
      <p:sp>
        <p:nvSpPr>
          <p:cNvPr id="634882" name="Rectangle 2"/>
          <p:cNvSpPr>
            <a:spLocks noGrp="1" noChangeArrowheads="1"/>
          </p:cNvSpPr>
          <p:nvPr>
            <p:ph type="title"/>
          </p:nvPr>
        </p:nvSpPr>
        <p:spPr/>
        <p:txBody>
          <a:bodyPr/>
          <a:lstStyle/>
          <a:p>
            <a:r>
              <a:rPr lang="en-US"/>
              <a:t>Greedy - reward/cost maximization</a:t>
            </a:r>
          </a:p>
        </p:txBody>
      </p:sp>
      <p:sp>
        <p:nvSpPr>
          <p:cNvPr id="634903" name="Text Box 23"/>
          <p:cNvSpPr txBox="1">
            <a:spLocks noChangeArrowheads="1"/>
          </p:cNvSpPr>
          <p:nvPr/>
        </p:nvSpPr>
        <p:spPr bwMode="auto">
          <a:xfrm>
            <a:off x="76200" y="1524000"/>
            <a:ext cx="3962400" cy="579438"/>
          </a:xfrm>
          <a:prstGeom prst="rect">
            <a:avLst/>
          </a:prstGeom>
          <a:noFill/>
          <a:ln w="9525">
            <a:noFill/>
            <a:miter lim="800000"/>
            <a:headEnd/>
            <a:tailEnd/>
          </a:ln>
          <a:effectLst/>
        </p:spPr>
        <p:txBody>
          <a:bodyPr wrap="none">
            <a:prstTxWarp prst="textNoShape">
              <a:avLst/>
            </a:prstTxWarp>
            <a:spAutoFit/>
          </a:bodyPr>
          <a:lstStyle/>
          <a:p>
            <a:r>
              <a:rPr lang="en-US" sz="3200">
                <a:latin typeface="Tahoma" charset="0"/>
              </a:rPr>
              <a:t>Available Budget = B</a:t>
            </a:r>
          </a:p>
        </p:txBody>
      </p:sp>
      <p:grpSp>
        <p:nvGrpSpPr>
          <p:cNvPr id="2" name="Group 25"/>
          <p:cNvGrpSpPr>
            <a:grpSpLocks/>
          </p:cNvGrpSpPr>
          <p:nvPr/>
        </p:nvGrpSpPr>
        <p:grpSpPr bwMode="auto">
          <a:xfrm>
            <a:off x="4724400" y="2743200"/>
            <a:ext cx="3352800" cy="1600200"/>
            <a:chOff x="528" y="1872"/>
            <a:chExt cx="2112" cy="1008"/>
          </a:xfrm>
        </p:grpSpPr>
        <p:sp>
          <p:nvSpPr>
            <p:cNvPr id="634885" name="Oval 5"/>
            <p:cNvSpPr>
              <a:spLocks noChangeArrowheads="1"/>
            </p:cNvSpPr>
            <p:nvPr/>
          </p:nvSpPr>
          <p:spPr bwMode="auto">
            <a:xfrm>
              <a:off x="2496" y="2304"/>
              <a:ext cx="144" cy="144"/>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634887" name="Oval 7"/>
            <p:cNvSpPr>
              <a:spLocks noChangeArrowheads="1"/>
            </p:cNvSpPr>
            <p:nvPr/>
          </p:nvSpPr>
          <p:spPr bwMode="auto">
            <a:xfrm>
              <a:off x="1920" y="2736"/>
              <a:ext cx="144" cy="144"/>
            </a:xfrm>
            <a:prstGeom prst="ellipse">
              <a:avLst/>
            </a:prstGeom>
            <a:solidFill>
              <a:schemeClr val="accent2"/>
            </a:solidFill>
            <a:ln w="25400">
              <a:solidFill>
                <a:schemeClr val="tx1"/>
              </a:solidFill>
              <a:round/>
              <a:headEnd/>
              <a:tailEnd/>
            </a:ln>
            <a:effectLst/>
          </p:spPr>
          <p:txBody>
            <a:bodyPr wrap="none" anchor="ctr">
              <a:prstTxWarp prst="textNoShape">
                <a:avLst/>
              </a:prstTxWarp>
            </a:bodyPr>
            <a:lstStyle/>
            <a:p>
              <a:endParaRPr lang="en-US"/>
            </a:p>
          </p:txBody>
        </p:sp>
        <p:sp>
          <p:nvSpPr>
            <p:cNvPr id="634904" name="Oval 24"/>
            <p:cNvSpPr>
              <a:spLocks noChangeArrowheads="1"/>
            </p:cNvSpPr>
            <p:nvPr/>
          </p:nvSpPr>
          <p:spPr bwMode="auto">
            <a:xfrm>
              <a:off x="528" y="1872"/>
              <a:ext cx="144" cy="144"/>
            </a:xfrm>
            <a:prstGeom prst="ellipse">
              <a:avLst/>
            </a:prstGeom>
            <a:solidFill>
              <a:schemeClr val="tx2"/>
            </a:solidFill>
            <a:ln w="25400">
              <a:solidFill>
                <a:schemeClr val="tx1"/>
              </a:solidFill>
              <a:round/>
              <a:headEnd/>
              <a:tailEnd/>
            </a:ln>
            <a:effectLst/>
          </p:spPr>
          <p:txBody>
            <a:bodyPr wrap="none" anchor="ctr">
              <a:prstTxWarp prst="textNoShape">
                <a:avLst/>
              </a:prstTxWarp>
            </a:bodyPr>
            <a:lstStyle/>
            <a:p>
              <a:endParaRPr lang="en-US"/>
            </a:p>
          </p:txBody>
        </p:sp>
      </p:grpSp>
      <p:sp>
        <p:nvSpPr>
          <p:cNvPr id="634907" name="Text Box 27"/>
          <p:cNvSpPr txBox="1">
            <a:spLocks noChangeArrowheads="1"/>
          </p:cNvSpPr>
          <p:nvPr/>
        </p:nvSpPr>
        <p:spPr bwMode="auto">
          <a:xfrm>
            <a:off x="6888163" y="4210050"/>
            <a:ext cx="322262" cy="519113"/>
          </a:xfrm>
          <a:prstGeom prst="rect">
            <a:avLst/>
          </a:prstGeom>
          <a:noFill/>
          <a:ln w="9525">
            <a:noFill/>
            <a:miter lim="800000"/>
            <a:headEnd/>
            <a:tailEnd/>
          </a:ln>
          <a:effectLst/>
        </p:spPr>
        <p:txBody>
          <a:bodyPr wrap="none">
            <a:prstTxWarp prst="textNoShape">
              <a:avLst/>
            </a:prstTxWarp>
            <a:spAutoFit/>
          </a:bodyPr>
          <a:lstStyle/>
          <a:p>
            <a:r>
              <a:rPr lang="en-US" sz="2800" b="1">
                <a:latin typeface="Times" charset="0"/>
              </a:rPr>
              <a:t>s</a:t>
            </a:r>
          </a:p>
        </p:txBody>
      </p:sp>
      <p:sp>
        <p:nvSpPr>
          <p:cNvPr id="634909" name="Text Box 29"/>
          <p:cNvSpPr txBox="1">
            <a:spLocks noChangeArrowheads="1"/>
          </p:cNvSpPr>
          <p:nvPr/>
        </p:nvSpPr>
        <p:spPr bwMode="auto">
          <a:xfrm>
            <a:off x="8077200" y="3276600"/>
            <a:ext cx="469900" cy="457200"/>
          </a:xfrm>
          <a:prstGeom prst="rect">
            <a:avLst/>
          </a:prstGeom>
          <a:noFill/>
          <a:ln w="9525">
            <a:noFill/>
            <a:miter lim="800000"/>
            <a:headEnd/>
            <a:tailEnd/>
          </a:ln>
          <a:effectLst/>
        </p:spPr>
        <p:txBody>
          <a:bodyPr wrap="none">
            <a:prstTxWarp prst="textNoShape">
              <a:avLst/>
            </a:prstTxWarp>
            <a:spAutoFit/>
          </a:bodyPr>
          <a:lstStyle/>
          <a:p>
            <a:r>
              <a:rPr lang="en-US" b="1">
                <a:latin typeface="Symbol" charset="2"/>
                <a:sym typeface="Symbol" charset="2"/>
              </a:rPr>
              <a:t>2</a:t>
            </a:r>
          </a:p>
        </p:txBody>
      </p:sp>
      <p:sp>
        <p:nvSpPr>
          <p:cNvPr id="634910" name="Text Box 30"/>
          <p:cNvSpPr txBox="1">
            <a:spLocks noChangeArrowheads="1"/>
          </p:cNvSpPr>
          <p:nvPr/>
        </p:nvSpPr>
        <p:spPr bwMode="auto">
          <a:xfrm>
            <a:off x="2971800" y="2590800"/>
            <a:ext cx="1746250" cy="457200"/>
          </a:xfrm>
          <a:prstGeom prst="rect">
            <a:avLst/>
          </a:prstGeom>
          <a:noFill/>
          <a:ln w="9525">
            <a:noFill/>
            <a:miter lim="800000"/>
            <a:headEnd/>
            <a:tailEnd/>
          </a:ln>
          <a:effectLst/>
        </p:spPr>
        <p:txBody>
          <a:bodyPr wrap="none">
            <a:prstTxWarp prst="textNoShape">
              <a:avLst/>
            </a:prstTxWarp>
            <a:spAutoFit/>
          </a:bodyPr>
          <a:lstStyle/>
          <a:p>
            <a:r>
              <a:rPr lang="en-US" b="1">
                <a:latin typeface="Times" charset="0"/>
              </a:rPr>
              <a:t>Reward = B</a:t>
            </a:r>
          </a:p>
        </p:txBody>
      </p:sp>
      <p:sp>
        <p:nvSpPr>
          <p:cNvPr id="634912" name="Line 32"/>
          <p:cNvSpPr>
            <a:spLocks noChangeShapeType="1"/>
          </p:cNvSpPr>
          <p:nvPr/>
        </p:nvSpPr>
        <p:spPr bwMode="auto">
          <a:xfrm flipV="1">
            <a:off x="7162800" y="3581400"/>
            <a:ext cx="762000" cy="533400"/>
          </a:xfrm>
          <a:prstGeom prst="line">
            <a:avLst/>
          </a:prstGeom>
          <a:noFill/>
          <a:ln w="25400">
            <a:solidFill>
              <a:schemeClr val="tx1"/>
            </a:solidFill>
            <a:prstDash val="dash"/>
            <a:round/>
            <a:headEnd/>
            <a:tailEnd/>
          </a:ln>
          <a:effectLst/>
        </p:spPr>
        <p:txBody>
          <a:bodyPr>
            <a:prstTxWarp prst="textNoShape">
              <a:avLst/>
            </a:prstTxWarp>
          </a:bodyPr>
          <a:lstStyle/>
          <a:p>
            <a:endParaRPr lang="en-US"/>
          </a:p>
        </p:txBody>
      </p:sp>
      <p:sp>
        <p:nvSpPr>
          <p:cNvPr id="634914" name="Text Box 34"/>
          <p:cNvSpPr txBox="1">
            <a:spLocks noChangeArrowheads="1"/>
          </p:cNvSpPr>
          <p:nvPr/>
        </p:nvSpPr>
        <p:spPr bwMode="auto">
          <a:xfrm>
            <a:off x="7378700" y="3808413"/>
            <a:ext cx="317500" cy="457200"/>
          </a:xfrm>
          <a:prstGeom prst="rect">
            <a:avLst/>
          </a:prstGeom>
          <a:noFill/>
          <a:ln w="9525">
            <a:noFill/>
            <a:miter lim="800000"/>
            <a:headEnd/>
            <a:tailEnd/>
          </a:ln>
          <a:effectLst/>
        </p:spPr>
        <p:txBody>
          <a:bodyPr wrap="none">
            <a:prstTxWarp prst="textNoShape">
              <a:avLst/>
            </a:prstTxWarp>
            <a:spAutoFit/>
          </a:bodyPr>
          <a:lstStyle/>
          <a:p>
            <a:r>
              <a:rPr lang="en-US">
                <a:latin typeface="Symbol" charset="2"/>
                <a:sym typeface="Symbol" charset="2"/>
              </a:rPr>
              <a:t></a:t>
            </a:r>
          </a:p>
        </p:txBody>
      </p:sp>
      <p:sp>
        <p:nvSpPr>
          <p:cNvPr id="634913" name="Line 33"/>
          <p:cNvSpPr>
            <a:spLocks noChangeShapeType="1"/>
          </p:cNvSpPr>
          <p:nvPr/>
        </p:nvSpPr>
        <p:spPr bwMode="auto">
          <a:xfrm>
            <a:off x="4953000" y="2971800"/>
            <a:ext cx="1981200" cy="1219200"/>
          </a:xfrm>
          <a:prstGeom prst="line">
            <a:avLst/>
          </a:prstGeom>
          <a:noFill/>
          <a:ln w="25400">
            <a:solidFill>
              <a:schemeClr val="tx1"/>
            </a:solidFill>
            <a:prstDash val="dash"/>
            <a:round/>
            <a:headEnd/>
            <a:tailEnd/>
          </a:ln>
          <a:effectLst/>
        </p:spPr>
        <p:txBody>
          <a:bodyPr>
            <a:prstTxWarp prst="textNoShape">
              <a:avLst/>
            </a:prstTxWarp>
          </a:bodyPr>
          <a:lstStyle/>
          <a:p>
            <a:endParaRPr lang="en-US"/>
          </a:p>
        </p:txBody>
      </p:sp>
      <p:sp>
        <p:nvSpPr>
          <p:cNvPr id="634915" name="Text Box 35"/>
          <p:cNvSpPr txBox="1">
            <a:spLocks noChangeArrowheads="1"/>
          </p:cNvSpPr>
          <p:nvPr/>
        </p:nvSpPr>
        <p:spPr bwMode="auto">
          <a:xfrm>
            <a:off x="4724400" y="3429000"/>
            <a:ext cx="1270000" cy="457200"/>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Cost = B</a:t>
            </a:r>
          </a:p>
        </p:txBody>
      </p:sp>
      <p:grpSp>
        <p:nvGrpSpPr>
          <p:cNvPr id="3" name="Group 50"/>
          <p:cNvGrpSpPr>
            <a:grpSpLocks/>
          </p:cNvGrpSpPr>
          <p:nvPr/>
        </p:nvGrpSpPr>
        <p:grpSpPr bwMode="auto">
          <a:xfrm>
            <a:off x="4994275" y="2362200"/>
            <a:ext cx="3803650" cy="1066800"/>
            <a:chOff x="2522" y="1056"/>
            <a:chExt cx="2396" cy="672"/>
          </a:xfrm>
        </p:grpSpPr>
        <p:grpSp>
          <p:nvGrpSpPr>
            <p:cNvPr id="4" name="Group 43"/>
            <p:cNvGrpSpPr>
              <a:grpSpLocks/>
            </p:cNvGrpSpPr>
            <p:nvPr/>
          </p:nvGrpSpPr>
          <p:grpSpPr bwMode="auto">
            <a:xfrm>
              <a:off x="3888" y="1248"/>
              <a:ext cx="1030" cy="480"/>
              <a:chOff x="3984" y="1152"/>
              <a:chExt cx="1030" cy="480"/>
            </a:xfrm>
          </p:grpSpPr>
          <p:sp>
            <p:nvSpPr>
              <p:cNvPr id="634919" name="Text Box 39"/>
              <p:cNvSpPr txBox="1">
                <a:spLocks noChangeArrowheads="1"/>
              </p:cNvSpPr>
              <p:nvPr/>
            </p:nvSpPr>
            <p:spPr bwMode="auto">
              <a:xfrm>
                <a:off x="3984" y="1152"/>
                <a:ext cx="649"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reward</a:t>
                </a:r>
              </a:p>
            </p:txBody>
          </p:sp>
          <p:sp>
            <p:nvSpPr>
              <p:cNvPr id="634920" name="Line 40"/>
              <p:cNvSpPr>
                <a:spLocks noChangeShapeType="1"/>
              </p:cNvSpPr>
              <p:nvPr/>
            </p:nvSpPr>
            <p:spPr bwMode="auto">
              <a:xfrm>
                <a:off x="4032" y="1392"/>
                <a:ext cx="62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34921" name="Text Box 41"/>
              <p:cNvSpPr txBox="1">
                <a:spLocks noChangeArrowheads="1"/>
              </p:cNvSpPr>
              <p:nvPr/>
            </p:nvSpPr>
            <p:spPr bwMode="auto">
              <a:xfrm>
                <a:off x="4110" y="1344"/>
                <a:ext cx="425"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cost</a:t>
                </a:r>
              </a:p>
            </p:txBody>
          </p:sp>
          <p:sp>
            <p:nvSpPr>
              <p:cNvPr id="634922" name="Text Box 42"/>
              <p:cNvSpPr txBox="1">
                <a:spLocks noChangeArrowheads="1"/>
              </p:cNvSpPr>
              <p:nvPr/>
            </p:nvSpPr>
            <p:spPr bwMode="auto">
              <a:xfrm>
                <a:off x="4646" y="1227"/>
                <a:ext cx="368"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 2</a:t>
                </a:r>
              </a:p>
            </p:txBody>
          </p:sp>
        </p:grpSp>
        <p:grpSp>
          <p:nvGrpSpPr>
            <p:cNvPr id="5" name="Group 44"/>
            <p:cNvGrpSpPr>
              <a:grpSpLocks/>
            </p:cNvGrpSpPr>
            <p:nvPr/>
          </p:nvGrpSpPr>
          <p:grpSpPr bwMode="auto">
            <a:xfrm>
              <a:off x="2522" y="1056"/>
              <a:ext cx="1030" cy="480"/>
              <a:chOff x="3984" y="1152"/>
              <a:chExt cx="1030" cy="480"/>
            </a:xfrm>
          </p:grpSpPr>
          <p:sp>
            <p:nvSpPr>
              <p:cNvPr id="634925" name="Text Box 45"/>
              <p:cNvSpPr txBox="1">
                <a:spLocks noChangeArrowheads="1"/>
              </p:cNvSpPr>
              <p:nvPr/>
            </p:nvSpPr>
            <p:spPr bwMode="auto">
              <a:xfrm>
                <a:off x="3984" y="1152"/>
                <a:ext cx="649"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reward</a:t>
                </a:r>
              </a:p>
            </p:txBody>
          </p:sp>
          <p:sp>
            <p:nvSpPr>
              <p:cNvPr id="634926" name="Line 46"/>
              <p:cNvSpPr>
                <a:spLocks noChangeShapeType="1"/>
              </p:cNvSpPr>
              <p:nvPr/>
            </p:nvSpPr>
            <p:spPr bwMode="auto">
              <a:xfrm>
                <a:off x="4032" y="1392"/>
                <a:ext cx="62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34927" name="Text Box 47"/>
              <p:cNvSpPr txBox="1">
                <a:spLocks noChangeArrowheads="1"/>
              </p:cNvSpPr>
              <p:nvPr/>
            </p:nvSpPr>
            <p:spPr bwMode="auto">
              <a:xfrm>
                <a:off x="4110" y="1344"/>
                <a:ext cx="425"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cost</a:t>
                </a:r>
              </a:p>
            </p:txBody>
          </p:sp>
          <p:sp>
            <p:nvSpPr>
              <p:cNvPr id="634928" name="Text Box 48"/>
              <p:cNvSpPr txBox="1">
                <a:spLocks noChangeArrowheads="1"/>
              </p:cNvSpPr>
              <p:nvPr/>
            </p:nvSpPr>
            <p:spPr bwMode="auto">
              <a:xfrm>
                <a:off x="4646" y="1227"/>
                <a:ext cx="368"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 1</a:t>
                </a:r>
              </a:p>
            </p:txBody>
          </p:sp>
        </p:grpSp>
      </p:grpSp>
    </p:spTree>
    <p:custDataLst>
      <p:tags r:id="rId1"/>
    </p:custDataLst>
  </p:cSld>
  <p:clrMapOvr>
    <a:masterClrMapping/>
  </p:clrMapOvr>
  <p:transition advTm="493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D3A30865-93B8-E54A-9F2D-7398FC42E41B}" type="slidenum">
              <a:rPr lang="en-US"/>
              <a:pPr/>
              <a:t>8</a:t>
            </a:fld>
            <a:endParaRPr lang="en-US"/>
          </a:p>
        </p:txBody>
      </p:sp>
      <p:sp>
        <p:nvSpPr>
          <p:cNvPr id="789506" name="Rectangle 2"/>
          <p:cNvSpPr>
            <a:spLocks noGrp="1" noChangeArrowheads="1"/>
          </p:cNvSpPr>
          <p:nvPr>
            <p:ph type="title"/>
          </p:nvPr>
        </p:nvSpPr>
        <p:spPr/>
        <p:txBody>
          <a:bodyPr/>
          <a:lstStyle/>
          <a:p>
            <a:r>
              <a:rPr lang="en-US"/>
              <a:t>Greedy - reward/cost maximization</a:t>
            </a:r>
          </a:p>
        </p:txBody>
      </p:sp>
      <p:sp>
        <p:nvSpPr>
          <p:cNvPr id="789507" name="Text Box 3"/>
          <p:cNvSpPr txBox="1">
            <a:spLocks noChangeArrowheads="1"/>
          </p:cNvSpPr>
          <p:nvPr/>
        </p:nvSpPr>
        <p:spPr bwMode="auto">
          <a:xfrm>
            <a:off x="76200" y="1524000"/>
            <a:ext cx="4414838" cy="579438"/>
          </a:xfrm>
          <a:prstGeom prst="rect">
            <a:avLst/>
          </a:prstGeom>
          <a:noFill/>
          <a:ln w="9525">
            <a:noFill/>
            <a:miter lim="800000"/>
            <a:headEnd/>
            <a:tailEnd/>
          </a:ln>
          <a:effectLst/>
        </p:spPr>
        <p:txBody>
          <a:bodyPr wrap="none">
            <a:prstTxWarp prst="textNoShape">
              <a:avLst/>
            </a:prstTxWarp>
            <a:spAutoFit/>
          </a:bodyPr>
          <a:lstStyle/>
          <a:p>
            <a:r>
              <a:rPr lang="en-US" sz="3200">
                <a:latin typeface="Tahoma" charset="0"/>
              </a:rPr>
              <a:t>Available Budget = B- </a:t>
            </a:r>
            <a:r>
              <a:rPr lang="en-US" sz="3200">
                <a:latin typeface="Symbol" charset="2"/>
                <a:sym typeface="Symbol" charset="2"/>
              </a:rPr>
              <a:t></a:t>
            </a:r>
          </a:p>
        </p:txBody>
      </p:sp>
      <p:grpSp>
        <p:nvGrpSpPr>
          <p:cNvPr id="2" name="Group 7"/>
          <p:cNvGrpSpPr>
            <a:grpSpLocks/>
          </p:cNvGrpSpPr>
          <p:nvPr/>
        </p:nvGrpSpPr>
        <p:grpSpPr bwMode="auto">
          <a:xfrm>
            <a:off x="4724400" y="2743200"/>
            <a:ext cx="3352800" cy="1600200"/>
            <a:chOff x="528" y="1872"/>
            <a:chExt cx="2112" cy="1008"/>
          </a:xfrm>
        </p:grpSpPr>
        <p:sp>
          <p:nvSpPr>
            <p:cNvPr id="789512" name="Oval 8"/>
            <p:cNvSpPr>
              <a:spLocks noChangeArrowheads="1"/>
            </p:cNvSpPr>
            <p:nvPr/>
          </p:nvSpPr>
          <p:spPr bwMode="auto">
            <a:xfrm>
              <a:off x="2496" y="2304"/>
              <a:ext cx="144" cy="144"/>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789513" name="Oval 9"/>
            <p:cNvSpPr>
              <a:spLocks noChangeArrowheads="1"/>
            </p:cNvSpPr>
            <p:nvPr/>
          </p:nvSpPr>
          <p:spPr bwMode="auto">
            <a:xfrm>
              <a:off x="1920" y="2736"/>
              <a:ext cx="144" cy="144"/>
            </a:xfrm>
            <a:prstGeom prst="ellipse">
              <a:avLst/>
            </a:prstGeom>
            <a:solidFill>
              <a:schemeClr val="accent2"/>
            </a:solidFill>
            <a:ln w="25400">
              <a:solidFill>
                <a:schemeClr val="tx1"/>
              </a:solidFill>
              <a:round/>
              <a:headEnd/>
              <a:tailEnd/>
            </a:ln>
            <a:effectLst/>
          </p:spPr>
          <p:txBody>
            <a:bodyPr wrap="none" anchor="ctr">
              <a:prstTxWarp prst="textNoShape">
                <a:avLst/>
              </a:prstTxWarp>
            </a:bodyPr>
            <a:lstStyle/>
            <a:p>
              <a:endParaRPr lang="en-US"/>
            </a:p>
          </p:txBody>
        </p:sp>
        <p:sp>
          <p:nvSpPr>
            <p:cNvPr id="789514" name="Oval 10"/>
            <p:cNvSpPr>
              <a:spLocks noChangeArrowheads="1"/>
            </p:cNvSpPr>
            <p:nvPr/>
          </p:nvSpPr>
          <p:spPr bwMode="auto">
            <a:xfrm>
              <a:off x="528" y="1872"/>
              <a:ext cx="144" cy="144"/>
            </a:xfrm>
            <a:prstGeom prst="ellipse">
              <a:avLst/>
            </a:prstGeom>
            <a:solidFill>
              <a:schemeClr val="tx2"/>
            </a:solidFill>
            <a:ln w="25400">
              <a:solidFill>
                <a:schemeClr val="tx1"/>
              </a:solidFill>
              <a:round/>
              <a:headEnd/>
              <a:tailEnd/>
            </a:ln>
            <a:effectLst/>
          </p:spPr>
          <p:txBody>
            <a:bodyPr wrap="none" anchor="ctr">
              <a:prstTxWarp prst="textNoShape">
                <a:avLst/>
              </a:prstTxWarp>
            </a:bodyPr>
            <a:lstStyle/>
            <a:p>
              <a:endParaRPr lang="en-US"/>
            </a:p>
          </p:txBody>
        </p:sp>
      </p:grpSp>
      <p:sp>
        <p:nvSpPr>
          <p:cNvPr id="789515" name="Text Box 11"/>
          <p:cNvSpPr txBox="1">
            <a:spLocks noChangeArrowheads="1"/>
          </p:cNvSpPr>
          <p:nvPr/>
        </p:nvSpPr>
        <p:spPr bwMode="auto">
          <a:xfrm>
            <a:off x="6888163" y="4210050"/>
            <a:ext cx="322262" cy="519113"/>
          </a:xfrm>
          <a:prstGeom prst="rect">
            <a:avLst/>
          </a:prstGeom>
          <a:noFill/>
          <a:ln w="9525">
            <a:noFill/>
            <a:miter lim="800000"/>
            <a:headEnd/>
            <a:tailEnd/>
          </a:ln>
          <a:effectLst/>
        </p:spPr>
        <p:txBody>
          <a:bodyPr wrap="none">
            <a:prstTxWarp prst="textNoShape">
              <a:avLst/>
            </a:prstTxWarp>
            <a:spAutoFit/>
          </a:bodyPr>
          <a:lstStyle/>
          <a:p>
            <a:r>
              <a:rPr lang="en-US" sz="2800" b="1">
                <a:latin typeface="Times" charset="0"/>
              </a:rPr>
              <a:t>s</a:t>
            </a:r>
          </a:p>
        </p:txBody>
      </p:sp>
      <p:grpSp>
        <p:nvGrpSpPr>
          <p:cNvPr id="3" name="Group 12"/>
          <p:cNvGrpSpPr>
            <a:grpSpLocks/>
          </p:cNvGrpSpPr>
          <p:nvPr/>
        </p:nvGrpSpPr>
        <p:grpSpPr bwMode="auto">
          <a:xfrm>
            <a:off x="4337050" y="2590800"/>
            <a:ext cx="4210050" cy="1143000"/>
            <a:chOff x="2108" y="1200"/>
            <a:chExt cx="2652" cy="720"/>
          </a:xfrm>
        </p:grpSpPr>
        <p:sp>
          <p:nvSpPr>
            <p:cNvPr id="789517" name="Text Box 13"/>
            <p:cNvSpPr txBox="1">
              <a:spLocks noChangeArrowheads="1"/>
            </p:cNvSpPr>
            <p:nvPr/>
          </p:nvSpPr>
          <p:spPr bwMode="auto">
            <a:xfrm>
              <a:off x="4464" y="1632"/>
              <a:ext cx="296" cy="288"/>
            </a:xfrm>
            <a:prstGeom prst="rect">
              <a:avLst/>
            </a:prstGeom>
            <a:noFill/>
            <a:ln w="9525">
              <a:noFill/>
              <a:miter lim="800000"/>
              <a:headEnd/>
              <a:tailEnd/>
            </a:ln>
            <a:effectLst/>
          </p:spPr>
          <p:txBody>
            <a:bodyPr wrap="none">
              <a:prstTxWarp prst="textNoShape">
                <a:avLst/>
              </a:prstTxWarp>
              <a:spAutoFit/>
            </a:bodyPr>
            <a:lstStyle/>
            <a:p>
              <a:r>
                <a:rPr lang="en-US" b="1">
                  <a:latin typeface="Symbol" charset="2"/>
                  <a:sym typeface="Symbol" charset="2"/>
                </a:rPr>
                <a:t>2</a:t>
              </a:r>
            </a:p>
          </p:txBody>
        </p:sp>
        <p:sp>
          <p:nvSpPr>
            <p:cNvPr id="789518" name="Text Box 14"/>
            <p:cNvSpPr txBox="1">
              <a:spLocks noChangeArrowheads="1"/>
            </p:cNvSpPr>
            <p:nvPr/>
          </p:nvSpPr>
          <p:spPr bwMode="auto">
            <a:xfrm>
              <a:off x="2108" y="1200"/>
              <a:ext cx="244" cy="288"/>
            </a:xfrm>
            <a:prstGeom prst="rect">
              <a:avLst/>
            </a:prstGeom>
            <a:noFill/>
            <a:ln w="9525">
              <a:noFill/>
              <a:miter lim="800000"/>
              <a:headEnd/>
              <a:tailEnd/>
            </a:ln>
            <a:effectLst/>
          </p:spPr>
          <p:txBody>
            <a:bodyPr wrap="none">
              <a:prstTxWarp prst="textNoShape">
                <a:avLst/>
              </a:prstTxWarp>
              <a:spAutoFit/>
            </a:bodyPr>
            <a:lstStyle/>
            <a:p>
              <a:r>
                <a:rPr lang="en-US" b="1">
                  <a:latin typeface="Times" charset="0"/>
                </a:rPr>
                <a:t>B</a:t>
              </a:r>
            </a:p>
          </p:txBody>
        </p:sp>
      </p:grpSp>
      <p:grpSp>
        <p:nvGrpSpPr>
          <p:cNvPr id="4" name="Group 15"/>
          <p:cNvGrpSpPr>
            <a:grpSpLocks/>
          </p:cNvGrpSpPr>
          <p:nvPr/>
        </p:nvGrpSpPr>
        <p:grpSpPr bwMode="auto">
          <a:xfrm>
            <a:off x="4953000" y="2971800"/>
            <a:ext cx="2971800" cy="1293813"/>
            <a:chOff x="2496" y="1440"/>
            <a:chExt cx="1872" cy="815"/>
          </a:xfrm>
        </p:grpSpPr>
        <p:grpSp>
          <p:nvGrpSpPr>
            <p:cNvPr id="5" name="Group 16"/>
            <p:cNvGrpSpPr>
              <a:grpSpLocks/>
            </p:cNvGrpSpPr>
            <p:nvPr/>
          </p:nvGrpSpPr>
          <p:grpSpPr bwMode="auto">
            <a:xfrm>
              <a:off x="3888" y="1824"/>
              <a:ext cx="480" cy="431"/>
              <a:chOff x="3888" y="1824"/>
              <a:chExt cx="480" cy="431"/>
            </a:xfrm>
          </p:grpSpPr>
          <p:sp>
            <p:nvSpPr>
              <p:cNvPr id="789521" name="Line 17"/>
              <p:cNvSpPr>
                <a:spLocks noChangeShapeType="1"/>
              </p:cNvSpPr>
              <p:nvPr/>
            </p:nvSpPr>
            <p:spPr bwMode="auto">
              <a:xfrm flipV="1">
                <a:off x="3888" y="1824"/>
                <a:ext cx="480" cy="336"/>
              </a:xfrm>
              <a:prstGeom prst="line">
                <a:avLst/>
              </a:prstGeom>
              <a:noFill/>
              <a:ln w="50800">
                <a:solidFill>
                  <a:schemeClr val="hlink"/>
                </a:solidFill>
                <a:round/>
                <a:headEnd/>
                <a:tailEnd/>
              </a:ln>
              <a:effectLst/>
            </p:spPr>
            <p:txBody>
              <a:bodyPr>
                <a:prstTxWarp prst="textNoShape">
                  <a:avLst/>
                </a:prstTxWarp>
              </a:bodyPr>
              <a:lstStyle/>
              <a:p>
                <a:endParaRPr lang="en-US"/>
              </a:p>
            </p:txBody>
          </p:sp>
          <p:sp>
            <p:nvSpPr>
              <p:cNvPr id="789522" name="Text Box 18"/>
              <p:cNvSpPr txBox="1">
                <a:spLocks noChangeArrowheads="1"/>
              </p:cNvSpPr>
              <p:nvPr/>
            </p:nvSpPr>
            <p:spPr bwMode="auto">
              <a:xfrm>
                <a:off x="4024" y="1967"/>
                <a:ext cx="200" cy="288"/>
              </a:xfrm>
              <a:prstGeom prst="rect">
                <a:avLst/>
              </a:prstGeom>
              <a:noFill/>
              <a:ln w="9525">
                <a:noFill/>
                <a:miter lim="800000"/>
                <a:headEnd/>
                <a:tailEnd/>
              </a:ln>
              <a:effectLst/>
            </p:spPr>
            <p:txBody>
              <a:bodyPr wrap="none">
                <a:prstTxWarp prst="textNoShape">
                  <a:avLst/>
                </a:prstTxWarp>
                <a:spAutoFit/>
              </a:bodyPr>
              <a:lstStyle/>
              <a:p>
                <a:r>
                  <a:rPr lang="en-US">
                    <a:latin typeface="Symbol" charset="2"/>
                    <a:sym typeface="Symbol" charset="2"/>
                  </a:rPr>
                  <a:t></a:t>
                </a:r>
              </a:p>
            </p:txBody>
          </p:sp>
        </p:grpSp>
        <p:grpSp>
          <p:nvGrpSpPr>
            <p:cNvPr id="6" name="Group 19"/>
            <p:cNvGrpSpPr>
              <a:grpSpLocks/>
            </p:cNvGrpSpPr>
            <p:nvPr/>
          </p:nvGrpSpPr>
          <p:grpSpPr bwMode="auto">
            <a:xfrm>
              <a:off x="2496" y="1440"/>
              <a:ext cx="1248" cy="768"/>
              <a:chOff x="2496" y="1440"/>
              <a:chExt cx="1248" cy="768"/>
            </a:xfrm>
          </p:grpSpPr>
          <p:sp>
            <p:nvSpPr>
              <p:cNvPr id="789524" name="Line 20"/>
              <p:cNvSpPr>
                <a:spLocks noChangeShapeType="1"/>
              </p:cNvSpPr>
              <p:nvPr/>
            </p:nvSpPr>
            <p:spPr bwMode="auto">
              <a:xfrm>
                <a:off x="2496" y="1440"/>
                <a:ext cx="1248" cy="768"/>
              </a:xfrm>
              <a:prstGeom prst="line">
                <a:avLst/>
              </a:prstGeom>
              <a:noFill/>
              <a:ln w="25400">
                <a:solidFill>
                  <a:schemeClr val="tx1"/>
                </a:solidFill>
                <a:prstDash val="dash"/>
                <a:round/>
                <a:headEnd/>
                <a:tailEnd/>
              </a:ln>
              <a:effectLst/>
            </p:spPr>
            <p:txBody>
              <a:bodyPr>
                <a:prstTxWarp prst="textNoShape">
                  <a:avLst/>
                </a:prstTxWarp>
              </a:bodyPr>
              <a:lstStyle/>
              <a:p>
                <a:endParaRPr lang="en-US"/>
              </a:p>
            </p:txBody>
          </p:sp>
          <p:sp>
            <p:nvSpPr>
              <p:cNvPr id="789525" name="Text Box 21"/>
              <p:cNvSpPr txBox="1">
                <a:spLocks noChangeArrowheads="1"/>
              </p:cNvSpPr>
              <p:nvPr/>
            </p:nvSpPr>
            <p:spPr bwMode="auto">
              <a:xfrm>
                <a:off x="2832" y="1728"/>
                <a:ext cx="244"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B</a:t>
                </a:r>
              </a:p>
            </p:txBody>
          </p:sp>
        </p:grpSp>
      </p:grpSp>
      <p:grpSp>
        <p:nvGrpSpPr>
          <p:cNvPr id="7" name="Group 33"/>
          <p:cNvGrpSpPr>
            <a:grpSpLocks/>
          </p:cNvGrpSpPr>
          <p:nvPr/>
        </p:nvGrpSpPr>
        <p:grpSpPr bwMode="auto">
          <a:xfrm>
            <a:off x="5000625" y="2657475"/>
            <a:ext cx="2895600" cy="966788"/>
            <a:chOff x="2976" y="1703"/>
            <a:chExt cx="1824" cy="609"/>
          </a:xfrm>
        </p:grpSpPr>
        <p:grpSp>
          <p:nvGrpSpPr>
            <p:cNvPr id="8" name="Group 34"/>
            <p:cNvGrpSpPr>
              <a:grpSpLocks/>
            </p:cNvGrpSpPr>
            <p:nvPr/>
          </p:nvGrpSpPr>
          <p:grpSpPr bwMode="auto">
            <a:xfrm>
              <a:off x="2976" y="1703"/>
              <a:ext cx="1824" cy="553"/>
              <a:chOff x="2976" y="1223"/>
              <a:chExt cx="1824" cy="553"/>
            </a:xfrm>
          </p:grpSpPr>
          <p:sp>
            <p:nvSpPr>
              <p:cNvPr id="789539" name="Line 35"/>
              <p:cNvSpPr>
                <a:spLocks noChangeShapeType="1"/>
              </p:cNvSpPr>
              <p:nvPr/>
            </p:nvSpPr>
            <p:spPr bwMode="auto">
              <a:xfrm>
                <a:off x="2976" y="1344"/>
                <a:ext cx="1824" cy="432"/>
              </a:xfrm>
              <a:prstGeom prst="line">
                <a:avLst/>
              </a:prstGeom>
              <a:noFill/>
              <a:ln w="25400">
                <a:solidFill>
                  <a:schemeClr val="tx1"/>
                </a:solidFill>
                <a:prstDash val="dash"/>
                <a:round/>
                <a:headEnd/>
                <a:tailEnd/>
              </a:ln>
              <a:effectLst/>
            </p:spPr>
            <p:txBody>
              <a:bodyPr>
                <a:prstTxWarp prst="textNoShape">
                  <a:avLst/>
                </a:prstTxWarp>
              </a:bodyPr>
              <a:lstStyle/>
              <a:p>
                <a:endParaRPr lang="en-US"/>
              </a:p>
            </p:txBody>
          </p:sp>
          <p:sp>
            <p:nvSpPr>
              <p:cNvPr id="789540" name="Text Box 36"/>
              <p:cNvSpPr txBox="1">
                <a:spLocks noChangeArrowheads="1"/>
              </p:cNvSpPr>
              <p:nvPr/>
            </p:nvSpPr>
            <p:spPr bwMode="auto">
              <a:xfrm>
                <a:off x="3590" y="1223"/>
                <a:ext cx="244"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B</a:t>
                </a:r>
                <a:endParaRPr lang="en-US">
                  <a:latin typeface="Symbol" charset="2"/>
                  <a:sym typeface="Symbol" charset="2"/>
                </a:endParaRPr>
              </a:p>
            </p:txBody>
          </p:sp>
        </p:grpSp>
        <p:grpSp>
          <p:nvGrpSpPr>
            <p:cNvPr id="9" name="Group 37"/>
            <p:cNvGrpSpPr>
              <a:grpSpLocks/>
            </p:cNvGrpSpPr>
            <p:nvPr/>
          </p:nvGrpSpPr>
          <p:grpSpPr bwMode="auto">
            <a:xfrm>
              <a:off x="3520" y="2016"/>
              <a:ext cx="1136" cy="296"/>
              <a:chOff x="3520" y="2016"/>
              <a:chExt cx="1136" cy="296"/>
            </a:xfrm>
          </p:grpSpPr>
          <p:sp>
            <p:nvSpPr>
              <p:cNvPr id="789542" name="Text Box 38"/>
              <p:cNvSpPr txBox="1">
                <a:spLocks noChangeArrowheads="1"/>
              </p:cNvSpPr>
              <p:nvPr/>
            </p:nvSpPr>
            <p:spPr bwMode="auto">
              <a:xfrm rot="924185">
                <a:off x="3520" y="2024"/>
                <a:ext cx="865" cy="288"/>
              </a:xfrm>
              <a:prstGeom prst="rect">
                <a:avLst/>
              </a:prstGeom>
              <a:noFill/>
              <a:ln w="9525">
                <a:noFill/>
                <a:miter lim="800000"/>
                <a:headEnd/>
                <a:tailEnd/>
              </a:ln>
              <a:effectLst/>
            </p:spPr>
            <p:txBody>
              <a:bodyPr wrap="none">
                <a:prstTxWarp prst="textNoShape">
                  <a:avLst/>
                </a:prstTxWarp>
                <a:spAutoFit/>
              </a:bodyPr>
              <a:lstStyle/>
              <a:p>
                <a:r>
                  <a:rPr lang="en-US" b="1">
                    <a:latin typeface="Tahoma" charset="0"/>
                  </a:rPr>
                  <a:t>Too far!</a:t>
                </a:r>
              </a:p>
            </p:txBody>
          </p:sp>
          <p:grpSp>
            <p:nvGrpSpPr>
              <p:cNvPr id="10" name="Group 39"/>
              <p:cNvGrpSpPr>
                <a:grpSpLocks/>
              </p:cNvGrpSpPr>
              <p:nvPr/>
            </p:nvGrpSpPr>
            <p:grpSpPr bwMode="auto">
              <a:xfrm>
                <a:off x="4416" y="2016"/>
                <a:ext cx="240" cy="288"/>
                <a:chOff x="4416" y="2016"/>
                <a:chExt cx="240" cy="288"/>
              </a:xfrm>
            </p:grpSpPr>
            <p:sp>
              <p:nvSpPr>
                <p:cNvPr id="789544" name="Line 40"/>
                <p:cNvSpPr>
                  <a:spLocks noChangeShapeType="1"/>
                </p:cNvSpPr>
                <p:nvPr/>
              </p:nvSpPr>
              <p:spPr bwMode="auto">
                <a:xfrm>
                  <a:off x="4464" y="2016"/>
                  <a:ext cx="144" cy="288"/>
                </a:xfrm>
                <a:prstGeom prst="line">
                  <a:avLst/>
                </a:prstGeom>
                <a:noFill/>
                <a:ln w="38100">
                  <a:solidFill>
                    <a:schemeClr val="hlink"/>
                  </a:solidFill>
                  <a:round/>
                  <a:headEnd/>
                  <a:tailEnd/>
                </a:ln>
                <a:effectLst/>
              </p:spPr>
              <p:txBody>
                <a:bodyPr>
                  <a:prstTxWarp prst="textNoShape">
                    <a:avLst/>
                  </a:prstTxWarp>
                </a:bodyPr>
                <a:lstStyle/>
                <a:p>
                  <a:endParaRPr lang="en-US"/>
                </a:p>
              </p:txBody>
            </p:sp>
            <p:sp>
              <p:nvSpPr>
                <p:cNvPr id="789545" name="Line 41"/>
                <p:cNvSpPr>
                  <a:spLocks noChangeShapeType="1"/>
                </p:cNvSpPr>
                <p:nvPr/>
              </p:nvSpPr>
              <p:spPr bwMode="auto">
                <a:xfrm flipV="1">
                  <a:off x="4416" y="2016"/>
                  <a:ext cx="240" cy="288"/>
                </a:xfrm>
                <a:prstGeom prst="line">
                  <a:avLst/>
                </a:prstGeom>
                <a:noFill/>
                <a:ln w="38100">
                  <a:solidFill>
                    <a:schemeClr val="hlink"/>
                  </a:solidFill>
                  <a:round/>
                  <a:headEnd/>
                  <a:tailEnd/>
                </a:ln>
                <a:effectLst/>
              </p:spPr>
              <p:txBody>
                <a:bodyPr>
                  <a:prstTxWarp prst="textNoShape">
                    <a:avLst/>
                  </a:prstTxWarp>
                </a:bodyPr>
                <a:lstStyle/>
                <a:p>
                  <a:endParaRPr lang="en-US"/>
                </a:p>
              </p:txBody>
            </p:sp>
          </p:grpSp>
        </p:grpSp>
      </p:grpSp>
      <p:sp>
        <p:nvSpPr>
          <p:cNvPr id="789546" name="Text Box 42"/>
          <p:cNvSpPr txBox="1">
            <a:spLocks noChangeArrowheads="1"/>
          </p:cNvSpPr>
          <p:nvPr/>
        </p:nvSpPr>
        <p:spPr bwMode="auto">
          <a:xfrm>
            <a:off x="60325" y="2955925"/>
            <a:ext cx="3922713"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hlink"/>
                </a:solidFill>
                <a:latin typeface="Tahoma" charset="0"/>
              </a:rPr>
              <a:t>Greedy Reward  = 2</a:t>
            </a:r>
            <a:r>
              <a:rPr lang="en-US" sz="2800" b="1">
                <a:solidFill>
                  <a:schemeClr val="hlink"/>
                </a:solidFill>
                <a:latin typeface="Symbol" charset="2"/>
                <a:sym typeface="Symbol" charset="2"/>
              </a:rPr>
              <a:t></a:t>
            </a:r>
          </a:p>
        </p:txBody>
      </p:sp>
    </p:spTree>
    <p:custDataLst>
      <p:tags r:id="rId1"/>
    </p:custDataLst>
  </p:cSld>
  <p:clrMapOvr>
    <a:masterClrMapping/>
  </p:clrMapOvr>
  <p:transition advTm="199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9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46"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1E4089B4-064F-4247-A1EF-F35FAA0DC749}" type="slidenum">
              <a:rPr lang="en-US"/>
              <a:pPr/>
              <a:t>9</a:t>
            </a:fld>
            <a:endParaRPr lang="en-US"/>
          </a:p>
        </p:txBody>
      </p:sp>
      <p:sp>
        <p:nvSpPr>
          <p:cNvPr id="791554" name="Rectangle 2"/>
          <p:cNvSpPr>
            <a:spLocks noGrp="1" noChangeArrowheads="1"/>
          </p:cNvSpPr>
          <p:nvPr>
            <p:ph type="title"/>
          </p:nvPr>
        </p:nvSpPr>
        <p:spPr/>
        <p:txBody>
          <a:bodyPr/>
          <a:lstStyle/>
          <a:p>
            <a:r>
              <a:rPr lang="en-US"/>
              <a:t>Greedy - reward/cost maximization</a:t>
            </a:r>
          </a:p>
        </p:txBody>
      </p:sp>
      <p:sp>
        <p:nvSpPr>
          <p:cNvPr id="791555" name="Text Box 3"/>
          <p:cNvSpPr txBox="1">
            <a:spLocks noChangeArrowheads="1"/>
          </p:cNvSpPr>
          <p:nvPr/>
        </p:nvSpPr>
        <p:spPr bwMode="auto">
          <a:xfrm>
            <a:off x="76200" y="1524000"/>
            <a:ext cx="3944938" cy="579438"/>
          </a:xfrm>
          <a:prstGeom prst="rect">
            <a:avLst/>
          </a:prstGeom>
          <a:noFill/>
          <a:ln w="9525">
            <a:noFill/>
            <a:miter lim="800000"/>
            <a:headEnd/>
            <a:tailEnd/>
          </a:ln>
          <a:effectLst/>
        </p:spPr>
        <p:txBody>
          <a:bodyPr wrap="none">
            <a:prstTxWarp prst="textNoShape">
              <a:avLst/>
            </a:prstTxWarp>
            <a:spAutoFit/>
          </a:bodyPr>
          <a:lstStyle/>
          <a:p>
            <a:r>
              <a:rPr lang="en-US" sz="3200">
                <a:latin typeface="Tahoma" charset="0"/>
              </a:rPr>
              <a:t>Available Budget = 0</a:t>
            </a:r>
            <a:endParaRPr lang="en-US" sz="3200">
              <a:latin typeface="Symbol" charset="2"/>
              <a:sym typeface="Symbol" charset="2"/>
            </a:endParaRPr>
          </a:p>
        </p:txBody>
      </p:sp>
      <p:grpSp>
        <p:nvGrpSpPr>
          <p:cNvPr id="2" name="Group 7"/>
          <p:cNvGrpSpPr>
            <a:grpSpLocks/>
          </p:cNvGrpSpPr>
          <p:nvPr/>
        </p:nvGrpSpPr>
        <p:grpSpPr bwMode="auto">
          <a:xfrm>
            <a:off x="4724400" y="2743200"/>
            <a:ext cx="3352800" cy="1600200"/>
            <a:chOff x="528" y="1872"/>
            <a:chExt cx="2112" cy="1008"/>
          </a:xfrm>
        </p:grpSpPr>
        <p:sp>
          <p:nvSpPr>
            <p:cNvPr id="791560" name="Oval 8"/>
            <p:cNvSpPr>
              <a:spLocks noChangeArrowheads="1"/>
            </p:cNvSpPr>
            <p:nvPr/>
          </p:nvSpPr>
          <p:spPr bwMode="auto">
            <a:xfrm>
              <a:off x="2496" y="2304"/>
              <a:ext cx="144" cy="144"/>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791561" name="Oval 9"/>
            <p:cNvSpPr>
              <a:spLocks noChangeArrowheads="1"/>
            </p:cNvSpPr>
            <p:nvPr/>
          </p:nvSpPr>
          <p:spPr bwMode="auto">
            <a:xfrm>
              <a:off x="1920" y="2736"/>
              <a:ext cx="144" cy="144"/>
            </a:xfrm>
            <a:prstGeom prst="ellipse">
              <a:avLst/>
            </a:prstGeom>
            <a:solidFill>
              <a:schemeClr val="accent2"/>
            </a:solidFill>
            <a:ln w="25400">
              <a:solidFill>
                <a:schemeClr val="tx1"/>
              </a:solidFill>
              <a:round/>
              <a:headEnd/>
              <a:tailEnd/>
            </a:ln>
            <a:effectLst/>
          </p:spPr>
          <p:txBody>
            <a:bodyPr wrap="none" anchor="ctr">
              <a:prstTxWarp prst="textNoShape">
                <a:avLst/>
              </a:prstTxWarp>
            </a:bodyPr>
            <a:lstStyle/>
            <a:p>
              <a:endParaRPr lang="en-US"/>
            </a:p>
          </p:txBody>
        </p:sp>
        <p:sp>
          <p:nvSpPr>
            <p:cNvPr id="791562" name="Oval 10"/>
            <p:cNvSpPr>
              <a:spLocks noChangeArrowheads="1"/>
            </p:cNvSpPr>
            <p:nvPr/>
          </p:nvSpPr>
          <p:spPr bwMode="auto">
            <a:xfrm>
              <a:off x="528" y="1872"/>
              <a:ext cx="144" cy="144"/>
            </a:xfrm>
            <a:prstGeom prst="ellipse">
              <a:avLst/>
            </a:prstGeom>
            <a:solidFill>
              <a:schemeClr val="tx2"/>
            </a:solidFill>
            <a:ln w="25400">
              <a:solidFill>
                <a:schemeClr val="tx1"/>
              </a:solidFill>
              <a:round/>
              <a:headEnd/>
              <a:tailEnd/>
            </a:ln>
            <a:effectLst/>
          </p:spPr>
          <p:txBody>
            <a:bodyPr wrap="none" anchor="ctr">
              <a:prstTxWarp prst="textNoShape">
                <a:avLst/>
              </a:prstTxWarp>
            </a:bodyPr>
            <a:lstStyle/>
            <a:p>
              <a:endParaRPr lang="en-US"/>
            </a:p>
          </p:txBody>
        </p:sp>
      </p:grpSp>
      <p:sp>
        <p:nvSpPr>
          <p:cNvPr id="791563" name="Text Box 11"/>
          <p:cNvSpPr txBox="1">
            <a:spLocks noChangeArrowheads="1"/>
          </p:cNvSpPr>
          <p:nvPr/>
        </p:nvSpPr>
        <p:spPr bwMode="auto">
          <a:xfrm>
            <a:off x="6888163" y="4210050"/>
            <a:ext cx="322262" cy="519113"/>
          </a:xfrm>
          <a:prstGeom prst="rect">
            <a:avLst/>
          </a:prstGeom>
          <a:noFill/>
          <a:ln w="9525">
            <a:noFill/>
            <a:miter lim="800000"/>
            <a:headEnd/>
            <a:tailEnd/>
          </a:ln>
          <a:effectLst/>
        </p:spPr>
        <p:txBody>
          <a:bodyPr wrap="none">
            <a:prstTxWarp prst="textNoShape">
              <a:avLst/>
            </a:prstTxWarp>
            <a:spAutoFit/>
          </a:bodyPr>
          <a:lstStyle/>
          <a:p>
            <a:r>
              <a:rPr lang="en-US" sz="2800" b="1">
                <a:latin typeface="Times" charset="0"/>
              </a:rPr>
              <a:t>s</a:t>
            </a:r>
          </a:p>
        </p:txBody>
      </p:sp>
      <p:grpSp>
        <p:nvGrpSpPr>
          <p:cNvPr id="3" name="Group 12"/>
          <p:cNvGrpSpPr>
            <a:grpSpLocks/>
          </p:cNvGrpSpPr>
          <p:nvPr/>
        </p:nvGrpSpPr>
        <p:grpSpPr bwMode="auto">
          <a:xfrm>
            <a:off x="4337050" y="2590800"/>
            <a:ext cx="4210050" cy="1143000"/>
            <a:chOff x="2108" y="1200"/>
            <a:chExt cx="2652" cy="720"/>
          </a:xfrm>
        </p:grpSpPr>
        <p:sp>
          <p:nvSpPr>
            <p:cNvPr id="791565" name="Text Box 13"/>
            <p:cNvSpPr txBox="1">
              <a:spLocks noChangeArrowheads="1"/>
            </p:cNvSpPr>
            <p:nvPr/>
          </p:nvSpPr>
          <p:spPr bwMode="auto">
            <a:xfrm>
              <a:off x="4464" y="1632"/>
              <a:ext cx="296" cy="288"/>
            </a:xfrm>
            <a:prstGeom prst="rect">
              <a:avLst/>
            </a:prstGeom>
            <a:noFill/>
            <a:ln w="9525">
              <a:noFill/>
              <a:miter lim="800000"/>
              <a:headEnd/>
              <a:tailEnd/>
            </a:ln>
            <a:effectLst/>
          </p:spPr>
          <p:txBody>
            <a:bodyPr wrap="none">
              <a:prstTxWarp prst="textNoShape">
                <a:avLst/>
              </a:prstTxWarp>
              <a:spAutoFit/>
            </a:bodyPr>
            <a:lstStyle/>
            <a:p>
              <a:r>
                <a:rPr lang="en-US" b="1">
                  <a:latin typeface="Symbol" charset="2"/>
                  <a:sym typeface="Symbol" charset="2"/>
                </a:rPr>
                <a:t>2</a:t>
              </a:r>
            </a:p>
          </p:txBody>
        </p:sp>
        <p:sp>
          <p:nvSpPr>
            <p:cNvPr id="791566" name="Text Box 14"/>
            <p:cNvSpPr txBox="1">
              <a:spLocks noChangeArrowheads="1"/>
            </p:cNvSpPr>
            <p:nvPr/>
          </p:nvSpPr>
          <p:spPr bwMode="auto">
            <a:xfrm>
              <a:off x="2108" y="1200"/>
              <a:ext cx="244" cy="288"/>
            </a:xfrm>
            <a:prstGeom prst="rect">
              <a:avLst/>
            </a:prstGeom>
            <a:noFill/>
            <a:ln w="9525">
              <a:noFill/>
              <a:miter lim="800000"/>
              <a:headEnd/>
              <a:tailEnd/>
            </a:ln>
            <a:effectLst/>
          </p:spPr>
          <p:txBody>
            <a:bodyPr wrap="none">
              <a:prstTxWarp prst="textNoShape">
                <a:avLst/>
              </a:prstTxWarp>
              <a:spAutoFit/>
            </a:bodyPr>
            <a:lstStyle/>
            <a:p>
              <a:r>
                <a:rPr lang="en-US" b="1">
                  <a:latin typeface="Times" charset="0"/>
                </a:rPr>
                <a:t>B</a:t>
              </a:r>
            </a:p>
          </p:txBody>
        </p:sp>
      </p:grpSp>
      <p:grpSp>
        <p:nvGrpSpPr>
          <p:cNvPr id="4" name="Group 15"/>
          <p:cNvGrpSpPr>
            <a:grpSpLocks/>
          </p:cNvGrpSpPr>
          <p:nvPr/>
        </p:nvGrpSpPr>
        <p:grpSpPr bwMode="auto">
          <a:xfrm>
            <a:off x="4953000" y="2971800"/>
            <a:ext cx="2971800" cy="1293813"/>
            <a:chOff x="2496" y="1440"/>
            <a:chExt cx="1872" cy="815"/>
          </a:xfrm>
        </p:grpSpPr>
        <p:grpSp>
          <p:nvGrpSpPr>
            <p:cNvPr id="5" name="Group 16"/>
            <p:cNvGrpSpPr>
              <a:grpSpLocks/>
            </p:cNvGrpSpPr>
            <p:nvPr/>
          </p:nvGrpSpPr>
          <p:grpSpPr bwMode="auto">
            <a:xfrm>
              <a:off x="3888" y="1824"/>
              <a:ext cx="480" cy="431"/>
              <a:chOff x="3888" y="1824"/>
              <a:chExt cx="480" cy="431"/>
            </a:xfrm>
          </p:grpSpPr>
          <p:sp>
            <p:nvSpPr>
              <p:cNvPr id="791569" name="Line 17"/>
              <p:cNvSpPr>
                <a:spLocks noChangeShapeType="1"/>
              </p:cNvSpPr>
              <p:nvPr/>
            </p:nvSpPr>
            <p:spPr bwMode="auto">
              <a:xfrm flipV="1">
                <a:off x="3888" y="1824"/>
                <a:ext cx="480" cy="336"/>
              </a:xfrm>
              <a:prstGeom prst="line">
                <a:avLst/>
              </a:prstGeom>
              <a:noFill/>
              <a:ln w="50800">
                <a:solidFill>
                  <a:schemeClr val="hlink"/>
                </a:solidFill>
                <a:round/>
                <a:headEnd/>
                <a:tailEnd/>
              </a:ln>
              <a:effectLst/>
            </p:spPr>
            <p:txBody>
              <a:bodyPr>
                <a:prstTxWarp prst="textNoShape">
                  <a:avLst/>
                </a:prstTxWarp>
              </a:bodyPr>
              <a:lstStyle/>
              <a:p>
                <a:endParaRPr lang="en-US"/>
              </a:p>
            </p:txBody>
          </p:sp>
          <p:sp>
            <p:nvSpPr>
              <p:cNvPr id="791570" name="Text Box 18"/>
              <p:cNvSpPr txBox="1">
                <a:spLocks noChangeArrowheads="1"/>
              </p:cNvSpPr>
              <p:nvPr/>
            </p:nvSpPr>
            <p:spPr bwMode="auto">
              <a:xfrm>
                <a:off x="4024" y="1967"/>
                <a:ext cx="200" cy="288"/>
              </a:xfrm>
              <a:prstGeom prst="rect">
                <a:avLst/>
              </a:prstGeom>
              <a:noFill/>
              <a:ln w="9525">
                <a:noFill/>
                <a:miter lim="800000"/>
                <a:headEnd/>
                <a:tailEnd/>
              </a:ln>
              <a:effectLst/>
            </p:spPr>
            <p:txBody>
              <a:bodyPr wrap="none">
                <a:prstTxWarp prst="textNoShape">
                  <a:avLst/>
                </a:prstTxWarp>
                <a:spAutoFit/>
              </a:bodyPr>
              <a:lstStyle/>
              <a:p>
                <a:r>
                  <a:rPr lang="en-US">
                    <a:latin typeface="Symbol" charset="2"/>
                    <a:sym typeface="Symbol" charset="2"/>
                  </a:rPr>
                  <a:t></a:t>
                </a:r>
              </a:p>
            </p:txBody>
          </p:sp>
        </p:grpSp>
        <p:grpSp>
          <p:nvGrpSpPr>
            <p:cNvPr id="6" name="Group 19"/>
            <p:cNvGrpSpPr>
              <a:grpSpLocks/>
            </p:cNvGrpSpPr>
            <p:nvPr/>
          </p:nvGrpSpPr>
          <p:grpSpPr bwMode="auto">
            <a:xfrm>
              <a:off x="2496" y="1440"/>
              <a:ext cx="1248" cy="768"/>
              <a:chOff x="2496" y="1440"/>
              <a:chExt cx="1248" cy="768"/>
            </a:xfrm>
          </p:grpSpPr>
          <p:sp>
            <p:nvSpPr>
              <p:cNvPr id="791572" name="Line 20"/>
              <p:cNvSpPr>
                <a:spLocks noChangeShapeType="1"/>
              </p:cNvSpPr>
              <p:nvPr/>
            </p:nvSpPr>
            <p:spPr bwMode="auto">
              <a:xfrm>
                <a:off x="2496" y="1440"/>
                <a:ext cx="1248" cy="768"/>
              </a:xfrm>
              <a:prstGeom prst="line">
                <a:avLst/>
              </a:prstGeom>
              <a:noFill/>
              <a:ln w="50800">
                <a:solidFill>
                  <a:schemeClr val="tx2"/>
                </a:solidFill>
                <a:round/>
                <a:headEnd/>
                <a:tailEnd/>
              </a:ln>
              <a:effectLst/>
            </p:spPr>
            <p:txBody>
              <a:bodyPr>
                <a:prstTxWarp prst="textNoShape">
                  <a:avLst/>
                </a:prstTxWarp>
              </a:bodyPr>
              <a:lstStyle/>
              <a:p>
                <a:endParaRPr lang="en-US"/>
              </a:p>
            </p:txBody>
          </p:sp>
          <p:sp>
            <p:nvSpPr>
              <p:cNvPr id="791573" name="Text Box 21"/>
              <p:cNvSpPr txBox="1">
                <a:spLocks noChangeArrowheads="1"/>
              </p:cNvSpPr>
              <p:nvPr/>
            </p:nvSpPr>
            <p:spPr bwMode="auto">
              <a:xfrm>
                <a:off x="2832" y="1728"/>
                <a:ext cx="244" cy="288"/>
              </a:xfrm>
              <a:prstGeom prst="rect">
                <a:avLst/>
              </a:prstGeom>
              <a:noFill/>
              <a:ln w="9525">
                <a:noFill/>
                <a:miter lim="800000"/>
                <a:headEnd/>
                <a:tailEnd/>
              </a:ln>
              <a:effectLst/>
            </p:spPr>
            <p:txBody>
              <a:bodyPr wrap="none">
                <a:prstTxWarp prst="textNoShape">
                  <a:avLst/>
                </a:prstTxWarp>
                <a:spAutoFit/>
              </a:bodyPr>
              <a:lstStyle/>
              <a:p>
                <a:r>
                  <a:rPr lang="en-US">
                    <a:latin typeface="Times" charset="0"/>
                  </a:rPr>
                  <a:t>B</a:t>
                </a:r>
              </a:p>
            </p:txBody>
          </p:sp>
        </p:grpSp>
      </p:grpSp>
      <p:sp>
        <p:nvSpPr>
          <p:cNvPr id="791583" name="Text Box 31"/>
          <p:cNvSpPr txBox="1">
            <a:spLocks noChangeArrowheads="1"/>
          </p:cNvSpPr>
          <p:nvPr/>
        </p:nvSpPr>
        <p:spPr bwMode="auto">
          <a:xfrm>
            <a:off x="60325" y="2955925"/>
            <a:ext cx="3922713"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hlink"/>
                </a:solidFill>
                <a:latin typeface="Tahoma" charset="0"/>
              </a:rPr>
              <a:t>Greedy Reward  = 2</a:t>
            </a:r>
            <a:r>
              <a:rPr lang="en-US" sz="2800" b="1">
                <a:solidFill>
                  <a:schemeClr val="hlink"/>
                </a:solidFill>
                <a:latin typeface="Symbol" charset="2"/>
                <a:sym typeface="Symbol" charset="2"/>
              </a:rPr>
              <a:t></a:t>
            </a:r>
          </a:p>
        </p:txBody>
      </p:sp>
      <p:sp>
        <p:nvSpPr>
          <p:cNvPr id="791585" name="Text Box 33"/>
          <p:cNvSpPr txBox="1">
            <a:spLocks noChangeArrowheads="1"/>
          </p:cNvSpPr>
          <p:nvPr/>
        </p:nvSpPr>
        <p:spPr bwMode="auto">
          <a:xfrm>
            <a:off x="60325" y="3790950"/>
            <a:ext cx="3822700"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2"/>
                </a:solidFill>
                <a:latin typeface="Tahoma" charset="0"/>
              </a:rPr>
              <a:t>Optimal Reward = B</a:t>
            </a:r>
          </a:p>
        </p:txBody>
      </p:sp>
      <p:sp>
        <p:nvSpPr>
          <p:cNvPr id="791586" name="Text Box 34"/>
          <p:cNvSpPr txBox="1">
            <a:spLocks noChangeArrowheads="1"/>
          </p:cNvSpPr>
          <p:nvPr/>
        </p:nvSpPr>
        <p:spPr bwMode="auto">
          <a:xfrm>
            <a:off x="60325" y="1524000"/>
            <a:ext cx="8931275" cy="1066800"/>
          </a:xfrm>
          <a:prstGeom prst="rect">
            <a:avLst/>
          </a:prstGeom>
          <a:solidFill>
            <a:schemeClr val="bg1"/>
          </a:solidFill>
          <a:ln w="25400">
            <a:noFill/>
            <a:miter lim="800000"/>
            <a:headEnd/>
            <a:tailEnd/>
          </a:ln>
          <a:effectLst/>
        </p:spPr>
        <p:txBody>
          <a:bodyPr>
            <a:prstTxWarp prst="textNoShape">
              <a:avLst/>
            </a:prstTxWarp>
            <a:spAutoFit/>
          </a:bodyPr>
          <a:lstStyle/>
          <a:p>
            <a:pPr algn="ctr"/>
            <a:r>
              <a:rPr lang="en-US" sz="3200" b="1">
                <a:solidFill>
                  <a:schemeClr val="hlink"/>
                </a:solidFill>
                <a:latin typeface="Tahoma" charset="0"/>
              </a:rPr>
              <a:t>Greedy can be arbitrarily poor! </a:t>
            </a:r>
            <a:r>
              <a:rPr lang="en-US" sz="3200" b="1">
                <a:solidFill>
                  <a:schemeClr val="hlink"/>
                </a:solidFill>
                <a:latin typeface="Tahoma" charset="0"/>
                <a:sym typeface="Wingdings" charset="2"/>
              </a:rPr>
              <a:t></a:t>
            </a:r>
          </a:p>
          <a:p>
            <a:pPr algn="ctr"/>
            <a:endParaRPr lang="en-US" sz="3200" b="1">
              <a:solidFill>
                <a:schemeClr val="hlink"/>
              </a:solidFill>
              <a:latin typeface="Tahoma" charset="0"/>
            </a:endParaRPr>
          </a:p>
        </p:txBody>
      </p:sp>
    </p:spTree>
    <p:custDataLst>
      <p:tags r:id="rId1"/>
    </p:custDataLst>
  </p:cSld>
  <p:clrMapOvr>
    <a:masterClrMapping/>
  </p:clrMapOvr>
  <p:transition advTm="255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1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86"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6.7"/>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9|8.4|1.3|4.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5.8|0.9|0.9|7"/>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8.6|13.3|22.5"/>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8|9.6|0.6|0.6|0.6"/>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amsmath}&#10;\DeclareMathOperator*{\argmax}{argmax}&#10;\DeclareMathOperator*{\IG}{IG}&#10;\newcommand{\cA}{\mathcal{A}}&#10;\newcommand{\cY}{Y}&#10;\begin{document}&#10;$$\cA^*=\argmax_{|\cA|\leq k} F(\cA)$$&#10;\end{document}&#10;"/>
  <p:tag name="FILENAME" val="TP_tmp"/>
  <p:tag name="FORMAT" val="png256"/>
  <p:tag name="RES" val="1200"/>
  <p:tag name="BLEND" val="0"/>
  <p:tag name="TRANSPARENT" val="0"/>
  <p:tag name="TBUG" val="0"/>
  <p:tag name="ALLOWFS" val="0"/>
  <p:tag name="MAGNIFICATION" val="2535"/>
  <p:tag name="ORIGWIDTH" val="83"/>
  <p:tag name="PICTUREFILESIZE" val="8294"/>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POINT" val="latex"/>
  <p:tag name="SOURCE" val="\documentclass{article}\pagestyle{empty}&#10;\usepackage{amsmath}&#10;\DeclareMathOperator*{\argmax}{argmax}&#10;\DeclareMathOperator*{\IG}{IG}&#10;\newcommand{\cA}{\mathcal{A}}&#10;\newcommand{\cY}{Y}&#10;\begin{document}&#10;$$\cA^*=\argmax_{|\cA|\leq k} F(\cA)$$&#10;\end{document}&#10;"/>
  <p:tag name="FILENAME" val="TP_tmp"/>
  <p:tag name="FORMAT" val="png256"/>
  <p:tag name="RES" val="1200"/>
  <p:tag name="BLEND" val="0"/>
  <p:tag name="TRANSPARENT" val="0"/>
  <p:tag name="TBUG" val="0"/>
  <p:tag name="ALLOWFS" val="0"/>
  <p:tag name="MAGNIFICATION" val="2535"/>
  <p:tag name="ORIGWIDTH" val="83"/>
  <p:tag name="PICTUREFILESIZE" val="8294"/>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3.3|8.4|4.4|5.5"/>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5|0.4|2.5|0.9|2.7|6.2|11.4|21.4"/>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5|4.2|17.1|2.8|2.8|11.1|27.6"/>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9"/>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1"/>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7|1.9|6.4|10.4|7.7"/>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TotalTime>
  <Words>2223</Words>
  <Application>Microsoft Macintosh PowerPoint</Application>
  <PresentationFormat>On-screen Show (4:3)</PresentationFormat>
  <Paragraphs>336</Paragraphs>
  <Slides>36</Slides>
  <Notes>9</Notes>
  <HiddenSlides>4</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Efficient Informative Sensing using Multiple Robots</vt:lpstr>
      <vt:lpstr>Predicting spatial phenomena in large environments</vt:lpstr>
      <vt:lpstr>Challenges for informative path planning</vt:lpstr>
      <vt:lpstr>How to quantify collected information?</vt:lpstr>
      <vt:lpstr>Key observation:  Diminishing returns</vt:lpstr>
      <vt:lpstr>Selecting the sensing locations</vt:lpstr>
      <vt:lpstr>Greedy - reward/cost maximization</vt:lpstr>
      <vt:lpstr>Greedy - reward/cost maximization</vt:lpstr>
      <vt:lpstr>Greedy - reward/cost maximization</vt:lpstr>
      <vt:lpstr>Informative path planning problem</vt:lpstr>
      <vt:lpstr>Recursive path planning algorithm       [Chekuri et.al, FOCS’05]</vt:lpstr>
      <vt:lpstr>Recursive path planning algorithm       [Chekuri et.al, FOCS’05]</vt:lpstr>
      <vt:lpstr>Recursive path planning algorithm       [Chekuri et.al, FOCS’05]</vt:lpstr>
      <vt:lpstr>Recursive path planning algorithm      [Chekuri et.al, FOCS’05]</vt:lpstr>
      <vt:lpstr>Recursive path planning algorithm      [Chekuri et.al, FOCS’05]</vt:lpstr>
      <vt:lpstr>Recursive-Greedy Algorithm (RG)</vt:lpstr>
      <vt:lpstr>Selecting sensing locations</vt:lpstr>
      <vt:lpstr>Selecting sensing locations</vt:lpstr>
      <vt:lpstr>Sequential Allocation</vt:lpstr>
      <vt:lpstr>Sequential Allocation Example</vt:lpstr>
      <vt:lpstr>Spatial Decomposition in  recursive-eSIP</vt:lpstr>
      <vt:lpstr>recursive-eSIP Algorithm</vt:lpstr>
      <vt:lpstr>SD-MIPP</vt:lpstr>
      <vt:lpstr>eMIP</vt:lpstr>
      <vt:lpstr>Branch and Bound eSIP</vt:lpstr>
      <vt:lpstr>Experimental Results</vt:lpstr>
      <vt:lpstr>Experimental Results : Merced</vt:lpstr>
      <vt:lpstr>Comparison of eMIP and RG</vt:lpstr>
      <vt:lpstr>Comparison of Linear and Exponential Budget Splits</vt:lpstr>
      <vt:lpstr>Computation Effort w.r.t Grid size for Spatial Decomposition</vt:lpstr>
      <vt:lpstr>Collected Reward for Multiple Robots with same starting location</vt:lpstr>
      <vt:lpstr>Collected Reward for Multiple Robots with different start locations</vt:lpstr>
      <vt:lpstr>Paths selected using MIPP</vt:lpstr>
      <vt:lpstr>Running Time Analysis</vt:lpstr>
      <vt:lpstr>Approximation guarantee on Optimality</vt:lpstr>
      <vt:lpstr>Conclusions</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Informative Sensing using Multiple Robots</dc:title>
  <dc:creator>Arvind</dc:creator>
  <cp:lastModifiedBy>Arvind</cp:lastModifiedBy>
  <cp:revision>49</cp:revision>
  <dcterms:created xsi:type="dcterms:W3CDTF">2011-03-03T00:37:22Z</dcterms:created>
  <dcterms:modified xsi:type="dcterms:W3CDTF">2011-03-03T00:37:33Z</dcterms:modified>
</cp:coreProperties>
</file>