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7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46FC-36DE-47E1-B8B9-CBD252E5F6BF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0018-C3D6-445C-AEFF-142156DD25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46FC-36DE-47E1-B8B9-CBD252E5F6BF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0018-C3D6-445C-AEFF-142156DD2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46FC-36DE-47E1-B8B9-CBD252E5F6BF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0018-C3D6-445C-AEFF-142156DD2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46FC-36DE-47E1-B8B9-CBD252E5F6BF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0018-C3D6-445C-AEFF-142156DD2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46FC-36DE-47E1-B8B9-CBD252E5F6BF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0018-C3D6-445C-AEFF-142156DD2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46FC-36DE-47E1-B8B9-CBD252E5F6BF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0018-C3D6-445C-AEFF-142156DD2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46FC-36DE-47E1-B8B9-CBD252E5F6BF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0018-C3D6-445C-AEFF-142156DD2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46FC-36DE-47E1-B8B9-CBD252E5F6BF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0018-C3D6-445C-AEFF-142156DD2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46FC-36DE-47E1-B8B9-CBD252E5F6BF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0018-C3D6-445C-AEFF-142156DD2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46FC-36DE-47E1-B8B9-CBD252E5F6BF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0018-C3D6-445C-AEFF-142156DD25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BC0746FC-36DE-47E1-B8B9-CBD252E5F6BF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7E370018-C3D6-445C-AEFF-142156DD2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C0746FC-36DE-47E1-B8B9-CBD252E5F6BF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E370018-C3D6-445C-AEFF-142156DD2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2800"/>
            <a:ext cx="8077200" cy="1673352"/>
          </a:xfrm>
        </p:spPr>
        <p:txBody>
          <a:bodyPr>
            <a:noAutofit/>
          </a:bodyPr>
          <a:lstStyle/>
          <a:p>
            <a:r>
              <a:rPr lang="en-US" sz="2800" dirty="0" smtClean="0"/>
              <a:t>Path Planning of Autonomous Underwater Vehicles</a:t>
            </a:r>
            <a:br>
              <a:rPr lang="en-US" sz="2800" dirty="0" smtClean="0"/>
            </a:br>
            <a:r>
              <a:rPr lang="en-US" sz="2800" dirty="0" smtClean="0"/>
              <a:t>for Adaptive Sampling Using Mixed Integer</a:t>
            </a:r>
            <a:br>
              <a:rPr lang="en-US" sz="2800" dirty="0" smtClean="0"/>
            </a:br>
            <a:r>
              <a:rPr lang="en-US" sz="2800" dirty="0" smtClean="0"/>
              <a:t>Linear Programming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 smtClean="0"/>
              <a:t>A discussion 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Primary Motion Constraints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0"/>
            <a:ext cx="65747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Anti Curling/ Winding Constraint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819400"/>
            <a:ext cx="694372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810000"/>
            <a:ext cx="5457825" cy="283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934200" y="441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threshold being 2 grid points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Disjunctive to Conjunctive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 method for this is use of auxiliary binary variables and a Big-M  Constant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 is a number safely bigger than any of the numbers that may appear on the inequality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713" b="713"/>
          <a:stretch>
            <a:fillRect/>
          </a:stretch>
        </p:blipFill>
        <p:spPr bwMode="auto">
          <a:xfrm>
            <a:off x="3886200" y="1752600"/>
            <a:ext cx="3505200" cy="301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953000"/>
            <a:ext cx="2895600" cy="10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Vicinity Constraints for Multiple-Vehicle Case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2833688"/>
            <a:ext cx="72866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Coordination Issues Related to Communication With AUV</a:t>
            </a:r>
          </a:p>
          <a:p>
            <a:pPr lvl="1"/>
            <a:r>
              <a:rPr lang="en-US" i="1" dirty="0" smtClean="0"/>
              <a:t>Coordination </a:t>
            </a:r>
            <a:r>
              <a:rPr lang="en-US" i="1" dirty="0" smtClean="0"/>
              <a:t>With a Ship and Ship Shadowing</a:t>
            </a:r>
          </a:p>
          <a:p>
            <a:pPr lvl="2"/>
            <a:r>
              <a:rPr lang="en-US" sz="2000" i="1" dirty="0" smtClean="0"/>
              <a:t>Acoustical </a:t>
            </a:r>
            <a:r>
              <a:rPr lang="en-US" sz="2000" i="1" dirty="0" smtClean="0"/>
              <a:t>Communication</a:t>
            </a:r>
          </a:p>
          <a:p>
            <a:pPr lvl="2"/>
            <a:r>
              <a:rPr lang="en-US" sz="2000" i="1" dirty="0" smtClean="0"/>
              <a:t>Radio and Direct </a:t>
            </a:r>
            <a:r>
              <a:rPr lang="en-US" sz="2000" i="1" dirty="0" smtClean="0"/>
              <a:t>Communications</a:t>
            </a:r>
          </a:p>
          <a:p>
            <a:pPr lvl="1"/>
            <a:r>
              <a:rPr lang="en-US" i="1" dirty="0" smtClean="0"/>
              <a:t>Communication With </a:t>
            </a:r>
            <a:r>
              <a:rPr lang="en-US" i="1" dirty="0" smtClean="0"/>
              <a:t>a Shore </a:t>
            </a:r>
            <a:r>
              <a:rPr lang="en-US" i="1" dirty="0" smtClean="0"/>
              <a:t>Station</a:t>
            </a:r>
          </a:p>
          <a:p>
            <a:pPr lvl="1"/>
            <a:r>
              <a:rPr lang="en-US" i="1" dirty="0" smtClean="0"/>
              <a:t>Communication With </a:t>
            </a:r>
            <a:r>
              <a:rPr lang="en-US" i="1" dirty="0" smtClean="0"/>
              <a:t>an AOSN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Acoustic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To stay in range of communication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Avoid Collision 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9" y="2286000"/>
            <a:ext cx="50763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4648200"/>
            <a:ext cx="4461740" cy="158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Acoustic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To terminate at the ship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To terminate near ship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362200"/>
            <a:ext cx="546447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648200"/>
            <a:ext cx="559628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 Direct 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If need to communicate to shore in end use equation 29</a:t>
            </a:r>
          </a:p>
          <a:p>
            <a:r>
              <a:rPr lang="en-US" sz="2000" dirty="0" smtClean="0"/>
              <a:t>If need to board the ship in the end use equation 27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Communication with a shore station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To stay in range of communication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Return the shore station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209800"/>
            <a:ext cx="4953000" cy="181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5029200"/>
            <a:ext cx="4800601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AOSN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Autonomous Ocean Sampling Network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590800"/>
            <a:ext cx="6678554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words in title…..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Path Planning</a:t>
            </a:r>
          </a:p>
          <a:p>
            <a:r>
              <a:rPr lang="en-US" dirty="0" smtClean="0"/>
              <a:t>Autonomous Underwater Vehicles</a:t>
            </a:r>
          </a:p>
          <a:p>
            <a:r>
              <a:rPr lang="en-US" dirty="0" smtClean="0"/>
              <a:t>Adaptive Sampling</a:t>
            </a:r>
          </a:p>
          <a:p>
            <a:r>
              <a:rPr lang="en-US" dirty="0" smtClean="0"/>
              <a:t>Mixed Integer Linear programming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AOSV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828800"/>
            <a:ext cx="70961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AOSV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take care of docking capacity of each buoy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0175" y="2767013"/>
            <a:ext cx="63436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Obstacle Avoidance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Inequalities </a:t>
            </a:r>
          </a:p>
          <a:p>
            <a:pPr lvl="1"/>
            <a:r>
              <a:rPr lang="en-US" dirty="0" smtClean="0"/>
              <a:t>Uncertainty in the obstacle region to be very high negative numbers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XPress</a:t>
            </a:r>
            <a:r>
              <a:rPr lang="en-US" dirty="0" smtClean="0"/>
              <a:t>-MP </a:t>
            </a:r>
            <a:r>
              <a:rPr lang="en-US" dirty="0" smtClean="0"/>
              <a:t>optimization package from “Dash </a:t>
            </a:r>
            <a:r>
              <a:rPr lang="en-US" dirty="0" smtClean="0"/>
              <a:t>Optimization</a:t>
            </a:r>
            <a:r>
              <a:rPr lang="en-US" dirty="0" smtClean="0"/>
              <a:t>.”</a:t>
            </a:r>
          </a:p>
          <a:p>
            <a:endParaRPr lang="en-US" dirty="0" smtClean="0"/>
          </a:p>
          <a:p>
            <a:r>
              <a:rPr lang="en-US" dirty="0" smtClean="0"/>
              <a:t>MILP solver </a:t>
            </a:r>
            <a:r>
              <a:rPr lang="en-US" dirty="0" smtClean="0"/>
              <a:t>that uses brand and bound algorithm.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Results for Single-Vehicle Case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8255000" cy="38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r>
              <a:rPr lang="en-US" dirty="0" smtClean="0"/>
              <a:t>for the two-vehicle case.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Collision avoidance comes into picture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447800"/>
            <a:ext cx="5897166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Sensitivity to the Number of Vehicles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28600"/>
            <a:ext cx="4852692" cy="637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Ship shadowing/  Communication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524000"/>
            <a:ext cx="630639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PROGRESSION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4958" y="1743075"/>
            <a:ext cx="2710308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0"/>
            <a:ext cx="365874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Sampling</a:t>
            </a:r>
            <a:endParaRPr lang="en-US" dirty="0"/>
          </a:p>
        </p:txBody>
      </p:sp>
      <p:pic>
        <p:nvPicPr>
          <p:cNvPr id="4" name="Content Placeholder 3" descr="cluster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798166"/>
            <a:ext cx="5038725" cy="37850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Conclusion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Refer to </a:t>
            </a:r>
            <a:r>
              <a:rPr lang="en-US" dirty="0" err="1" smtClean="0"/>
              <a:t>pdfs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Optimize a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 function </a:t>
            </a:r>
            <a:r>
              <a:rPr lang="en-US" dirty="0" smtClean="0"/>
              <a:t>in integers and real numbers given a set of linear constraints expressed as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inequalities</a:t>
            </a:r>
            <a:r>
              <a:rPr lang="en-US" dirty="0" smtClean="0"/>
              <a:t>.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Path Planning of Autonomous Underwater Vehicles</a:t>
            </a:r>
            <a:br>
              <a:rPr lang="en-US" sz="2800" dirty="0" smtClean="0"/>
            </a:br>
            <a:r>
              <a:rPr lang="en-US" sz="2800" dirty="0" smtClean="0"/>
              <a:t>for Adaptive Sampling Using Mixed Integer</a:t>
            </a:r>
            <a:br>
              <a:rPr lang="en-US" sz="2800" dirty="0" smtClean="0"/>
            </a:br>
            <a:r>
              <a:rPr lang="en-US" sz="2800" dirty="0" smtClean="0"/>
              <a:t>Linear Programming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Namik</a:t>
            </a:r>
            <a:r>
              <a:rPr lang="en-US" dirty="0" smtClean="0"/>
              <a:t> </a:t>
            </a:r>
            <a:r>
              <a:rPr lang="en-US" dirty="0" err="1" smtClean="0"/>
              <a:t>Kemal</a:t>
            </a:r>
            <a:r>
              <a:rPr lang="en-US" dirty="0" smtClean="0"/>
              <a:t> </a:t>
            </a:r>
            <a:r>
              <a:rPr lang="en-US" dirty="0" err="1" smtClean="0"/>
              <a:t>Yilmaz</a:t>
            </a:r>
            <a:r>
              <a:rPr lang="en-US" dirty="0" smtClean="0"/>
              <a:t>, </a:t>
            </a:r>
            <a:r>
              <a:rPr lang="en-US" dirty="0" err="1" smtClean="0"/>
              <a:t>Constantinos</a:t>
            </a:r>
            <a:r>
              <a:rPr lang="en-US" dirty="0" smtClean="0"/>
              <a:t> </a:t>
            </a:r>
            <a:r>
              <a:rPr lang="en-US" dirty="0" err="1" smtClean="0"/>
              <a:t>Evangelinos</a:t>
            </a:r>
            <a:r>
              <a:rPr lang="en-US" dirty="0" smtClean="0"/>
              <a:t>, Pierre F. J. </a:t>
            </a:r>
            <a:r>
              <a:rPr lang="en-US" dirty="0" err="1" smtClean="0"/>
              <a:t>Lermusiaux</a:t>
            </a:r>
            <a:r>
              <a:rPr lang="en-US" dirty="0" smtClean="0"/>
              <a:t>, and</a:t>
            </a:r>
          </a:p>
          <a:p>
            <a:r>
              <a:rPr lang="en-US" dirty="0" smtClean="0"/>
              <a:t>Nicholas M. </a:t>
            </a:r>
            <a:r>
              <a:rPr lang="en-US" dirty="0" err="1" smtClean="0"/>
              <a:t>Patrikalakis</a:t>
            </a:r>
            <a:r>
              <a:rPr lang="en-US" i="1" dirty="0" smtClean="0"/>
              <a:t>,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all the efforts?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Bef>
                <a:spcPts val="1800"/>
              </a:spcBef>
            </a:pPr>
            <a:r>
              <a:rPr lang="en-US" dirty="0" smtClean="0"/>
              <a:t>Scarcity of measurement assets, accurate predictions, optimal coverage etc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Existing techniques distinguish potential regions for extra observations, they do not intrinsically provide a path for the adaptive platforms.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Moreover, existing planners are given way points a priori or they follow a greedy approach that does not guarantee global optimality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Similar approach has been used in other engineering problems such as STSP. But AUV is a different case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the paper actually achieves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b="1" dirty="0" smtClean="0"/>
              <a:t>Define the path-planning problem in terms of an optimization framework and propose a method based on mixed integer linear programming (MILP)</a:t>
            </a:r>
          </a:p>
          <a:p>
            <a:pPr>
              <a:spcAft>
                <a:spcPts val="1200"/>
              </a:spcAft>
            </a:pPr>
            <a:r>
              <a:rPr lang="en-US" sz="2400" b="1" dirty="0" smtClean="0"/>
              <a:t>The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mathematical goal </a:t>
            </a:r>
            <a:r>
              <a:rPr lang="en-US" sz="2400" b="1" dirty="0" smtClean="0"/>
              <a:t>is to find the vehicle path that maximizes the line integral of the uncertainty of field estimates along this path. </a:t>
            </a:r>
          </a:p>
          <a:p>
            <a:pPr>
              <a:spcAft>
                <a:spcPts val="1200"/>
              </a:spcAft>
            </a:pPr>
            <a:r>
              <a:rPr lang="en-US" sz="2400" b="1" dirty="0" smtClean="0"/>
              <a:t>Sampling this path can improve the accuracy of the field estimates the most. </a:t>
            </a:r>
          </a:p>
          <a:p>
            <a:pPr>
              <a:spcAft>
                <a:spcPts val="1200"/>
              </a:spcAft>
            </a:pPr>
            <a:r>
              <a:rPr lang="en-US" sz="2400" b="1" dirty="0" smtClean="0"/>
              <a:t>While achieving this objective,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 constraints </a:t>
            </a:r>
            <a:r>
              <a:rPr lang="en-US" sz="2400" b="1" dirty="0" smtClean="0"/>
              <a:t>must be satisfied and are implemented.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Inputs : uncertainty fields </a:t>
            </a:r>
          </a:p>
          <a:p>
            <a:r>
              <a:rPr lang="en-US" dirty="0" smtClean="0"/>
              <a:t>Unknowns : path</a:t>
            </a:r>
          </a:p>
          <a:p>
            <a:r>
              <a:rPr lang="en-US" dirty="0" smtClean="0"/>
              <a:t>With the desired objective function and proper problem constraints, the optimizer is expected to solve for the coordinates for each discrete waypoint.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4267200"/>
            <a:ext cx="280987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Function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76401"/>
            <a:ext cx="250006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752600"/>
            <a:ext cx="3914775" cy="288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667000"/>
            <a:ext cx="2941435" cy="226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1" y="5105400"/>
            <a:ext cx="2999156" cy="149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04800" y="23622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SOS2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4876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Objective Function </a:t>
            </a:r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111</TotalTime>
  <Words>505</Words>
  <Application>Microsoft Office PowerPoint</Application>
  <PresentationFormat>On-screen Show (4:3)</PresentationFormat>
  <Paragraphs>106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Module</vt:lpstr>
      <vt:lpstr>Path Planning of Autonomous Underwater Vehicles for Adaptive Sampling Using Mixed Integer Linear Programming</vt:lpstr>
      <vt:lpstr>Key words in title…..</vt:lpstr>
      <vt:lpstr>Adaptive Sampling</vt:lpstr>
      <vt:lpstr>MILP</vt:lpstr>
      <vt:lpstr>Path Planning of Autonomous Underwater Vehicles for Adaptive Sampling Using Mixed Integer Linear Programming</vt:lpstr>
      <vt:lpstr>Why all the efforts? </vt:lpstr>
      <vt:lpstr>What the paper actually achieves</vt:lpstr>
      <vt:lpstr>The Problem</vt:lpstr>
      <vt:lpstr>Objective Function</vt:lpstr>
      <vt:lpstr>Motion Constraints</vt:lpstr>
      <vt:lpstr>Motion Constraints</vt:lpstr>
      <vt:lpstr>Disjunctive to Conjunctive</vt:lpstr>
      <vt:lpstr>Motion Constraints</vt:lpstr>
      <vt:lpstr>Motion Constraints</vt:lpstr>
      <vt:lpstr>Acoustic Communication</vt:lpstr>
      <vt:lpstr>Acoustic Communication</vt:lpstr>
      <vt:lpstr>Radio Direct  Communication</vt:lpstr>
      <vt:lpstr>Communication with a shore station</vt:lpstr>
      <vt:lpstr>AOSN</vt:lpstr>
      <vt:lpstr>AOSV </vt:lpstr>
      <vt:lpstr>AOSV </vt:lpstr>
      <vt:lpstr>Motion Constraints</vt:lpstr>
      <vt:lpstr>SOLUTION</vt:lpstr>
      <vt:lpstr>Results</vt:lpstr>
      <vt:lpstr>Results for Single-Vehicle Case</vt:lpstr>
      <vt:lpstr>Results for the two-vehicle case.</vt:lpstr>
      <vt:lpstr>Sensitivity to the Number of Vehicles</vt:lpstr>
      <vt:lpstr>Ship shadowing/  Communication</vt:lpstr>
      <vt:lpstr>TIME PROGRESSION</vt:lpstr>
      <vt:lpstr>Conclusion </vt:lpstr>
    </vt:vector>
  </TitlesOfParts>
  <Company>University of Southern California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 Planning of Autonomous Underwater Vehicles for Adaptive Sampling Using Mixed Integer Linear Programming</dc:title>
  <dc:creator>gangwal</dc:creator>
  <cp:lastModifiedBy>gangwal</cp:lastModifiedBy>
  <cp:revision>21</cp:revision>
  <dcterms:created xsi:type="dcterms:W3CDTF">2011-02-09T19:14:25Z</dcterms:created>
  <dcterms:modified xsi:type="dcterms:W3CDTF">2011-02-09T21:06:52Z</dcterms:modified>
</cp:coreProperties>
</file>